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01" r:id="rId2"/>
  </p:sldMasterIdLst>
  <p:notesMasterIdLst>
    <p:notesMasterId r:id="rId33"/>
  </p:notesMasterIdLst>
  <p:handoutMasterIdLst>
    <p:handoutMasterId r:id="rId34"/>
  </p:handoutMasterIdLst>
  <p:sldIdLst>
    <p:sldId id="386" r:id="rId3"/>
    <p:sldId id="401" r:id="rId4"/>
    <p:sldId id="332" r:id="rId5"/>
    <p:sldId id="372" r:id="rId6"/>
    <p:sldId id="342" r:id="rId7"/>
    <p:sldId id="346" r:id="rId8"/>
    <p:sldId id="381" r:id="rId9"/>
    <p:sldId id="395" r:id="rId10"/>
    <p:sldId id="349" r:id="rId11"/>
    <p:sldId id="396" r:id="rId12"/>
    <p:sldId id="400" r:id="rId13"/>
    <p:sldId id="398" r:id="rId14"/>
    <p:sldId id="447" r:id="rId15"/>
    <p:sldId id="360" r:id="rId16"/>
    <p:sldId id="376" r:id="rId17"/>
    <p:sldId id="472" r:id="rId18"/>
    <p:sldId id="470" r:id="rId19"/>
    <p:sldId id="466" r:id="rId20"/>
    <p:sldId id="369" r:id="rId21"/>
    <p:sldId id="370" r:id="rId22"/>
    <p:sldId id="384" r:id="rId23"/>
    <p:sldId id="385" r:id="rId24"/>
    <p:sldId id="473" r:id="rId25"/>
    <p:sldId id="339" r:id="rId26"/>
    <p:sldId id="391" r:id="rId27"/>
    <p:sldId id="389" r:id="rId28"/>
    <p:sldId id="474" r:id="rId29"/>
    <p:sldId id="475" r:id="rId30"/>
    <p:sldId id="476" r:id="rId31"/>
    <p:sldId id="4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9B0068E-58D5-4B0F-BF59-D31288384082}">
          <p14:sldIdLst/>
        </p14:section>
        <p14:section name="Overview" id="{C5CDFF87-AAB8-4760-89C3-E754182CDAAD}">
          <p14:sldIdLst>
            <p14:sldId id="386"/>
            <p14:sldId id="401"/>
            <p14:sldId id="332"/>
          </p14:sldIdLst>
        </p14:section>
        <p14:section name="breast texture model" id="{78A093E0-9B04-49A8-8A33-961BBF859F62}">
          <p14:sldIdLst>
            <p14:sldId id="372"/>
            <p14:sldId id="342"/>
            <p14:sldId id="346"/>
            <p14:sldId id="381"/>
            <p14:sldId id="395"/>
            <p14:sldId id="349"/>
            <p14:sldId id="396"/>
            <p14:sldId id="400"/>
            <p14:sldId id="398"/>
            <p14:sldId id="447"/>
          </p14:sldIdLst>
        </p14:section>
        <p14:section name="model observer" id="{3FCDA196-3863-4A8B-8723-6982F946B7F4}">
          <p14:sldIdLst>
            <p14:sldId id="360"/>
            <p14:sldId id="376"/>
            <p14:sldId id="472"/>
            <p14:sldId id="470"/>
            <p14:sldId id="466"/>
          </p14:sldIdLst>
        </p14:section>
        <p14:section name="DL classification" id="{DEF76306-7D91-4053-839B-1CA147E9AD6C}">
          <p14:sldIdLst>
            <p14:sldId id="369"/>
            <p14:sldId id="370"/>
            <p14:sldId id="384"/>
            <p14:sldId id="385"/>
            <p14:sldId id="473"/>
            <p14:sldId id="339"/>
            <p14:sldId id="391"/>
            <p14:sldId id="389"/>
            <p14:sldId id="474"/>
            <p14:sldId id="475"/>
            <p14:sldId id="476"/>
            <p14:sldId id="402"/>
          </p14:sldIdLst>
        </p14:section>
        <p14:section name="Neural Style Transfer" id="{80A76DCC-F235-4BBD-B9E1-5786F12E70D1}">
          <p14:sldIdLst/>
        </p14:section>
        <p14:section name="GAN" id="{4C7F6917-3D5D-4EE1-AE57-A8528A7D7973}">
          <p14:sldIdLst/>
        </p14:section>
        <p14:section name="Summary" id="{E6E5D859-CD81-46E0-8345-BBF2B4F37B63}">
          <p14:sldIdLst/>
        </p14:section>
        <p14:section name="Annex" id="{608DB8AB-1CEB-4431-8A71-7FBFEDBDDB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7">
          <p15:clr>
            <a:srgbClr val="A4A3A4"/>
          </p15:clr>
        </p15:guide>
        <p15:guide id="10" pos="42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2" autoAdjust="0"/>
    <p:restoredTop sz="94664" autoAdjust="0"/>
  </p:normalViewPr>
  <p:slideViewPr>
    <p:cSldViewPr snapToGrid="0" showGuides="1">
      <p:cViewPr varScale="1">
        <p:scale>
          <a:sx n="74" d="100"/>
          <a:sy n="74" d="100"/>
        </p:scale>
        <p:origin x="162" y="66"/>
      </p:cViewPr>
      <p:guideLst>
        <p:guide orient="horz" pos="2160"/>
        <p:guide pos="3840"/>
        <p:guide orient="horz" pos="1039"/>
        <p:guide orient="horz" pos="505"/>
        <p:guide orient="horz" pos="1165"/>
        <p:guide orient="horz" pos="3903"/>
        <p:guide pos="7400"/>
        <p:guide pos="1025"/>
        <p:guide pos="6697"/>
        <p:guide pos="4212"/>
      </p:guideLst>
    </p:cSldViewPr>
  </p:slideViewPr>
  <p:notesTextViewPr>
    <p:cViewPr>
      <p:scale>
        <a:sx n="3" d="2"/>
        <a:sy n="3" d="2"/>
      </p:scale>
      <p:origin x="0" y="0"/>
    </p:cViewPr>
  </p:notesTextViewPr>
  <p:sorterViewPr>
    <p:cViewPr>
      <p:scale>
        <a:sx n="54" d="100"/>
        <a:sy n="54" d="100"/>
      </p:scale>
      <p:origin x="0" y="-3624"/>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2018-12-19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2018-12-19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performance assessment of breast imaging technologies, clinical trials are essential. But they can be burdensome. Today many groups are investigating the potential of virtual clinical trials, or VCT, to offer a more efficient and less costly alternative.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VCT, </a:t>
            </a:r>
          </a:p>
          <a:p>
            <a:pPr marL="171450" indent="-171450">
              <a:buFontTx/>
              <a:buChar char="-"/>
            </a:pPr>
            <a:r>
              <a:rPr lang="en-US" sz="1200" kern="1200" dirty="0">
                <a:solidFill>
                  <a:schemeClr val="tx1"/>
                </a:solidFill>
                <a:effectLst/>
                <a:latin typeface="+mn-lt"/>
                <a:ea typeface="+mn-ea"/>
                <a:cs typeface="+mn-cs"/>
              </a:rPr>
              <a:t>Patients are replaced by physical or simulated phantoms and lesions.</a:t>
            </a:r>
          </a:p>
          <a:p>
            <a:pPr marL="171450" indent="-171450">
              <a:buFontTx/>
              <a:buChar char="-"/>
            </a:pPr>
            <a:r>
              <a:rPr lang="en-US" sz="1200" kern="1200" dirty="0">
                <a:solidFill>
                  <a:schemeClr val="tx1"/>
                </a:solidFill>
                <a:effectLst/>
                <a:latin typeface="+mn-lt"/>
                <a:ea typeface="+mn-ea"/>
                <a:cs typeface="+mn-cs"/>
              </a:rPr>
              <a:t>The images are acquired using physical machine or an x-ray simulator modelling the physics. </a:t>
            </a:r>
          </a:p>
          <a:p>
            <a:pPr marL="171450" indent="-171450">
              <a:buFontTx/>
              <a:buChar char="-"/>
            </a:pPr>
            <a:r>
              <a:rPr lang="en-US" sz="1200" kern="1200" dirty="0">
                <a:solidFill>
                  <a:schemeClr val="tx1"/>
                </a:solidFill>
                <a:effectLst/>
                <a:latin typeface="+mn-lt"/>
                <a:ea typeface="+mn-ea"/>
                <a:cs typeface="+mn-cs"/>
              </a:rPr>
              <a:t>Images are reviewed by radiologists or by model observers, which are mathematical models that aim to replace radiologists in specific clinical tasks, such as lesion detection. </a:t>
            </a:r>
          </a:p>
          <a:p>
            <a:pPr marL="171450" indent="-171450">
              <a:buFontTx/>
              <a:buChar char="-"/>
            </a:pPr>
            <a:r>
              <a:rPr lang="en-US" sz="1200" kern="1200" dirty="0">
                <a:solidFill>
                  <a:schemeClr val="tx1"/>
                </a:solidFill>
                <a:effectLst/>
                <a:latin typeface="+mn-lt"/>
                <a:ea typeface="+mn-ea"/>
                <a:cs typeface="+mn-cs"/>
              </a:rPr>
              <a:t>In VCT, the ground truth is stored in the computer.</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3</a:t>
            </a:fld>
            <a:endParaRPr lang="en-US"/>
          </a:p>
        </p:txBody>
      </p:sp>
    </p:spTree>
    <p:extLst>
      <p:ext uri="{BB962C8B-B14F-4D97-AF65-F5344CB8AC3E}">
        <p14:creationId xmlns:p14="http://schemas.microsoft.com/office/powerpoint/2010/main" val="395417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the inference step. The goal of this step is to infer the center point process and ellipsoid parameters from reconstructed ellipsoids.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ellipsoid centers, we performed an analysis of the pair correlation function, or the PCF. The PCF is a second order statistics of point processes. It measures the probability density of having a pair of points located at two locations. For a stationary and isotropic point process, the PCF depends on the distance r between pair of points.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PCF can reveal important distributional information of point processes. For the Poisson point process, the points are independently distributed, the PCF is constant equal to 1 in average. For a point process with cluster effects, the PCF is greater than one for some range. Here is an example of a Matérn cluster process. It is constructed by first sampling randomly positioned spheres with radius R, then generating Poisson point process inside each sphere.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analyzing the empirical PCF of the reconstructed ellipsoid centers, we found that almost all the reconstructed ellipsoid configurations exhibit a clustering effect. This can be seen if we look at the PCF graph on the left, for a range distance values, the PCF is greater than 1.</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performed a fit of the reconstructed ellipsoid centers to the Matérn cluster process using the minimum contrast estimator. The graph on the right shows the fitted Matérn process PCF in comparison with the empirical PCF. We can see that the two PCFs match well, meaning that the fit was good.</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12</a:t>
            </a:fld>
            <a:endParaRPr lang="en-US"/>
          </a:p>
        </p:txBody>
      </p:sp>
    </p:spTree>
    <p:extLst>
      <p:ext uri="{BB962C8B-B14F-4D97-AF65-F5344CB8AC3E}">
        <p14:creationId xmlns:p14="http://schemas.microsoft.com/office/powerpoint/2010/main" val="189874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Regarding the ellipsoid axis lengths and orientation angles, we performed analyses of their empirical histograms.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Statistical tests were performed, showing that the distribution of these parameters can be modeled using either Gaussian or uniform distributions. This allowed us to fit these model parameters to either Gaussian or uniform distributions using the maximum likelihood method.</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13</a:t>
            </a:fld>
            <a:endParaRPr lang="en-US"/>
          </a:p>
        </p:txBody>
      </p:sp>
    </p:spTree>
    <p:extLst>
      <p:ext uri="{BB962C8B-B14F-4D97-AF65-F5344CB8AC3E}">
        <p14:creationId xmlns:p14="http://schemas.microsoft.com/office/powerpoint/2010/main" val="428843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part of this thesis is to develop a new model observer for 2D &amp; 3D breast imaging based on the </a:t>
            </a:r>
            <a:r>
              <a:rPr lang="en-US" sz="1200" i="1" kern="1200" dirty="0">
                <a:solidFill>
                  <a:schemeClr val="tx1"/>
                </a:solidFill>
                <a:effectLst/>
                <a:latin typeface="+mn-lt"/>
                <a:ea typeface="+mn-ea"/>
                <a:cs typeface="+mn-cs"/>
              </a:rPr>
              <a:t>a </a:t>
            </a:r>
            <a:r>
              <a:rPr lang="en-US" sz="1200" i="1" kern="1200" dirty="0" err="1">
                <a:solidFill>
                  <a:schemeClr val="tx1"/>
                </a:solidFill>
                <a:effectLst/>
                <a:latin typeface="+mn-lt"/>
                <a:ea typeface="+mn-ea"/>
                <a:cs typeface="+mn-cs"/>
              </a:rPr>
              <a:t>contrario</a:t>
            </a:r>
            <a:r>
              <a:rPr lang="en-US" sz="1200" kern="1200" dirty="0">
                <a:solidFill>
                  <a:schemeClr val="tx1"/>
                </a:solidFill>
                <a:effectLst/>
                <a:latin typeface="+mn-lt"/>
                <a:ea typeface="+mn-ea"/>
                <a:cs typeface="+mn-cs"/>
              </a:rPr>
              <a:t> theory.</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lesion detection task, a model observer is defined by a decision function f, which returns a decision variable lambda, indicating the observer’s confidence level of the lesion presence in image g. For example, with linear observers, lambda is computed as the inner product of a template w and the input mage g.</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different thresholding techniques can be applied to observer’s lambda values. This allows to further deduce a metric as the figure-of-merit for the detection task. For example, one commonly used figure-of-merit in binary classification tasks is the area under the receiver operator characteristics curve.</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5329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channelized </a:t>
            </a:r>
            <a:r>
              <a:rPr lang="en-US" sz="1200" kern="1200" dirty="0" err="1">
                <a:solidFill>
                  <a:schemeClr val="tx1"/>
                </a:solidFill>
                <a:effectLst/>
                <a:latin typeface="+mn-lt"/>
                <a:ea typeface="+mn-ea"/>
                <a:cs typeface="+mn-cs"/>
              </a:rPr>
              <a:t>Hotelling</a:t>
            </a:r>
            <a:r>
              <a:rPr lang="en-US" sz="1200" kern="1200" dirty="0">
                <a:solidFill>
                  <a:schemeClr val="tx1"/>
                </a:solidFill>
                <a:effectLst/>
                <a:latin typeface="+mn-lt"/>
                <a:ea typeface="+mn-ea"/>
                <a:cs typeface="+mn-cs"/>
              </a:rPr>
              <a:t> observer, or CHO, it is one of the state of the art for linear observers. It is based on linear discriminant analysis and it can be extended to 3D cases. It takes into account information from the lesion and the background texture.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CHO consists in two phases.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training phase aims to compute the template </a:t>
            </a:r>
            <a:r>
              <a:rPr lang="en-US" sz="1200" kern="1200" dirty="0" err="1">
                <a:solidFill>
                  <a:schemeClr val="tx1"/>
                </a:solidFill>
                <a:effectLst/>
                <a:latin typeface="+mn-lt"/>
                <a:ea typeface="+mn-ea"/>
                <a:cs typeface="+mn-cs"/>
              </a:rPr>
              <a:t>w_cho</a:t>
            </a: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We start by computing the inner product of an input image with a set of channels. This is referred to as the channelization process.</a:t>
            </a:r>
          </a:p>
          <a:p>
            <a:pPr marL="171450" indent="-171450">
              <a:buFontTx/>
              <a:buChar char="-"/>
            </a:pPr>
            <a:r>
              <a:rPr lang="en-US" sz="1200" kern="1200" dirty="0">
                <a:solidFill>
                  <a:schemeClr val="tx1"/>
                </a:solidFill>
                <a:effectLst/>
                <a:latin typeface="+mn-lt"/>
                <a:ea typeface="+mn-ea"/>
                <a:cs typeface="+mn-cs"/>
              </a:rPr>
              <a:t>It transforms the input image into a feature vector, and can reduce the dimension of the input image. </a:t>
            </a:r>
          </a:p>
          <a:p>
            <a:pPr marL="171450" indent="-171450">
              <a:buFontTx/>
              <a:buChar char="-"/>
            </a:pPr>
            <a:r>
              <a:rPr lang="en-US" sz="1200" kern="1200" dirty="0">
                <a:solidFill>
                  <a:schemeClr val="tx1"/>
                </a:solidFill>
                <a:effectLst/>
                <a:latin typeface="+mn-lt"/>
                <a:ea typeface="+mn-ea"/>
                <a:cs typeface="+mn-cs"/>
              </a:rPr>
              <a:t>The channelization process is performed for both lesion present and absent images, referred to as the training sets.</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channelization, the lesion is estimated as the difference between the lesion-present and absent vectors. The covariance is estimated as the average of the covariance of lesion-present and absent vectors. Finally, the template </a:t>
            </a:r>
            <a:r>
              <a:rPr lang="en-US" sz="1200" kern="1200" dirty="0" err="1">
                <a:solidFill>
                  <a:schemeClr val="tx1"/>
                </a:solidFill>
                <a:effectLst/>
                <a:latin typeface="+mn-lt"/>
                <a:ea typeface="+mn-ea"/>
                <a:cs typeface="+mn-cs"/>
              </a:rPr>
              <a:t>w_cho</a:t>
            </a:r>
            <a:r>
              <a:rPr lang="en-US" sz="1200" kern="1200" dirty="0">
                <a:solidFill>
                  <a:schemeClr val="tx1"/>
                </a:solidFill>
                <a:effectLst/>
                <a:latin typeface="+mn-lt"/>
                <a:ea typeface="+mn-ea"/>
                <a:cs typeface="+mn-cs"/>
              </a:rPr>
              <a:t> is expressed as the product of the channels, the estimated lesion and the inverse of the covariance matrix. Notice that the division by the covariance matrix acts as a decorrelation or whitening step of the input images.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phase is the test phase, it has the objective to compute the final CHO decision variable for a given image. Given an input image g. We compute the inner product of the image with the template obtained from the training step. This yields the final decision variable for that image.</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720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Breast phantoms with both uniform and textured backgrounds were considered in this study. 400 5 x 5 x 5 centimeter cubed phantom volumes were simulated per background type. The uniform phantoms are mesh-based objects where the glandular density was set to be about the average of the density of textured phantoms. Two types of textured phantoms were considered: namely the scattered fibroglandular dense and the heterogeneously dense phantoms. They were simulated by sampling from our previously described voxel based 3D stochastic solid breast texture model. The voxel size was set to be 100 micron-meter.</a:t>
            </a:r>
          </a:p>
          <a:p>
            <a:endParaRPr lang="en-US" noProof="0" dirty="0"/>
          </a:p>
          <a:p>
            <a:r>
              <a:rPr lang="en-US" noProof="0" dirty="0"/>
              <a:t>Micro-calcifications were simulated as mesh-based objects of approximately round shape. One microcalcification was allowed to be present in each phantom volume and was inserted at the center. 4 microcalcification diameters and 3 microcalcification attenuation characteristics were considered. A bank of 50 microcalcification realizations were simulated per condition.</a:t>
            </a:r>
          </a:p>
          <a:p>
            <a:endParaRPr lang="en-US" noProof="0" dirty="0"/>
          </a:p>
        </p:txBody>
      </p:sp>
      <p:sp>
        <p:nvSpPr>
          <p:cNvPr id="4" name="Slide Number Placeholder 3"/>
          <p:cNvSpPr>
            <a:spLocks noGrp="1"/>
          </p:cNvSpPr>
          <p:nvPr>
            <p:ph type="sldNum" sz="quarter" idx="10"/>
          </p:nvPr>
        </p:nvSpPr>
        <p:spPr/>
        <p:txBody>
          <a:bodyPr/>
          <a:lstStyle/>
          <a:p>
            <a:fld id="{913ACA64-FA7C-4D7D-AA71-35346964ADE3}" type="slidenum">
              <a:rPr lang="en-US" smtClean="0"/>
              <a:t>16</a:t>
            </a:fld>
            <a:endParaRPr lang="en-US"/>
          </a:p>
        </p:txBody>
      </p:sp>
    </p:spTree>
    <p:extLst>
      <p:ext uri="{BB962C8B-B14F-4D97-AF65-F5344CB8AC3E}">
        <p14:creationId xmlns:p14="http://schemas.microsoft.com/office/powerpoint/2010/main" val="261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examples of simulated FFDM images and DBT reconstructed central slices for three types of backgrounds use in our experiment. Here we show you images with 400um </a:t>
            </a:r>
            <a:r>
              <a:rPr lang="en-US" sz="1200" kern="1200" dirty="0" err="1">
                <a:solidFill>
                  <a:schemeClr val="tx1"/>
                </a:solidFill>
                <a:effectLst/>
                <a:latin typeface="+mn-lt"/>
                <a:ea typeface="+mn-ea"/>
                <a:cs typeface="+mn-cs"/>
              </a:rPr>
              <a:t>ucalcs</a:t>
            </a:r>
            <a:r>
              <a:rPr lang="en-US" sz="1200" kern="1200" dirty="0">
                <a:solidFill>
                  <a:schemeClr val="tx1"/>
                </a:solidFill>
                <a:effectLst/>
                <a:latin typeface="+mn-lt"/>
                <a:ea typeface="+mn-ea"/>
                <a:cs typeface="+mn-cs"/>
              </a:rPr>
              <a:t> at the highest attenuation. The </a:t>
            </a:r>
            <a:r>
              <a:rPr lang="en-US" sz="1200" kern="1200" dirty="0" err="1">
                <a:solidFill>
                  <a:schemeClr val="tx1"/>
                </a:solidFill>
                <a:effectLst/>
                <a:latin typeface="+mn-lt"/>
                <a:ea typeface="+mn-ea"/>
                <a:cs typeface="+mn-cs"/>
              </a:rPr>
              <a:t>ucalcs</a:t>
            </a:r>
            <a:r>
              <a:rPr lang="en-US" sz="1200" kern="1200" dirty="0">
                <a:solidFill>
                  <a:schemeClr val="tx1"/>
                </a:solidFill>
                <a:effectLst/>
                <a:latin typeface="+mn-lt"/>
                <a:ea typeface="+mn-ea"/>
                <a:cs typeface="+mn-cs"/>
              </a:rPr>
              <a:t> can be clearly observed at the center of the images.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ACA64-FA7C-4D7D-AA71-35346964AD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756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implemented a complete VCT experiment to compare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detectability in FFDM vs DBT. Some consistent results were obtained: Performance of CHO increases with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size at given attenuation. Performance of CHO increases with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attenuation at given size. CHO and human seem to be linearly correlated. And Under our nominal system modeling: DBT tends to outperform FFDM in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detectability.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Some future steps are necessary to further refine our study and interpret our results. </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First, we used 200 pairs of microcalcification present and absent data for CHO training. Further analysis is needed to investigate whether this sample size is sufficient to allow for a stable estimation of the CHO template.</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Secondly, </a:t>
            </a:r>
            <a:r>
              <a:rPr lang="en-US" sz="1200" b="0" i="0" u="none" strike="noStrike" kern="1200" baseline="0" noProof="0" dirty="0">
                <a:solidFill>
                  <a:schemeClr val="tx1"/>
                </a:solidFill>
                <a:latin typeface="+mn-lt"/>
                <a:ea typeface="+mn-ea"/>
                <a:cs typeface="+mn-cs"/>
              </a:rPr>
              <a:t>we considered round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appearing in-focus in DBT reconstructed slices. In clinical reality, the morphological variability of the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is much larger and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do not always appear in-focus. Further investigation is required to understand their impact on </a:t>
            </a:r>
            <a:r>
              <a:rPr lang="en-US" sz="1200" b="0" i="0" u="none" strike="noStrike" kern="1200" baseline="0" noProof="0" dirty="0" err="1">
                <a:solidFill>
                  <a:schemeClr val="tx1"/>
                </a:solidFill>
                <a:latin typeface="+mn-lt"/>
                <a:ea typeface="+mn-ea"/>
                <a:cs typeface="+mn-cs"/>
              </a:rPr>
              <a:t>μcalc</a:t>
            </a:r>
            <a:r>
              <a:rPr lang="en-US" sz="1200" b="0" i="0" u="none" strike="noStrike" kern="1200" baseline="0" noProof="0" dirty="0">
                <a:solidFill>
                  <a:schemeClr val="tx1"/>
                </a:solidFill>
                <a:latin typeface="+mn-lt"/>
                <a:ea typeface="+mn-ea"/>
                <a:cs typeface="+mn-cs"/>
              </a:rPr>
              <a:t> detection performance.</a:t>
            </a:r>
          </a:p>
          <a:p>
            <a:endParaRPr lang="en-US" sz="1200" b="0" i="0" u="none" strike="noStrike" kern="1200" baseline="0" noProof="0" dirty="0">
              <a:solidFill>
                <a:schemeClr val="tx1"/>
              </a:solidFill>
              <a:effectLst/>
              <a:latin typeface="+mn-lt"/>
              <a:ea typeface="+mn-ea"/>
              <a:cs typeface="+mn-cs"/>
            </a:endParaRPr>
          </a:p>
          <a:p>
            <a:r>
              <a:rPr lang="en-US" sz="1200" b="0" i="0" u="none" strike="noStrike" kern="1200" baseline="0" noProof="0" dirty="0">
                <a:solidFill>
                  <a:schemeClr val="tx1"/>
                </a:solidFill>
                <a:latin typeface="+mn-lt"/>
                <a:ea typeface="+mn-ea"/>
                <a:cs typeface="+mn-cs"/>
              </a:rPr>
              <a:t>Finally, a point source was used in our simulation and only primary x rays and quantum noise were modeled. The impact of x-ray scattering and electronic noise were not studied. Further evaluation and validation on a real imaging system are worthwhile to explore.</a:t>
            </a:r>
          </a:p>
          <a:p>
            <a:endParaRPr lang="en-US" sz="1200" b="0" i="0" u="none" strike="noStrike" kern="1200" baseline="0" noProof="0" dirty="0">
              <a:solidFill>
                <a:schemeClr val="tx1"/>
              </a:solidFill>
              <a:effectLst/>
              <a:latin typeface="+mn-lt"/>
              <a:ea typeface="+mn-ea"/>
              <a:cs typeface="+mn-cs"/>
            </a:endParaRPr>
          </a:p>
          <a:p>
            <a:r>
              <a:rPr lang="en-US" sz="1200" b="0" i="0" u="none" strike="noStrike" kern="1200" baseline="0" noProof="0" dirty="0">
                <a:solidFill>
                  <a:schemeClr val="tx1"/>
                </a:solidFill>
                <a:latin typeface="+mn-lt"/>
                <a:ea typeface="+mn-ea"/>
                <a:cs typeface="+mn-cs"/>
              </a:rPr>
              <a:t>Despite the limitations of this study, this VCT experiment demonstrates the potential of using digital models for the implementation of more elaborated VCT experiments in the future. </a:t>
            </a:r>
          </a:p>
          <a:p>
            <a:endParaRPr lang="en-US"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913ACA64-FA7C-4D7D-AA71-35346964ADE3}" type="slidenum">
              <a:rPr kumimoji="0" lang="en-US" sz="3200" b="0" i="0" u="none" strike="noStrike" kern="1200" cap="none" spc="0" normalizeH="0" baseline="0" noProof="0" smtClean="0">
                <a:ln>
                  <a:noFill/>
                </a:ln>
                <a:solidFill>
                  <a:prstClr val="black"/>
                </a:solidFill>
                <a:effectLst/>
                <a:uLnTx/>
                <a:uFillTx/>
                <a:latin typeface="GE Inspira Pitch"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18</a:t>
            </a:fld>
            <a:endParaRPr kumimoji="0" lang="en-US" sz="3200" b="0" i="0" u="none" strike="noStrike" kern="1200" cap="none" spc="0" normalizeH="0" baseline="0" noProof="0">
              <a:ln>
                <a:noFill/>
              </a:ln>
              <a:solidFill>
                <a:prstClr val="black"/>
              </a:solidFill>
              <a:effectLst/>
              <a:uLnTx/>
              <a:uFillTx/>
              <a:latin typeface="GE Inspira Pitch" pitchFamily="34" charset="0"/>
              <a:ea typeface="+mn-ea"/>
              <a:cs typeface="+mn-cs"/>
            </a:endParaRPr>
          </a:p>
        </p:txBody>
      </p:sp>
    </p:spTree>
    <p:extLst>
      <p:ext uri="{BB962C8B-B14F-4D97-AF65-F5344CB8AC3E}">
        <p14:creationId xmlns:p14="http://schemas.microsoft.com/office/powerpoint/2010/main" val="18732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528464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298218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62624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such a model, we use a data base of clinical breast CT reconstructed volumes, from John Boone, </a:t>
            </a:r>
            <a:r>
              <a:rPr lang="en-US" sz="1200" kern="1200" dirty="0" err="1">
                <a:solidFill>
                  <a:schemeClr val="tx1"/>
                </a:solidFill>
                <a:effectLst/>
                <a:latin typeface="+mn-lt"/>
                <a:ea typeface="+mn-ea"/>
                <a:cs typeface="+mn-cs"/>
              </a:rPr>
              <a:t>UCDavis</a:t>
            </a:r>
            <a:r>
              <a:rPr lang="en-US" sz="1200" kern="1200" dirty="0">
                <a:solidFill>
                  <a:schemeClr val="tx1"/>
                </a:solidFill>
                <a:effectLst/>
                <a:latin typeface="+mn-lt"/>
                <a:ea typeface="+mn-ea"/>
                <a:cs typeface="+mn-cs"/>
              </a:rPr>
              <a:t> as input. As a first analysis, we extracted cubes inside the breast CT volumes and then segmented the fibroglandular breast tissue from them. This resulted in binary volumes, shown here, depicting the fibroglandular and adipose breast tissue.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we reprojected the binary volumes using an x-ray simulator. This allowed us to obtain simulated DBT projection images, as shown here. Finally, a 3D reconstruction algorithm was applied on the DBT projection images. This allowed us to obtain DBT reconstructed slices. One of them is illustrated here.</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visual comparison, below we have images extracted from clinical DBT projection and reconstructed images. We observe that the segmented breast CT data sets allows to simulate realistic DBT projections &amp; reconstructed slices.</a:t>
            </a:r>
            <a:endParaRPr lang="fr-F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analysis gives us the idea of modeling the tissue morphology &amp; distribution as seen in breast CT data. We focus on the medium and the small-scale breast tissues. For the medium-scale intra-gland adipose compartments, we observed that they can be approximated by system of random ellipsoids. We also observed small-scale adipose compartment boundary irregularities. To model this small-scale aspect, we will use Voronoi diagrams.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4</a:t>
            </a:fld>
            <a:endParaRPr lang="en-US"/>
          </a:p>
        </p:txBody>
      </p:sp>
    </p:spTree>
    <p:extLst>
      <p:ext uri="{BB962C8B-B14F-4D97-AF65-F5344CB8AC3E}">
        <p14:creationId xmlns:p14="http://schemas.microsoft.com/office/powerpoint/2010/main" val="111553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030793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8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171378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1764949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47744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slice from a volume simulated from the model representing an adipose breast. Here is the mammogram created from the same volume. And here is the DBT reconstructed slice created from the same volume. Here we also have other three sets of simulations representing three breasts with different densities.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simulated images exhibit high visual realism. Also, we notice the improved morphological variation in simulated images. This is can be mainly attributed to the newly inferred medium scale parameters.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ACA64-FA7C-4D7D-AA71-35346964AD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053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dive into the algorithm to sample from our new texture model.</a:t>
            </a:r>
          </a:p>
          <a:p>
            <a:endParaRPr lang="en-US" dirty="0"/>
          </a:p>
          <a:p>
            <a:r>
              <a:rPr lang="en-US" dirty="0"/>
              <a:t>We start with the small scale</a:t>
            </a:r>
          </a:p>
          <a:p>
            <a:pPr marL="171450" indent="-171450">
              <a:buFontTx/>
              <a:buChar char="-"/>
            </a:pPr>
            <a:r>
              <a:rPr lang="en-US" dirty="0"/>
              <a:t>First sample points from a uniform </a:t>
            </a:r>
            <a:r>
              <a:rPr lang="en-US" dirty="0" err="1"/>
              <a:t>poisson</a:t>
            </a:r>
            <a:r>
              <a:rPr lang="en-US" dirty="0"/>
              <a:t> point process,</a:t>
            </a:r>
            <a:r>
              <a:rPr lang="en-US" baseline="0" dirty="0"/>
              <a:t> from which we create a </a:t>
            </a:r>
            <a:r>
              <a:rPr lang="en-US" baseline="0" dirty="0" err="1"/>
              <a:t>Voronoi</a:t>
            </a:r>
            <a:r>
              <a:rPr lang="en-US" baseline="0" dirty="0"/>
              <a:t> diagram with very small cells</a:t>
            </a:r>
          </a:p>
          <a:p>
            <a:pPr marL="171450" indent="-171450">
              <a:buFontTx/>
              <a:buChar char="-"/>
            </a:pPr>
            <a:endParaRPr lang="en-US" baseline="0" dirty="0"/>
          </a:p>
          <a:p>
            <a:pPr marL="0" indent="0">
              <a:buFontTx/>
              <a:buNone/>
            </a:pPr>
            <a:r>
              <a:rPr lang="en-US" baseline="0" dirty="0"/>
              <a:t>Then we deal with medium scale</a:t>
            </a:r>
          </a:p>
          <a:p>
            <a:pPr marL="171450" indent="-171450">
              <a:buFontTx/>
              <a:buChar char="-"/>
            </a:pPr>
            <a:r>
              <a:rPr lang="en-US" baseline="0" dirty="0"/>
              <a:t>Independently from the first two steps, we sample points from a seed point process with distribution P_s.</a:t>
            </a:r>
          </a:p>
          <a:p>
            <a:pPr marL="171450" indent="-171450">
              <a:buFontTx/>
              <a:buChar char="-"/>
            </a:pPr>
            <a:r>
              <a:rPr lang="en-US" baseline="0" dirty="0"/>
              <a:t>At each seed point, we place a random ellipsoid oriented towards the nipple, with distribution </a:t>
            </a:r>
            <a:r>
              <a:rPr lang="en-US" baseline="0" dirty="0" err="1"/>
              <a:t>P_theta</a:t>
            </a:r>
            <a:endParaRPr lang="en-US" baseline="0" dirty="0"/>
          </a:p>
          <a:p>
            <a:pPr marL="171450" indent="-171450">
              <a:buFontTx/>
              <a:buChar char="-"/>
            </a:pPr>
            <a:endParaRPr lang="en-US" baseline="0" dirty="0"/>
          </a:p>
          <a:p>
            <a:pPr marL="0" indent="0">
              <a:buFontTx/>
              <a:buNone/>
            </a:pPr>
            <a:r>
              <a:rPr lang="en-US" baseline="0" dirty="0"/>
              <a:t>The final step is the voxelization at resolution nu</a:t>
            </a:r>
          </a:p>
          <a:p>
            <a:pPr marL="171450" indent="-171450">
              <a:buFontTx/>
              <a:buChar char="-"/>
            </a:pPr>
            <a:r>
              <a:rPr lang="en-US" baseline="0" dirty="0"/>
              <a:t>This is done by check each small </a:t>
            </a:r>
            <a:r>
              <a:rPr lang="en-US" baseline="0" dirty="0" err="1"/>
              <a:t>Voronoi</a:t>
            </a:r>
            <a:r>
              <a:rPr lang="en-US" baseline="0" dirty="0"/>
              <a:t> cell in step 2. If its center falls inside of one of the ellipsoids, we assign 0 to the entire cell; otherwise, we assign 1 to the entire cell..</a:t>
            </a:r>
          </a:p>
        </p:txBody>
      </p:sp>
      <p:sp>
        <p:nvSpPr>
          <p:cNvPr id="4" name="Slide Number Placeholder 3"/>
          <p:cNvSpPr>
            <a:spLocks noGrp="1"/>
          </p:cNvSpPr>
          <p:nvPr>
            <p:ph type="sldNum" sz="quarter" idx="10"/>
          </p:nvPr>
        </p:nvSpPr>
        <p:spPr/>
        <p:txBody>
          <a:bodyPr/>
          <a:lstStyle/>
          <a:p>
            <a:fld id="{913ACA64-FA7C-4D7D-AA71-35346964ADE3}" type="slidenum">
              <a:rPr lang="en-US" smtClean="0"/>
              <a:t>5</a:t>
            </a:fld>
            <a:endParaRPr lang="en-US"/>
          </a:p>
        </p:txBody>
      </p:sp>
    </p:spTree>
    <p:extLst>
      <p:ext uri="{BB962C8B-B14F-4D97-AF65-F5344CB8AC3E}">
        <p14:creationId xmlns:p14="http://schemas.microsoft.com/office/powerpoint/2010/main" val="219311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next study consists of formally infer the texture model parameters from a set of segmented clinical breast CT data using statistical inference.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we focus on the medium scale model parameters. That is, the distribution for the seed point process, and the distribution for the ellipsoid parameters.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6</a:t>
            </a:fld>
            <a:endParaRPr lang="en-US"/>
          </a:p>
        </p:txBody>
      </p:sp>
    </p:spTree>
    <p:extLst>
      <p:ext uri="{BB962C8B-B14F-4D97-AF65-F5344CB8AC3E}">
        <p14:creationId xmlns:p14="http://schemas.microsoft.com/office/powerpoint/2010/main" val="354459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by formulating the inference problem.</a:t>
            </a:r>
          </a:p>
          <a:p>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formulate the medium scale model as a marked point process, where the ellipsoid center point process has distribution P_s, and the ellipsoid parameters have distribution </a:t>
            </a:r>
            <a:r>
              <a:rPr lang="en-US" sz="1200" kern="1200" dirty="0" err="1">
                <a:solidFill>
                  <a:schemeClr val="tx1"/>
                </a:solidFill>
                <a:effectLst/>
                <a:latin typeface="+mn-lt"/>
                <a:ea typeface="+mn-ea"/>
                <a:cs typeface="+mn-cs"/>
              </a:rPr>
              <a:t>P_theta</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The input breast CT volume is formulated as a binary volume, where a voxel is assign 1 if its fibroglandular tissue; and is assigned 0 otherwise. Noted that here we use medium scale volume size in order to focus on the medium scale model.</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particularity of the inference problem is that it is ill-posed, due to the fact that the ellipsoid centers are not observable.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here we have two different system of ellipses that both approximate well the binary image. Finding a criterion to decide which one is better can be very challenging.</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7</a:t>
            </a:fld>
            <a:endParaRPr lang="en-US"/>
          </a:p>
        </p:txBody>
      </p:sp>
    </p:spTree>
    <p:extLst>
      <p:ext uri="{BB962C8B-B14F-4D97-AF65-F5344CB8AC3E}">
        <p14:creationId xmlns:p14="http://schemas.microsoft.com/office/powerpoint/2010/main" val="3326082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classical inference methods that may not necessitate the knowledge of the ellipsoid centers. </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of the method is referred to as the minimum contrast estimator. Where the parameters are estimated by minimizing a contrast function. Often, the contrast function is defined as the integrated sum of two parts. S, which is usually some analytical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order statistics that does not necessitate the ellipsoid center. S-hat, which is the empirically measured counterpart of S. </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minimum contrast estimator however has challenges. First, in order to define S, we need to assume the model type, which can be non-trivial. Secondly, the analytical derivation of S can be challenging when the underlying model is complex.</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8</a:t>
            </a:fld>
            <a:endParaRPr lang="en-US"/>
          </a:p>
        </p:txBody>
      </p:sp>
    </p:spTree>
    <p:extLst>
      <p:ext uri="{BB962C8B-B14F-4D97-AF65-F5344CB8AC3E}">
        <p14:creationId xmlns:p14="http://schemas.microsoft.com/office/powerpoint/2010/main" val="49214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alleviate these challenges, we look at another approach referred as the inference from reconstruction.</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two-step approach. </a:t>
            </a:r>
          </a:p>
          <a:p>
            <a:pPr marL="171450" indent="-171450">
              <a:buFontTx/>
              <a:buChar char="-"/>
            </a:pPr>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step is the reconstruction step. Where we sample a good ellipsoid approximation of the ground truth using stochastic sampling technique. </a:t>
            </a:r>
          </a:p>
          <a:p>
            <a:pPr marL="171450" indent="-171450">
              <a:buFontTx/>
              <a:buChar char="-"/>
            </a:pPr>
            <a:r>
              <a:rPr lang="en-US" sz="1200" kern="1200" dirty="0">
                <a:solidFill>
                  <a:schemeClr val="tx1"/>
                </a:solidFill>
                <a:effectLst/>
                <a:latin typeface="+mn-lt"/>
                <a:ea typeface="+mn-ea"/>
                <a:cs typeface="+mn-cs"/>
              </a:rPr>
              <a:t>The second step is the inference step where we estimate the parameters from ellipsoids reconstructed in the first step.</a:t>
            </a:r>
          </a:p>
          <a:p>
            <a:pPr marL="0" indent="0">
              <a:buFontTx/>
              <a:buNone/>
            </a:pPr>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 first advantage of this approach is that, the reconstruction step reveals the position of the ellipsoid centers, this can make the inference much easier.</a:t>
            </a:r>
          </a:p>
          <a:p>
            <a:pPr marL="171450" indent="-171450">
              <a:buFontTx/>
              <a:buChar char="-"/>
            </a:pPr>
            <a:r>
              <a:rPr lang="en-US" sz="1200" kern="1200" dirty="0">
                <a:solidFill>
                  <a:schemeClr val="tx1"/>
                </a:solidFill>
                <a:effectLst/>
                <a:latin typeface="+mn-lt"/>
                <a:ea typeface="+mn-ea"/>
                <a:cs typeface="+mn-cs"/>
              </a:rPr>
              <a:t>Also, from reconstructed ellipsoids, we can perform analysis to gain intuitions on the model type.</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9</a:t>
            </a:fld>
            <a:endParaRPr lang="en-US"/>
          </a:p>
        </p:txBody>
      </p:sp>
    </p:spTree>
    <p:extLst>
      <p:ext uri="{BB962C8B-B14F-4D97-AF65-F5344CB8AC3E}">
        <p14:creationId xmlns:p14="http://schemas.microsoft.com/office/powerpoint/2010/main" val="80346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first look at the reconstruction step in detail. The goal is to find one optimal ellipsoid approximation of the input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made the hypothesis that the underlying marked point process has a Gibbs density, with an energy term 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energy is decomposed into two terms. </a:t>
            </a:r>
          </a:p>
          <a:p>
            <a:pPr marL="171450" indent="-171450">
              <a:buFontTx/>
              <a:buChar char="-"/>
            </a:pPr>
            <a:r>
              <a:rPr lang="en-US" sz="1200" kern="1200" dirty="0">
                <a:solidFill>
                  <a:schemeClr val="tx1"/>
                </a:solidFill>
                <a:effectLst/>
                <a:latin typeface="+mn-lt"/>
                <a:ea typeface="+mn-ea"/>
                <a:cs typeface="+mn-cs"/>
              </a:rPr>
              <a:t>The first terms L, measures how a configuration of ellipsoids deviates from the input data. </a:t>
            </a:r>
          </a:p>
          <a:p>
            <a:pPr marL="171450" indent="-171450">
              <a:buFontTx/>
              <a:buChar char="-"/>
            </a:pPr>
            <a:r>
              <a:rPr lang="en-US" sz="1200" kern="1200" dirty="0">
                <a:solidFill>
                  <a:schemeClr val="tx1"/>
                </a:solidFill>
                <a:effectLst/>
                <a:latin typeface="+mn-lt"/>
                <a:ea typeface="+mn-ea"/>
                <a:cs typeface="+mn-cs"/>
              </a:rPr>
              <a:t>The second term P is the prior term. Where we put a constraint on the overlap ratio between ellipsoids.</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this formulation, the optimal ellipsoid configuration is the configuration that minimizes the energy term. Notice that this optimization is difficult to solve analytically. To tackle this problem, one popular method is to use Monte Carlo dynamic algorithms.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10</a:t>
            </a:fld>
            <a:endParaRPr lang="en-US"/>
          </a:p>
        </p:txBody>
      </p:sp>
    </p:spTree>
    <p:extLst>
      <p:ext uri="{BB962C8B-B14F-4D97-AF65-F5344CB8AC3E}">
        <p14:creationId xmlns:p14="http://schemas.microsoft.com/office/powerpoint/2010/main" val="292813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such an algorithm, we adopted an algorithm referred to as the multiple births, deaths and shifts.</a:t>
            </a:r>
          </a:p>
          <a:p>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start with an initial configuration. </a:t>
            </a:r>
          </a:p>
          <a:p>
            <a:pPr marL="171450" indent="-171450">
              <a:buFontTx/>
              <a:buChar char="-"/>
            </a:pPr>
            <a:r>
              <a:rPr lang="en-US" sz="1200" kern="1200" dirty="0">
                <a:solidFill>
                  <a:schemeClr val="tx1"/>
                </a:solidFill>
                <a:effectLst/>
                <a:latin typeface="+mn-lt"/>
                <a:ea typeface="+mn-ea"/>
                <a:cs typeface="+mn-cs"/>
              </a:rPr>
              <a:t>At a given iteration, we first perform multiple births, where random ellipsoids were generated.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Then we examine all the ellipsoids to determine either to remove it or to shift it. We do it by computing a probability term r, that depends on the energy contribution of the examined ellipsoid. With probability r, we decide to remove the ellipsoid. Otherwise, we will shift the ellipsoid.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To perform the shift. We first compute a new ellipsoid, referred to as the Legendre ellipsoid. It is defined as the optimal ellipsoid of the black region covered by the current ellipsoid. Then the shift is done by replacing the current ellipsoid with the Legendre ellipsoid.</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In the end of each iteration we update the current configuration and parameters. </a:t>
            </a:r>
          </a:p>
          <a:p>
            <a:pPr marL="171450" indent="-171450">
              <a:buFontTx/>
              <a:buChar char="-"/>
            </a:pPr>
            <a:r>
              <a:rPr lang="en-US" sz="1200" kern="1200" dirty="0">
                <a:solidFill>
                  <a:schemeClr val="tx1"/>
                </a:solidFill>
                <a:effectLst/>
                <a:latin typeface="+mn-lt"/>
                <a:ea typeface="+mn-ea"/>
                <a:cs typeface="+mn-cs"/>
              </a:rPr>
              <a:t>The final convergence was determined by looking at 10 consecutive iterations. If the energy variation during the 10 runs is smaller than a threshold, we stop the algorithm.</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11</a:t>
            </a:fld>
            <a:endParaRPr lang="en-US"/>
          </a:p>
        </p:txBody>
      </p:sp>
    </p:spTree>
    <p:extLst>
      <p:ext uri="{BB962C8B-B14F-4D97-AF65-F5344CB8AC3E}">
        <p14:creationId xmlns:p14="http://schemas.microsoft.com/office/powerpoint/2010/main" val="3293439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6050E0BC-091B-4F46-A64B-EF4A39477016}" type="datetime4">
              <a:rPr lang="en-US" smtClean="0"/>
              <a:t>December 19,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968496"/>
            <a:ext cx="8996362" cy="184666"/>
          </a:xfrm>
          <a:prstGeom prst="rect">
            <a:avLst/>
          </a:prstGeom>
          <a:noFill/>
        </p:spPr>
        <p:txBody>
          <a:bodyPr wrap="square" lIns="0" tIns="0" rIns="0" bIns="0" rtlCol="0">
            <a:spAutoFit/>
          </a:bodyPr>
          <a:lstStyle/>
          <a:p>
            <a:r>
              <a:rPr lang="en-CA" sz="1200" dirty="0">
                <a:solidFill>
                  <a:schemeClr val="accent2"/>
                </a:solidFill>
              </a:rPr>
              <a:t>Confidential. Not to be copied, distributed, or reproduced without prior approval. </a:t>
            </a:r>
          </a:p>
        </p:txBody>
      </p:sp>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59578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971226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15895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269467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t>December 19, 2018</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t>December 19, 2018</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709296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t>December 19, 2018</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1420468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41" y="-8587"/>
            <a:ext cx="12207234" cy="6874623"/>
          </a:xfrm>
          <a:prstGeom prst="rect">
            <a:avLst/>
          </a:prstGeom>
        </p:spPr>
      </p:pic>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11A10271-0286-4BA7-AF61-91EDADC7C7D8}" type="datetime4">
              <a:rPr lang="en-US" smtClean="0"/>
              <a:t>December 19,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84307"/>
          </a:xfrm>
          <a:prstGeom prst="rect">
            <a:avLst/>
          </a:prstGeom>
          <a:noFill/>
        </p:spPr>
        <p:txBody>
          <a:bodyPr wrap="square" lIns="0" tIns="0" rIns="0" bIns="0" rtlCol="0">
            <a:spAutoFit/>
          </a:bodyPr>
          <a:lstStyle/>
          <a:p>
            <a:pPr>
              <a:lnSpc>
                <a:spcPct val="110000"/>
              </a:lnSpc>
            </a:pPr>
            <a:r>
              <a:rPr lang="en-CA" sz="800" b="1" dirty="0">
                <a:solidFill>
                  <a:schemeClr val="accent2"/>
                </a:solidFill>
              </a:rPr>
              <a:t>Confidential. Not to be copied, reproduced, or distributed without prior approval.</a:t>
            </a:r>
          </a:p>
          <a:p>
            <a:pPr>
              <a:lnSpc>
                <a:spcPct val="110000"/>
              </a:lnSpc>
            </a:pPr>
            <a:endParaRPr lang="en-CA" sz="8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rgbClr val="000000"/>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88298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459317" y="263527"/>
            <a:ext cx="11201400" cy="1395413"/>
          </a:xfrm>
        </p:spPr>
        <p:txBody>
          <a:bodyPr/>
          <a:lstStyle>
            <a:lvl1pPr>
              <a:spcBef>
                <a:spcPct val="25000"/>
              </a:spcBef>
              <a:defRPr sz="3750"/>
            </a:lvl1pPr>
          </a:lstStyle>
          <a:p>
            <a:pPr lvl="0"/>
            <a:r>
              <a:rPr lang="en-US" noProof="0"/>
              <a:t>Click to edit Master title style</a:t>
            </a:r>
          </a:p>
        </p:txBody>
      </p:sp>
      <p:sp>
        <p:nvSpPr>
          <p:cNvPr id="580616" name="Rectangle 8"/>
          <p:cNvSpPr>
            <a:spLocks noGrp="1" noChangeArrowheads="1"/>
          </p:cNvSpPr>
          <p:nvPr>
            <p:ph type="subTitle" sz="quarter" idx="1"/>
          </p:nvPr>
        </p:nvSpPr>
        <p:spPr>
          <a:xfrm>
            <a:off x="459321" y="1677988"/>
            <a:ext cx="11195049" cy="1752600"/>
          </a:xfrm>
        </p:spPr>
        <p:txBody>
          <a:bodyPr/>
          <a:lstStyle>
            <a:lvl1pPr>
              <a:spcBef>
                <a:spcPct val="0"/>
              </a:spcBef>
              <a:defRPr sz="3750">
                <a:solidFill>
                  <a:schemeClr val="accent2"/>
                </a:solidFill>
              </a:defRPr>
            </a:lvl1pPr>
          </a:lstStyle>
          <a:p>
            <a:pPr lvl="0"/>
            <a:r>
              <a:rPr lang="en-US" noProof="0"/>
              <a:t>Click to edit Master subtitle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1493" y="5867400"/>
            <a:ext cx="1526459" cy="8572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9868" y="5867400"/>
            <a:ext cx="1848067" cy="85725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29853" y="5867400"/>
            <a:ext cx="1443567" cy="857250"/>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8367" y="5867400"/>
            <a:ext cx="1391208" cy="857250"/>
          </a:xfrm>
          <a:prstGeom prst="rect">
            <a:avLst/>
          </a:prstGeom>
        </p:spPr>
      </p:pic>
    </p:spTree>
    <p:extLst>
      <p:ext uri="{BB962C8B-B14F-4D97-AF65-F5344CB8AC3E}">
        <p14:creationId xmlns:p14="http://schemas.microsoft.com/office/powerpoint/2010/main" val="2245853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49190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rgbClr val="000000"/>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26718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13917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93778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2387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8094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t>December 19, 2018</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79976" y="6475913"/>
            <a:ext cx="5157216" cy="184666"/>
          </a:xfrm>
          <a:prstGeom prst="rect">
            <a:avLst/>
          </a:prstGeom>
          <a:noFill/>
        </p:spPr>
        <p:txBody>
          <a:bodyPr wrap="square" lIns="0" tIns="0" rIns="0" bIns="0" rtlCol="0">
            <a:spAutoFit/>
          </a:bodyPr>
          <a:lstStyle/>
          <a:p>
            <a:r>
              <a:rPr lang="en-CA" sz="1200" dirty="0">
                <a:solidFill>
                  <a:schemeClr val="bg1"/>
                </a:solidFill>
              </a:rPr>
              <a:t>Confidential. Not to be copied, distributed, or reproduced without prior approval. </a:t>
            </a:r>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200639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59480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45993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7453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552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4166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693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137418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6598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December 19, 2018</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75287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December 19, 2018</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206630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t>December 19, 2018</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59AD7A44-F5B9-48AC-81DD-DBE0808B6C3A}" type="datetime4">
              <a:rPr lang="en-US" smtClean="0"/>
              <a:t>December 19, 2018</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cxnSp>
        <p:nvCxnSpPr>
          <p:cNvPr id="11" name="Straight Connector 10"/>
          <p:cNvCxnSpPr/>
          <p:nvPr/>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79976" y="6475913"/>
            <a:ext cx="5157216" cy="182880"/>
          </a:xfrm>
          <a:prstGeom prst="rect">
            <a:avLst/>
          </a:prstGeom>
          <a:noFill/>
        </p:spPr>
        <p:txBody>
          <a:bodyPr wrap="square" lIns="0" tIns="0" rIns="0" bIns="0" rtlCol="0">
            <a:noAutofit/>
          </a:bodyPr>
          <a:lstStyle/>
          <a:p>
            <a:r>
              <a:rPr lang="en-CA" sz="1200" dirty="0">
                <a:solidFill>
                  <a:schemeClr val="accent2"/>
                </a:solidFill>
              </a:rPr>
              <a:t>Confidential. Not to be copied, distributed, or reproduced without prior approval. </a:t>
            </a:r>
          </a:p>
        </p:txBody>
      </p:sp>
      <p:cxnSp>
        <p:nvCxnSpPr>
          <p:cNvPr id="10" name="Straight Connector 9"/>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bwMode="auto">
          <a:xfrm>
            <a:off x="457200" y="280993"/>
            <a:ext cx="11279717"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579587" name="Rectangle 3"/>
          <p:cNvSpPr>
            <a:spLocks noGrp="1" noChangeArrowheads="1"/>
          </p:cNvSpPr>
          <p:nvPr>
            <p:ph type="body" idx="1"/>
          </p:nvPr>
        </p:nvSpPr>
        <p:spPr bwMode="auto">
          <a:xfrm>
            <a:off x="457200" y="1727200"/>
            <a:ext cx="11279717"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2"/>
          </p:nvPr>
        </p:nvSpPr>
        <p:spPr>
          <a:xfrm>
            <a:off x="6943267" y="6516178"/>
            <a:ext cx="4800000" cy="126000"/>
          </a:xfrm>
          <a:prstGeom prst="rect">
            <a:avLst/>
          </a:prstGeom>
        </p:spPr>
        <p:txBody>
          <a:bodyPr vert="horz" lIns="0" tIns="0" rIns="0" bIns="0" rtlCol="0" anchor="t" anchorCtr="0"/>
          <a:lstStyle>
            <a:lvl1pPr algn="r">
              <a:defRPr lang="en-GB" sz="675" kern="1200" smtClean="0">
                <a:solidFill>
                  <a:schemeClr val="tx1"/>
                </a:solidFill>
                <a:latin typeface="GE Inspira Pitch" pitchFamily="34" charset="0"/>
                <a:ea typeface="+mn-ea"/>
                <a:cs typeface="+mn-cs"/>
              </a:defRPr>
            </a:lvl1pPr>
          </a:lstStyle>
          <a:p>
            <a:endParaRPr lang="en-US"/>
          </a:p>
        </p:txBody>
      </p:sp>
      <p:sp>
        <p:nvSpPr>
          <p:cNvPr id="3" name="Footer Placeholder 2"/>
          <p:cNvSpPr>
            <a:spLocks noGrp="1"/>
          </p:cNvSpPr>
          <p:nvPr>
            <p:ph type="ftr" sz="quarter" idx="3"/>
          </p:nvPr>
        </p:nvSpPr>
        <p:spPr>
          <a:xfrm>
            <a:off x="6943267" y="6388771"/>
            <a:ext cx="4800000" cy="126000"/>
          </a:xfrm>
          <a:prstGeom prst="rect">
            <a:avLst/>
          </a:prstGeom>
        </p:spPr>
        <p:txBody>
          <a:bodyPr vert="horz" lIns="0" tIns="0" rIns="0" bIns="0" rtlCol="0" anchor="t" anchorCtr="0"/>
          <a:lstStyle>
            <a:lvl1pPr algn="r">
              <a:defRPr lang="en-GB" sz="675" kern="1200" dirty="0">
                <a:solidFill>
                  <a:schemeClr val="tx1"/>
                </a:solidFill>
                <a:latin typeface="GE Inspira Pitch" pitchFamily="34" charset="0"/>
                <a:ea typeface="+mn-ea"/>
                <a:cs typeface="+mn-cs"/>
              </a:defRPr>
            </a:lvl1pPr>
          </a:lstStyle>
          <a:p>
            <a:endParaRPr lang="en-US"/>
          </a:p>
        </p:txBody>
      </p:sp>
      <p:sp>
        <p:nvSpPr>
          <p:cNvPr id="5" name="Slide Number Placeholder 4"/>
          <p:cNvSpPr>
            <a:spLocks noGrp="1"/>
          </p:cNvSpPr>
          <p:nvPr>
            <p:ph type="sldNum" sz="quarter" idx="4"/>
          </p:nvPr>
        </p:nvSpPr>
        <p:spPr>
          <a:xfrm>
            <a:off x="6943267" y="6261364"/>
            <a:ext cx="4800000" cy="126000"/>
          </a:xfrm>
          <a:prstGeom prst="rect">
            <a:avLst/>
          </a:prstGeom>
        </p:spPr>
        <p:txBody>
          <a:bodyPr vert="horz" lIns="0" tIns="0" rIns="0" bIns="0" rtlCol="0" anchor="t" anchorCtr="0"/>
          <a:lstStyle>
            <a:lvl1pPr algn="r">
              <a:defRPr lang="en-GB" sz="675" kern="1200" smtClean="0">
                <a:solidFill>
                  <a:schemeClr val="tx1"/>
                </a:solidFill>
                <a:latin typeface="GE Inspira Pitch" pitchFamily="34" charset="0"/>
                <a:ea typeface="+mn-ea"/>
                <a:cs typeface="+mn-cs"/>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01945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ftr="0" dt="0"/>
  <p:txStyles>
    <p:titleStyle>
      <a:lvl1pPr algn="l" rtl="0" eaLnBrk="1" fontAlgn="base" hangingPunct="1">
        <a:lnSpc>
          <a:spcPct val="90000"/>
        </a:lnSpc>
        <a:spcBef>
          <a:spcPct val="0"/>
        </a:spcBef>
        <a:spcAft>
          <a:spcPct val="0"/>
        </a:spcAft>
        <a:defRPr sz="3000">
          <a:solidFill>
            <a:srgbClr val="1E4191"/>
          </a:solidFill>
          <a:latin typeface="+mj-lt"/>
          <a:ea typeface="+mj-ea"/>
          <a:cs typeface="+mj-cs"/>
        </a:defRPr>
      </a:lvl1pPr>
      <a:lvl2pPr algn="l" rtl="0" eaLnBrk="1" fontAlgn="base" hangingPunct="1">
        <a:lnSpc>
          <a:spcPct val="90000"/>
        </a:lnSpc>
        <a:spcBef>
          <a:spcPct val="0"/>
        </a:spcBef>
        <a:spcAft>
          <a:spcPct val="0"/>
        </a:spcAft>
        <a:defRPr sz="3000">
          <a:solidFill>
            <a:srgbClr val="1E4191"/>
          </a:solidFill>
          <a:latin typeface="GE Inspira Pitch" pitchFamily="34" charset="0"/>
        </a:defRPr>
      </a:lvl2pPr>
      <a:lvl3pPr algn="l" rtl="0" eaLnBrk="1" fontAlgn="base" hangingPunct="1">
        <a:lnSpc>
          <a:spcPct val="90000"/>
        </a:lnSpc>
        <a:spcBef>
          <a:spcPct val="0"/>
        </a:spcBef>
        <a:spcAft>
          <a:spcPct val="0"/>
        </a:spcAft>
        <a:defRPr sz="3000">
          <a:solidFill>
            <a:srgbClr val="1E4191"/>
          </a:solidFill>
          <a:latin typeface="GE Inspira Pitch" pitchFamily="34" charset="0"/>
        </a:defRPr>
      </a:lvl3pPr>
      <a:lvl4pPr algn="l" rtl="0" eaLnBrk="1" fontAlgn="base" hangingPunct="1">
        <a:lnSpc>
          <a:spcPct val="90000"/>
        </a:lnSpc>
        <a:spcBef>
          <a:spcPct val="0"/>
        </a:spcBef>
        <a:spcAft>
          <a:spcPct val="0"/>
        </a:spcAft>
        <a:defRPr sz="3000">
          <a:solidFill>
            <a:srgbClr val="1E4191"/>
          </a:solidFill>
          <a:latin typeface="GE Inspira Pitch" pitchFamily="34" charset="0"/>
        </a:defRPr>
      </a:lvl4pPr>
      <a:lvl5pPr algn="l" rtl="0" eaLnBrk="1" fontAlgn="base" hangingPunct="1">
        <a:lnSpc>
          <a:spcPct val="90000"/>
        </a:lnSpc>
        <a:spcBef>
          <a:spcPct val="0"/>
        </a:spcBef>
        <a:spcAft>
          <a:spcPct val="0"/>
        </a:spcAft>
        <a:defRPr sz="3000">
          <a:solidFill>
            <a:srgbClr val="1E4191"/>
          </a:solidFill>
          <a:latin typeface="GE Inspira Pitch" pitchFamily="34" charset="0"/>
        </a:defRPr>
      </a:lvl5pPr>
      <a:lvl6pPr marL="342900" algn="l" rtl="0" eaLnBrk="1" fontAlgn="base" hangingPunct="1">
        <a:lnSpc>
          <a:spcPct val="90000"/>
        </a:lnSpc>
        <a:spcBef>
          <a:spcPct val="0"/>
        </a:spcBef>
        <a:spcAft>
          <a:spcPct val="0"/>
        </a:spcAft>
        <a:defRPr sz="3000">
          <a:solidFill>
            <a:srgbClr val="1E4191"/>
          </a:solidFill>
          <a:latin typeface="GE Inspira Pitch" pitchFamily="34" charset="0"/>
        </a:defRPr>
      </a:lvl6pPr>
      <a:lvl7pPr marL="685800" algn="l" rtl="0" eaLnBrk="1" fontAlgn="base" hangingPunct="1">
        <a:lnSpc>
          <a:spcPct val="90000"/>
        </a:lnSpc>
        <a:spcBef>
          <a:spcPct val="0"/>
        </a:spcBef>
        <a:spcAft>
          <a:spcPct val="0"/>
        </a:spcAft>
        <a:defRPr sz="3000">
          <a:solidFill>
            <a:srgbClr val="1E4191"/>
          </a:solidFill>
          <a:latin typeface="GE Inspira Pitch" pitchFamily="34" charset="0"/>
        </a:defRPr>
      </a:lvl7pPr>
      <a:lvl8pPr marL="1028700" algn="l" rtl="0" eaLnBrk="1" fontAlgn="base" hangingPunct="1">
        <a:lnSpc>
          <a:spcPct val="90000"/>
        </a:lnSpc>
        <a:spcBef>
          <a:spcPct val="0"/>
        </a:spcBef>
        <a:spcAft>
          <a:spcPct val="0"/>
        </a:spcAft>
        <a:defRPr sz="3000">
          <a:solidFill>
            <a:srgbClr val="1E4191"/>
          </a:solidFill>
          <a:latin typeface="GE Inspira Pitch" pitchFamily="34" charset="0"/>
        </a:defRPr>
      </a:lvl8pPr>
      <a:lvl9pPr marL="1371600" algn="l" rtl="0" eaLnBrk="1" fontAlgn="base" hangingPunct="1">
        <a:lnSpc>
          <a:spcPct val="90000"/>
        </a:lnSpc>
        <a:spcBef>
          <a:spcPct val="0"/>
        </a:spcBef>
        <a:spcAft>
          <a:spcPct val="0"/>
        </a:spcAft>
        <a:defRPr sz="3000">
          <a:solidFill>
            <a:srgbClr val="1E4191"/>
          </a:solidFill>
          <a:latin typeface="GE Inspira Pitch" pitchFamily="34" charset="0"/>
        </a:defRPr>
      </a:lvl9pPr>
    </p:titleStyle>
    <p:bodyStyle>
      <a:lvl1pPr algn="l" rtl="0" eaLnBrk="1" fontAlgn="base" hangingPunct="1">
        <a:lnSpc>
          <a:spcPct val="90000"/>
        </a:lnSpc>
        <a:spcBef>
          <a:spcPct val="50000"/>
        </a:spcBef>
        <a:spcAft>
          <a:spcPct val="0"/>
        </a:spcAft>
        <a:buClr>
          <a:srgbClr val="004880"/>
        </a:buClr>
        <a:defRPr sz="2400">
          <a:solidFill>
            <a:srgbClr val="1E4191"/>
          </a:solidFill>
          <a:latin typeface="+mn-lt"/>
          <a:ea typeface="+mn-ea"/>
          <a:cs typeface="+mn-cs"/>
        </a:defRPr>
      </a:lvl1pPr>
      <a:lvl2pPr marL="255985" indent="-254794" algn="l" rtl="0" eaLnBrk="1" fontAlgn="base" hangingPunct="1">
        <a:lnSpc>
          <a:spcPct val="90000"/>
        </a:lnSpc>
        <a:spcBef>
          <a:spcPct val="30000"/>
        </a:spcBef>
        <a:spcAft>
          <a:spcPct val="0"/>
        </a:spcAft>
        <a:buClr>
          <a:srgbClr val="004880"/>
        </a:buClr>
        <a:buFont typeface="GE Inspira Pitch" pitchFamily="34" charset="0"/>
        <a:buChar char="•"/>
        <a:defRPr sz="2400">
          <a:solidFill>
            <a:srgbClr val="1E4191"/>
          </a:solidFill>
          <a:latin typeface="+mn-lt"/>
        </a:defRPr>
      </a:lvl2pPr>
      <a:lvl3pPr marL="558404" indent="-216694" algn="l" rtl="0" eaLnBrk="1" fontAlgn="base" hangingPunct="1">
        <a:lnSpc>
          <a:spcPct val="90000"/>
        </a:lnSpc>
        <a:spcBef>
          <a:spcPct val="20000"/>
        </a:spcBef>
        <a:spcAft>
          <a:spcPct val="0"/>
        </a:spcAft>
        <a:buClr>
          <a:srgbClr val="004880"/>
        </a:buClr>
        <a:buChar char="–"/>
        <a:defRPr sz="2400">
          <a:solidFill>
            <a:srgbClr val="1E4191"/>
          </a:solidFill>
          <a:latin typeface="+mn-lt"/>
        </a:defRPr>
      </a:lvl3pPr>
      <a:lvl4pPr marL="859631" indent="-215504" algn="l" rtl="0" eaLnBrk="1" fontAlgn="base" hangingPunct="1">
        <a:lnSpc>
          <a:spcPct val="90000"/>
        </a:lnSpc>
        <a:spcBef>
          <a:spcPct val="10000"/>
        </a:spcBef>
        <a:spcAft>
          <a:spcPct val="0"/>
        </a:spcAft>
        <a:buClr>
          <a:srgbClr val="004880"/>
        </a:buClr>
        <a:buChar char="–"/>
        <a:defRPr sz="2400">
          <a:solidFill>
            <a:srgbClr val="1E4191"/>
          </a:solidFill>
          <a:latin typeface="+mn-lt"/>
        </a:defRPr>
      </a:lvl4pPr>
      <a:lvl5pPr marL="1159669" indent="-214313" algn="l" rtl="0" eaLnBrk="1" fontAlgn="base" hangingPunct="1">
        <a:lnSpc>
          <a:spcPct val="90000"/>
        </a:lnSpc>
        <a:spcBef>
          <a:spcPts val="180"/>
        </a:spcBef>
        <a:spcAft>
          <a:spcPct val="0"/>
        </a:spcAft>
        <a:buClr>
          <a:srgbClr val="004880"/>
        </a:buClr>
        <a:buChar char="–"/>
        <a:defRPr sz="2400">
          <a:solidFill>
            <a:srgbClr val="1E4191"/>
          </a:solidFill>
          <a:latin typeface="+mn-lt"/>
        </a:defRPr>
      </a:lvl5pPr>
      <a:lvl6pPr marL="15025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6pPr>
      <a:lvl7pPr marL="18454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7pPr>
      <a:lvl8pPr marL="21883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8pPr>
      <a:lvl9pPr marL="25312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980.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59.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6.PNG"/><Relationship Id="rId7" Type="http://schemas.openxmlformats.org/officeDocument/2006/relationships/image" Target="../media/image71.png"/><Relationship Id="rId12"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72.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125.png"/><Relationship Id="rId9"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360.png"/><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1380.png"/><Relationship Id="rId4" Type="http://schemas.openxmlformats.org/officeDocument/2006/relationships/image" Target="../media/image137.pn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55" Type="http://schemas.openxmlformats.org/officeDocument/2006/relationships/image" Target="../media/image86.png"/><Relationship Id="rId63" Type="http://schemas.openxmlformats.org/officeDocument/2006/relationships/image" Target="../media/image156.png"/><Relationship Id="rId7" Type="http://schemas.openxmlformats.org/officeDocument/2006/relationships/image" Target="../media/image88.png"/><Relationship Id="rId59" Type="http://schemas.openxmlformats.org/officeDocument/2006/relationships/image" Target="../media/image95.png"/><Relationship Id="rId67" Type="http://schemas.openxmlformats.org/officeDocument/2006/relationships/image" Target="../media/image101.png"/><Relationship Id="rId2" Type="http://schemas.openxmlformats.org/officeDocument/2006/relationships/notesSlide" Target="../notesSlides/notesSlide13.xml"/><Relationship Id="rId54" Type="http://schemas.openxmlformats.org/officeDocument/2006/relationships/image" Target="../media/image90.png"/><Relationship Id="rId62" Type="http://schemas.openxmlformats.org/officeDocument/2006/relationships/image" Target="../media/image98.png"/><Relationship Id="rId1" Type="http://schemas.openxmlformats.org/officeDocument/2006/relationships/slideLayout" Target="../slideLayouts/slideLayout22.xml"/><Relationship Id="rId6" Type="http://schemas.openxmlformats.org/officeDocument/2006/relationships/image" Target="../media/image87.png"/><Relationship Id="rId53" Type="http://schemas.openxmlformats.org/officeDocument/2006/relationships/image" Target="../media/image238.png"/><Relationship Id="rId58" Type="http://schemas.openxmlformats.org/officeDocument/2006/relationships/image" Target="../media/image94.png"/><Relationship Id="rId66" Type="http://schemas.openxmlformats.org/officeDocument/2006/relationships/image" Target="../media/image100.png"/><Relationship Id="rId5" Type="http://schemas.openxmlformats.org/officeDocument/2006/relationships/image" Target="../media/image83.png"/><Relationship Id="rId57" Type="http://schemas.openxmlformats.org/officeDocument/2006/relationships/image" Target="../media/image93.png"/><Relationship Id="rId61" Type="http://schemas.openxmlformats.org/officeDocument/2006/relationships/image" Target="../media/image97.png"/><Relationship Id="rId60" Type="http://schemas.openxmlformats.org/officeDocument/2006/relationships/image" Target="../media/image96.png"/><Relationship Id="rId65" Type="http://schemas.openxmlformats.org/officeDocument/2006/relationships/image" Target="../media/image99.png"/><Relationship Id="rId4" Type="http://schemas.openxmlformats.org/officeDocument/2006/relationships/image" Target="../media/image85.png"/><Relationship Id="rId56" Type="http://schemas.openxmlformats.org/officeDocument/2006/relationships/image" Target="../media/image91.png"/><Relationship Id="rId64" Type="http://schemas.openxmlformats.org/officeDocument/2006/relationships/image" Target="../media/image157.png"/></Relationships>
</file>

<file path=ppt/slides/_rels/slide1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124.png"/><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media/image125.jpeg"/><Relationship Id="rId7" Type="http://schemas.openxmlformats.org/officeDocument/2006/relationships/image" Target="../media/image123.png"/><Relationship Id="rId25" Type="http://schemas.openxmlformats.org/officeDocument/2006/relationships/image" Target="NULL"/><Relationship Id="rId2" Type="http://schemas.openxmlformats.org/officeDocument/2006/relationships/notesSlide" Target="../notesSlides/notesSlide21.xm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122.png"/><Relationship Id="rId24" Type="http://schemas.openxmlformats.org/officeDocument/2006/relationships/image" Target="../media/image128.png"/><Relationship Id="rId5" Type="http://schemas.openxmlformats.org/officeDocument/2006/relationships/image" Target="../media/image121.png"/><Relationship Id="rId23" Type="http://schemas.openxmlformats.org/officeDocument/2006/relationships/image" Target="../media/image127.jpeg"/><Relationship Id="rId28"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22" Type="http://schemas.openxmlformats.org/officeDocument/2006/relationships/image" Target="../media/image126.jpeg"/><Relationship Id="rId27" Type="http://schemas.openxmlformats.org/officeDocument/2006/relationships/image" Target="NULL"/><Relationship Id="rId30"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351.png"/><Relationship Id="rId3" Type="http://schemas.openxmlformats.org/officeDocument/2006/relationships/image" Target="../media/image301.png"/><Relationship Id="rId7" Type="http://schemas.openxmlformats.org/officeDocument/2006/relationships/image" Target="../media/image129.jpeg"/><Relationship Id="rId12" Type="http://schemas.openxmlformats.org/officeDocument/2006/relationships/image" Target="../media/image330.png"/><Relationship Id="rId2" Type="http://schemas.openxmlformats.org/officeDocument/2006/relationships/image" Target="../media/image300.png"/><Relationship Id="rId16" Type="http://schemas.openxmlformats.org/officeDocument/2006/relationships/image" Target="../media/image3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40.png"/><Relationship Id="rId5" Type="http://schemas.openxmlformats.org/officeDocument/2006/relationships/hyperlink" Target="https://ge.box.com/s/qb81gi4ytkvw1hj9gew8jg0y66y4o5gp" TargetMode="External"/><Relationship Id="rId15" Type="http://schemas.openxmlformats.org/officeDocument/2006/relationships/image" Target="../media/image360.png"/><Relationship Id="rId4" Type="http://schemas.openxmlformats.org/officeDocument/2006/relationships/image" Target="../media/image310.png"/><Relationship Id="rId14" Type="http://schemas.openxmlformats.org/officeDocument/2006/relationships/image" Target="../media/image350.png"/></Relationships>
</file>

<file path=ppt/slides/_rels/slide2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410.png"/><Relationship Id="rId4" Type="http://schemas.openxmlformats.org/officeDocument/2006/relationships/image" Target="../media/image390.png"/><Relationship Id="rId9" Type="http://schemas.openxmlformats.org/officeDocument/2006/relationships/image" Target="../media/image132.png"/></Relationships>
</file>

<file path=ppt/slides/_rels/slide28.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21.png"/><Relationship Id="rId3" Type="http://schemas.openxmlformats.org/officeDocument/2006/relationships/image" Target="../media/image370.png"/><Relationship Id="rId7" Type="http://schemas.openxmlformats.org/officeDocument/2006/relationships/image" Target="../media/image450.png"/><Relationship Id="rId12" Type="http://schemas.openxmlformats.org/officeDocument/2006/relationships/image" Target="../media/image134.png"/><Relationship Id="rId17" Type="http://schemas.openxmlformats.org/officeDocument/2006/relationships/image" Target="../media/image136.png"/><Relationship Id="rId2" Type="http://schemas.openxmlformats.org/officeDocument/2006/relationships/notesSlide" Target="../notesSlides/notesSlide23.xml"/><Relationship Id="rId16"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14.png"/><Relationship Id="rId11" Type="http://schemas.microsoft.com/office/2007/relationships/hdphoto" Target="../media/hdphoto9.wdp"/><Relationship Id="rId5" Type="http://schemas.openxmlformats.org/officeDocument/2006/relationships/image" Target="../media/image113.png"/><Relationship Id="rId15" Type="http://schemas.openxmlformats.org/officeDocument/2006/relationships/image" Target="../media/image51.png"/><Relationship Id="rId10" Type="http://schemas.openxmlformats.org/officeDocument/2006/relationships/image" Target="../media/image133.png"/><Relationship Id="rId4" Type="http://schemas.openxmlformats.org/officeDocument/2006/relationships/image" Target="../media/image440.png"/><Relationship Id="rId9" Type="http://schemas.openxmlformats.org/officeDocument/2006/relationships/image" Target="../media/image470.png"/><Relationship Id="rId14" Type="http://schemas.openxmlformats.org/officeDocument/2006/relationships/image" Target="../media/image500.png"/></Relationships>
</file>

<file path=ppt/slides/_rels/slide2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20.png"/><Relationship Id="rId18" Type="http://schemas.openxmlformats.org/officeDocument/2006/relationships/image" Target="../media/image133.png"/><Relationship Id="rId26" Type="http://schemas.openxmlformats.org/officeDocument/2006/relationships/image" Target="../media/image700.PNG"/><Relationship Id="rId3" Type="http://schemas.openxmlformats.org/officeDocument/2006/relationships/image" Target="../media/image540.png"/><Relationship Id="rId21" Type="http://schemas.microsoft.com/office/2007/relationships/hdphoto" Target="../media/hdphoto11.wdp"/><Relationship Id="rId7" Type="http://schemas.openxmlformats.org/officeDocument/2006/relationships/image" Target="../media/image570.png"/><Relationship Id="rId12" Type="http://schemas.openxmlformats.org/officeDocument/2006/relationships/image" Target="../media/image610.png"/><Relationship Id="rId17" Type="http://schemas.openxmlformats.org/officeDocument/2006/relationships/image" Target="../media/image131.png"/><Relationship Id="rId25" Type="http://schemas.openxmlformats.org/officeDocument/2006/relationships/image" Target="../media/image690.png"/><Relationship Id="rId2" Type="http://schemas.openxmlformats.org/officeDocument/2006/relationships/notesSlide" Target="../notesSlides/notesSlide24.xml"/><Relationship Id="rId16" Type="http://schemas.openxmlformats.org/officeDocument/2006/relationships/image" Target="../media/image113.png"/><Relationship Id="rId20" Type="http://schemas.openxmlformats.org/officeDocument/2006/relationships/image" Target="../media/image1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600.png"/><Relationship Id="rId24" Type="http://schemas.openxmlformats.org/officeDocument/2006/relationships/image" Target="../media/image680.png"/><Relationship Id="rId5" Type="http://schemas.openxmlformats.org/officeDocument/2006/relationships/image" Target="../media/image139.png"/><Relationship Id="rId15" Type="http://schemas.openxmlformats.org/officeDocument/2006/relationships/image" Target="../media/image640.PNG"/><Relationship Id="rId23" Type="http://schemas.openxmlformats.org/officeDocument/2006/relationships/image" Target="../media/image141.jpg"/><Relationship Id="rId28" Type="http://schemas.openxmlformats.org/officeDocument/2006/relationships/image" Target="../media/image670.png"/><Relationship Id="rId10" Type="http://schemas.openxmlformats.org/officeDocument/2006/relationships/image" Target="../media/image114.png"/><Relationship Id="rId19" Type="http://schemas.microsoft.com/office/2007/relationships/hdphoto" Target="../media/hdphoto9.wdp"/><Relationship Id="rId4" Type="http://schemas.openxmlformats.org/officeDocument/2006/relationships/image" Target="../media/image138.png"/><Relationship Id="rId9" Type="http://schemas.openxmlformats.org/officeDocument/2006/relationships/image" Target="../media/image590.PNG"/><Relationship Id="rId14" Type="http://schemas.openxmlformats.org/officeDocument/2006/relationships/image" Target="../media/image630.png"/><Relationship Id="rId22" Type="http://schemas.openxmlformats.org/officeDocument/2006/relationships/image" Target="../media/image660.PNG"/><Relationship Id="rId27" Type="http://schemas.openxmlformats.org/officeDocument/2006/relationships/image" Target="../media/image710.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3.wdp"/><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52.emf"/><Relationship Id="rId18" Type="http://schemas.openxmlformats.org/officeDocument/2006/relationships/image" Target="../media/image159.png"/><Relationship Id="rId3" Type="http://schemas.openxmlformats.org/officeDocument/2006/relationships/image" Target="../media/image142.emf"/><Relationship Id="rId7" Type="http://schemas.openxmlformats.org/officeDocument/2006/relationships/image" Target="../media/image146.png"/><Relationship Id="rId12" Type="http://schemas.openxmlformats.org/officeDocument/2006/relationships/image" Target="../media/image151.emf"/><Relationship Id="rId17" Type="http://schemas.openxmlformats.org/officeDocument/2006/relationships/image" Target="../media/image158.png"/><Relationship Id="rId2" Type="http://schemas.openxmlformats.org/officeDocument/2006/relationships/notesSlide" Target="../notesSlides/notesSlide25.xml"/><Relationship Id="rId16" Type="http://schemas.openxmlformats.org/officeDocument/2006/relationships/image" Target="../media/image155.png"/><Relationship Id="rId1" Type="http://schemas.openxmlformats.org/officeDocument/2006/relationships/slideLayout" Target="../slideLayouts/slideLayout25.xml"/><Relationship Id="rId6" Type="http://schemas.openxmlformats.org/officeDocument/2006/relationships/image" Target="../media/image145.emf"/><Relationship Id="rId11" Type="http://schemas.openxmlformats.org/officeDocument/2006/relationships/image" Target="../media/image150.emf"/><Relationship Id="rId5" Type="http://schemas.openxmlformats.org/officeDocument/2006/relationships/image" Target="../media/image144.emf"/><Relationship Id="rId15" Type="http://schemas.openxmlformats.org/officeDocument/2006/relationships/image" Target="../media/image154.png"/><Relationship Id="rId10" Type="http://schemas.openxmlformats.org/officeDocument/2006/relationships/image" Target="../media/image149.emf"/><Relationship Id="rId19" Type="http://schemas.openxmlformats.org/officeDocument/2006/relationships/image" Target="../media/image160.png"/><Relationship Id="rId4" Type="http://schemas.openxmlformats.org/officeDocument/2006/relationships/image" Target="../media/image143.emf"/><Relationship Id="rId9" Type="http://schemas.openxmlformats.org/officeDocument/2006/relationships/image" Target="../media/image148.png"/><Relationship Id="rId14" Type="http://schemas.openxmlformats.org/officeDocument/2006/relationships/image" Target="../media/image153.emf"/></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png"/><Relationship Id="rId12" Type="http://schemas.microsoft.com/office/2007/relationships/hdphoto" Target="../media/hdphoto4.wdp"/><Relationship Id="rId17" Type="http://schemas.openxmlformats.org/officeDocument/2006/relationships/image" Target="../media/image39.png"/><Relationship Id="rId2" Type="http://schemas.openxmlformats.org/officeDocument/2006/relationships/notesSlide" Target="../notesSlides/notesSlide3.xml"/><Relationship Id="rId16" Type="http://schemas.microsoft.com/office/2007/relationships/hdphoto" Target="../media/hdphoto6.wdp"/><Relationship Id="rId20" Type="http://schemas.openxmlformats.org/officeDocument/2006/relationships/image" Target="../media/image42.png"/><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8.png"/><Relationship Id="rId23" Type="http://schemas.openxmlformats.org/officeDocument/2006/relationships/image" Target="../media/image45.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34.png"/><Relationship Id="rId14" Type="http://schemas.microsoft.com/office/2007/relationships/hdphoto" Target="../media/hdphoto5.wdp"/><Relationship Id="rId22"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50.png"/><Relationship Id="rId7"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7122" y="888983"/>
            <a:ext cx="11171834" cy="918368"/>
          </a:xfrm>
          <a:prstGeom prst="rect">
            <a:avLst/>
          </a:prstGeom>
          <a:noFill/>
          <a:ln w="38100">
            <a:noFill/>
            <a:prstDash val="sysDot"/>
          </a:ln>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solidFill>
                <a:latin typeface="GE Inspira Pitch"/>
              </a:rPr>
              <a:t>Worldwide breast cancer accounts for 25.2% of all female cancers and 16% of cancer deaths in adult women</a:t>
            </a:r>
            <a:endParaRPr lang="en-US" sz="1200" dirty="0">
              <a:solidFill>
                <a:schemeClr val="tx1"/>
              </a:solidFill>
              <a:latin typeface="GE Inspira Pitch"/>
            </a:endParaRPr>
          </a:p>
        </p:txBody>
      </p:sp>
      <p:sp>
        <p:nvSpPr>
          <p:cNvPr id="96" name="Rectangle 95"/>
          <p:cNvSpPr/>
          <p:nvPr/>
        </p:nvSpPr>
        <p:spPr>
          <a:xfrm>
            <a:off x="1219200" y="1944892"/>
            <a:ext cx="8382000" cy="369332"/>
          </a:xfrm>
          <a:prstGeom prst="rect">
            <a:avLst/>
          </a:prstGeom>
        </p:spPr>
        <p:txBody>
          <a:bodyPr wrap="square">
            <a:spAutoFit/>
          </a:bodyPr>
          <a:lstStyle/>
          <a:p>
            <a:r>
              <a:rPr lang="en-US" b="1" dirty="0">
                <a:latin typeface="GE Inspira Pitch"/>
              </a:rPr>
              <a:t>2D mammography: </a:t>
            </a:r>
            <a:r>
              <a:rPr lang="en-US" dirty="0">
                <a:latin typeface="GE Inspira Pitch"/>
              </a:rPr>
              <a:t>the standard for population-based breast cancer screening</a:t>
            </a:r>
          </a:p>
        </p:txBody>
      </p:sp>
      <p:sp>
        <p:nvSpPr>
          <p:cNvPr id="39" name="Title 1">
            <a:extLst>
              <a:ext uri="{FF2B5EF4-FFF2-40B4-BE49-F238E27FC236}">
                <a16:creationId xmlns:a16="http://schemas.microsoft.com/office/drawing/2014/main" id="{22370645-D1AA-44BA-8DCF-C7746C82368D}"/>
              </a:ext>
            </a:extLst>
          </p:cNvPr>
          <p:cNvSpPr txBox="1">
            <a:spLocks/>
          </p:cNvSpPr>
          <p:nvPr/>
        </p:nvSpPr>
        <p:spPr>
          <a:xfrm>
            <a:off x="543044" y="237236"/>
            <a:ext cx="486715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tx1"/>
                </a:solidFill>
                <a:latin typeface="GE Inspira" panose="020F0603030400020203" pitchFamily="34" charset="0"/>
              </a:rPr>
              <a:t>X-ray breast imaging</a:t>
            </a:r>
          </a:p>
        </p:txBody>
      </p:sp>
      <p:pic>
        <p:nvPicPr>
          <p:cNvPr id="45" name="Picture 44">
            <a:extLst>
              <a:ext uri="{FF2B5EF4-FFF2-40B4-BE49-F238E27FC236}">
                <a16:creationId xmlns:a16="http://schemas.microsoft.com/office/drawing/2014/main" id="{E48A8C26-A6F4-4A44-B3B8-D566FD61528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712" b="97966" l="26958" r="71988">
                        <a14:foregroundMark x1="46536" y1="14237" x2="46536" y2="14237"/>
                        <a14:foregroundMark x1="53464" y1="13729" x2="53464" y2="13729"/>
                        <a14:foregroundMark x1="60392" y1="15424" x2="60392" y2="15424"/>
                        <a14:foregroundMark x1="57380" y1="9153" x2="57380" y2="9153"/>
                        <a14:foregroundMark x1="53916" y1="87458" x2="53916" y2="87458"/>
                        <a14:foregroundMark x1="56476" y1="91525" x2="56476" y2="91525"/>
                        <a14:foregroundMark x1="46084" y1="88644" x2="46084" y2="88644"/>
                        <a14:foregroundMark x1="69277" y1="69322" x2="69277" y2="69322"/>
                        <a14:foregroundMark x1="68675" y1="47797" x2="68675" y2="47797"/>
                        <a14:foregroundMark x1="71687" y1="27458" x2="71687" y2="27458"/>
                        <a14:foregroundMark x1="70030" y1="39492" x2="70030" y2="39492"/>
                        <a14:foregroundMark x1="70030" y1="39831" x2="70030" y2="39831"/>
                        <a14:foregroundMark x1="68976" y1="51186" x2="68976" y2="51186"/>
                        <a14:foregroundMark x1="69880" y1="57966" x2="69880" y2="57966"/>
                        <a14:foregroundMark x1="69880" y1="68644" x2="69880" y2="68644"/>
                        <a14:foregroundMark x1="68825" y1="77458" x2="68825" y2="77458"/>
                        <a14:foregroundMark x1="53313" y1="89492" x2="53313" y2="89492"/>
                        <a14:foregroundMark x1="51054" y1="51356" x2="51054" y2="51356"/>
                        <a14:foregroundMark x1="56627" y1="44576" x2="56627" y2="44576"/>
                        <a14:foregroundMark x1="56325" y1="36441" x2="56325" y2="36441"/>
                        <a14:foregroundMark x1="56777" y1="31356" x2="56777" y2="31356"/>
                        <a14:foregroundMark x1="55873" y1="53559" x2="55873" y2="53559"/>
                        <a14:foregroundMark x1="58584" y1="48305" x2="58584" y2="48305"/>
                        <a14:foregroundMark x1="43976" y1="45085" x2="43976" y2="45085"/>
                        <a14:foregroundMark x1="39608" y1="45254" x2="39608" y2="45254"/>
                        <a14:foregroundMark x1="35241" y1="45085" x2="35241" y2="45085"/>
                        <a14:foregroundMark x1="53464" y1="45254" x2="53464" y2="45254"/>
                        <a14:foregroundMark x1="51657" y1="48644" x2="51657" y2="48644"/>
                        <a14:foregroundMark x1="48494" y1="55254" x2="48494" y2="55254"/>
                        <a14:foregroundMark x1="45633" y1="55763" x2="45633" y2="55763"/>
                        <a14:foregroundMark x1="45331" y1="51695" x2="45331" y2="51695"/>
                        <a14:foregroundMark x1="54367" y1="57288" x2="54367" y2="57288"/>
                        <a14:foregroundMark x1="56024" y1="51525" x2="56024" y2="51525"/>
                        <a14:foregroundMark x1="56777" y1="48305" x2="57229" y2="48136"/>
                        <a14:foregroundMark x1="57831" y1="46102" x2="57982" y2="44746"/>
                        <a14:foregroundMark x1="58735" y1="41356" x2="58735" y2="40000"/>
                        <a14:foregroundMark x1="58735" y1="37797" x2="58735" y2="36271"/>
                        <a14:foregroundMark x1="58735" y1="33390" x2="58283" y2="31695"/>
                        <a14:foregroundMark x1="57380" y1="27966" x2="57229" y2="26780"/>
                        <a14:foregroundMark x1="56777" y1="25254" x2="56777" y2="25254"/>
                        <a14:foregroundMark x1="59639" y1="17288" x2="59639" y2="17288"/>
                        <a14:foregroundMark x1="54518" y1="12373" x2="54518" y2="12373"/>
                        <a14:foregroundMark x1="51205" y1="12881" x2="50753" y2="12881"/>
                        <a14:foregroundMark x1="41265" y1="12712" x2="40813" y2="12712"/>
                        <a14:foregroundMark x1="38253" y1="10678" x2="38102" y2="10169"/>
                        <a14:foregroundMark x1="36446" y1="8305" x2="39157" y2="6610"/>
                        <a14:foregroundMark x1="41416" y1="6102" x2="46837" y2="7119"/>
                        <a14:foregroundMark x1="48494" y1="7797" x2="49849" y2="11864"/>
                        <a14:foregroundMark x1="36898" y1="23898" x2="37801" y2="22881"/>
                        <a14:foregroundMark x1="33434" y1="26610" x2="33434" y2="26610"/>
                        <a14:foregroundMark x1="37349" y1="25932" x2="37349" y2="25932"/>
                        <a14:foregroundMark x1="37349" y1="25932" x2="37349" y2="25932"/>
                        <a14:foregroundMark x1="37349" y1="25932" x2="37349" y2="25932"/>
                        <a14:foregroundMark x1="31024" y1="26102" x2="31024" y2="26102"/>
                        <a14:foregroundMark x1="32229" y1="23390" x2="32229" y2="23390"/>
                        <a14:foregroundMark x1="33735" y1="23220" x2="34036" y2="23220"/>
                        <a14:foregroundMark x1="38705" y1="36949" x2="38705" y2="36949"/>
                        <a14:foregroundMark x1="38705" y1="36949" x2="38705" y2="36949"/>
                        <a14:foregroundMark x1="36747" y1="36441" x2="36747" y2="36441"/>
                        <a14:foregroundMark x1="36747" y1="36441" x2="36747" y2="36441"/>
                        <a14:foregroundMark x1="32681" y1="36949" x2="32681" y2="36949"/>
                        <a14:foregroundMark x1="32681" y1="36949" x2="32681" y2="36949"/>
                        <a14:foregroundMark x1="36446" y1="35085" x2="36446" y2="35085"/>
                        <a14:foregroundMark x1="36446" y1="35085" x2="36446" y2="35085"/>
                        <a14:foregroundMark x1="38855" y1="34746" x2="38855" y2="34746"/>
                        <a14:foregroundMark x1="38855" y1="34746" x2="38855" y2="34746"/>
                        <a14:foregroundMark x1="61898" y1="29322" x2="61898" y2="29322"/>
                        <a14:foregroundMark x1="61898" y1="29322" x2="61898" y2="29322"/>
                        <a14:foregroundMark x1="36446" y1="3898" x2="36446" y2="3898"/>
                        <a14:foregroundMark x1="36446" y1="3898" x2="36446" y2="3898"/>
                        <a14:foregroundMark x1="39006" y1="2712" x2="39006" y2="2712"/>
                        <a14:foregroundMark x1="39006" y1="2712" x2="39006" y2="2712"/>
                        <a14:foregroundMark x1="42169" y1="3051" x2="42169" y2="3051"/>
                        <a14:foregroundMark x1="42169" y1="3051" x2="42169" y2="3051"/>
                        <a14:foregroundMark x1="46084" y1="5763" x2="46084" y2="5763"/>
                        <a14:foregroundMark x1="46084" y1="5763" x2="46084" y2="5763"/>
                        <a14:foregroundMark x1="34187" y1="3220" x2="34187" y2="3220"/>
                        <a14:foregroundMark x1="34187" y1="3220" x2="34187" y2="3220"/>
                        <a14:foregroundMark x1="32229" y1="4068" x2="32229" y2="4068"/>
                        <a14:foregroundMark x1="32229" y1="4068" x2="32229" y2="4068"/>
                        <a14:foregroundMark x1="43223" y1="45763" x2="43223" y2="45763"/>
                        <a14:foregroundMark x1="43223" y1="45763" x2="43223" y2="45763"/>
                        <a14:foregroundMark x1="47590" y1="46102" x2="47590" y2="46102"/>
                        <a14:foregroundMark x1="47590" y1="46102" x2="47590" y2="46102"/>
                        <a14:foregroundMark x1="44428" y1="43729" x2="44428" y2="43729"/>
                        <a14:foregroundMark x1="44428" y1="43729" x2="44428" y2="43729"/>
                        <a14:foregroundMark x1="46988" y1="43898" x2="46988" y2="43898"/>
                        <a14:foregroundMark x1="46988" y1="43898" x2="46988" y2="43898"/>
                        <a14:foregroundMark x1="40211" y1="44576" x2="40211" y2="44576"/>
                        <a14:foregroundMark x1="40211" y1="44576" x2="40211" y2="44576"/>
                        <a14:foregroundMark x1="38404" y1="44237" x2="38404" y2="44237"/>
                        <a14:foregroundMark x1="38404" y1="44237" x2="38404" y2="44237"/>
                        <a14:foregroundMark x1="41265" y1="48983" x2="41265" y2="48983"/>
                        <a14:foregroundMark x1="41265" y1="48983" x2="41265" y2="48983"/>
                        <a14:foregroundMark x1="42620" y1="49322" x2="42620" y2="49322"/>
                        <a14:foregroundMark x1="42620" y1="49322" x2="42620" y2="49322"/>
                        <a14:foregroundMark x1="37651" y1="48305" x2="37651" y2="48305"/>
                        <a14:foregroundMark x1="37651" y1="48305" x2="37651" y2="48305"/>
                        <a14:foregroundMark x1="57229" y1="96102" x2="57229" y2="96102"/>
                        <a14:foregroundMark x1="57229" y1="96102" x2="57229" y2="96102"/>
                        <a14:foregroundMark x1="63253" y1="96441" x2="63253" y2="96441"/>
                        <a14:foregroundMark x1="63253" y1="96441" x2="63253" y2="96441"/>
                        <a14:foregroundMark x1="65964" y1="96949" x2="65964" y2="96949"/>
                        <a14:foregroundMark x1="65964" y1="96949" x2="65964" y2="96949"/>
                        <a14:foregroundMark x1="67169" y1="95763" x2="67169" y2="95763"/>
                        <a14:foregroundMark x1="67319" y1="95763" x2="67319" y2="95763"/>
                        <a14:foregroundMark x1="62199" y1="95593" x2="62199" y2="95593"/>
                        <a14:foregroundMark x1="62199" y1="95593" x2="62199" y2="95593"/>
                        <a14:foregroundMark x1="60693" y1="94237" x2="60693" y2="94237"/>
                        <a14:foregroundMark x1="60693" y1="94237" x2="60693" y2="94237"/>
                        <a14:foregroundMark x1="61596" y1="96102" x2="61596" y2="96102"/>
                        <a14:foregroundMark x1="61596" y1="96102" x2="61596" y2="96102"/>
                        <a14:foregroundMark x1="54518" y1="95763" x2="54518" y2="95763"/>
                        <a14:foregroundMark x1="54518" y1="95763" x2="54518" y2="95763"/>
                        <a14:foregroundMark x1="54970" y1="97119" x2="54970" y2="97119"/>
                        <a14:foregroundMark x1="54970" y1="96949" x2="67620" y2="95593"/>
                        <a14:foregroundMark x1="67620" y1="95593" x2="58133" y2="97966"/>
                        <a14:foregroundMark x1="67470" y1="97627" x2="67470" y2="97627"/>
                        <a14:foregroundMark x1="67470" y1="97627" x2="67470" y2="97627"/>
                        <a14:foregroundMark x1="67771" y1="96949" x2="67771" y2="96949"/>
                        <a14:foregroundMark x1="67771" y1="96949" x2="67771" y2="96949"/>
                        <a14:foregroundMark x1="68524" y1="96271" x2="65663" y2="95593"/>
                        <a14:foregroundMark x1="69578" y1="83898" x2="69578" y2="83898"/>
                        <a14:foregroundMark x1="69578" y1="83898" x2="69578" y2="83898"/>
                        <a14:foregroundMark x1="70030" y1="87627" x2="68223" y2="51695"/>
                        <a14:foregroundMark x1="68223" y1="51695" x2="70783" y2="80000"/>
                        <a14:foregroundMark x1="70783" y1="80000" x2="70030" y2="82712"/>
                      </a14:backgroundRemoval>
                    </a14:imgEffect>
                  </a14:imgLayer>
                </a14:imgProps>
              </a:ext>
              <a:ext uri="{28A0092B-C50C-407E-A947-70E740481C1C}">
                <a14:useLocalDpi xmlns:a14="http://schemas.microsoft.com/office/drawing/2010/main" val="0"/>
              </a:ext>
            </a:extLst>
          </a:blip>
          <a:srcRect l="21374" r="22352"/>
          <a:stretch/>
        </p:blipFill>
        <p:spPr>
          <a:xfrm>
            <a:off x="846557" y="2756906"/>
            <a:ext cx="2171691" cy="3429000"/>
          </a:xfrm>
          <a:prstGeom prst="rect">
            <a:avLst/>
          </a:prstGeom>
        </p:spPr>
      </p:pic>
      <p:grpSp>
        <p:nvGrpSpPr>
          <p:cNvPr id="123" name="Group 122">
            <a:extLst>
              <a:ext uri="{FF2B5EF4-FFF2-40B4-BE49-F238E27FC236}">
                <a16:creationId xmlns:a16="http://schemas.microsoft.com/office/drawing/2014/main" id="{19B4C2A3-B55B-4BE5-B991-33A7897676F6}"/>
              </a:ext>
            </a:extLst>
          </p:cNvPr>
          <p:cNvGrpSpPr/>
          <p:nvPr/>
        </p:nvGrpSpPr>
        <p:grpSpPr>
          <a:xfrm>
            <a:off x="4861816" y="5167498"/>
            <a:ext cx="1792984" cy="699902"/>
            <a:chOff x="2457449" y="5805451"/>
            <a:chExt cx="1869184" cy="699902"/>
          </a:xfrm>
        </p:grpSpPr>
        <p:pic>
          <p:nvPicPr>
            <p:cNvPr id="124" name="Picture 3" descr="C:\Users\212329445\Documents\Docs\reports\ISS\PROJ_OBLIQUE.png">
              <a:extLst>
                <a:ext uri="{FF2B5EF4-FFF2-40B4-BE49-F238E27FC236}">
                  <a16:creationId xmlns:a16="http://schemas.microsoft.com/office/drawing/2014/main" id="{FFB970F0-4B6D-4281-8D46-AA8426E7836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7565" r="1470" b="2675"/>
            <a:stretch/>
          </p:blipFill>
          <p:spPr bwMode="auto">
            <a:xfrm>
              <a:off x="2457449" y="5805452"/>
              <a:ext cx="1675319"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125" name="Parallelogram 124">
              <a:extLst>
                <a:ext uri="{FF2B5EF4-FFF2-40B4-BE49-F238E27FC236}">
                  <a16:creationId xmlns:a16="http://schemas.microsoft.com/office/drawing/2014/main" id="{29394EAB-02BE-4A35-9126-B9D1C077CE17}"/>
                </a:ext>
              </a:extLst>
            </p:cNvPr>
            <p:cNvSpPr/>
            <p:nvPr/>
          </p:nvSpPr>
          <p:spPr>
            <a:xfrm>
              <a:off x="3657600" y="5805451"/>
              <a:ext cx="669033" cy="699901"/>
            </a:xfrm>
            <a:prstGeom prst="parallelogram">
              <a:avLst>
                <a:gd name="adj" fmla="val 56933"/>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E Inspira Pitch"/>
                <a:ea typeface="+mn-ea"/>
                <a:cs typeface="+mn-cs"/>
              </a:endParaRPr>
            </a:p>
          </p:txBody>
        </p:sp>
      </p:grpSp>
      <p:sp>
        <p:nvSpPr>
          <p:cNvPr id="126" name="TextBox 125">
            <a:extLst>
              <a:ext uri="{FF2B5EF4-FFF2-40B4-BE49-F238E27FC236}">
                <a16:creationId xmlns:a16="http://schemas.microsoft.com/office/drawing/2014/main" id="{BC26026C-3640-477E-9DCE-54736091AEA3}"/>
              </a:ext>
            </a:extLst>
          </p:cNvPr>
          <p:cNvSpPr txBox="1"/>
          <p:nvPr/>
        </p:nvSpPr>
        <p:spPr>
          <a:xfrm>
            <a:off x="6807200" y="4191000"/>
            <a:ext cx="3136564" cy="461665"/>
          </a:xfrm>
          <a:prstGeom prst="rect">
            <a:avLst/>
          </a:prstGeom>
          <a:noFill/>
        </p:spPr>
        <p:txBody>
          <a:bodyPr wrap="none" rtlCol="0">
            <a:spAutoFit/>
          </a:bodyPr>
          <a:lstStyle/>
          <a:p>
            <a:r>
              <a:rPr lang="fr-FR" sz="2400" dirty="0">
                <a:solidFill>
                  <a:srgbClr val="FF6600"/>
                </a:solidFill>
                <a:latin typeface="GE Inspira Pitch"/>
              </a:rPr>
              <a:t>(</a:t>
            </a:r>
            <a:r>
              <a:rPr lang="fr-FR" sz="2400" dirty="0" err="1">
                <a:solidFill>
                  <a:srgbClr val="FF6600"/>
                </a:solidFill>
                <a:latin typeface="GE Inspira Pitch"/>
              </a:rPr>
              <a:t>Fibro</a:t>
            </a:r>
            <a:r>
              <a:rPr lang="fr-FR" sz="2400" dirty="0">
                <a:solidFill>
                  <a:srgbClr val="FF6600"/>
                </a:solidFill>
                <a:latin typeface="GE Inspira Pitch"/>
              </a:rPr>
              <a:t>)</a:t>
            </a:r>
            <a:r>
              <a:rPr lang="fr-FR" sz="2400" dirty="0" err="1">
                <a:solidFill>
                  <a:srgbClr val="FF6600"/>
                </a:solidFill>
                <a:latin typeface="GE Inspira Pitch"/>
              </a:rPr>
              <a:t>glandular</a:t>
            </a:r>
            <a:r>
              <a:rPr lang="fr-FR" sz="2400" dirty="0">
                <a:solidFill>
                  <a:srgbClr val="FF6600"/>
                </a:solidFill>
                <a:latin typeface="GE Inspira Pitch"/>
              </a:rPr>
              <a:t> tissue</a:t>
            </a:r>
            <a:endParaRPr lang="en-US" sz="2400" dirty="0">
              <a:solidFill>
                <a:srgbClr val="FF6600"/>
              </a:solidFill>
              <a:latin typeface="GE Inspira Pitch"/>
            </a:endParaRPr>
          </a:p>
        </p:txBody>
      </p:sp>
      <p:sp>
        <p:nvSpPr>
          <p:cNvPr id="127" name="TextBox 126">
            <a:extLst>
              <a:ext uri="{FF2B5EF4-FFF2-40B4-BE49-F238E27FC236}">
                <a16:creationId xmlns:a16="http://schemas.microsoft.com/office/drawing/2014/main" id="{B72247F5-4E1D-44AB-9295-470B38C005D4}"/>
              </a:ext>
            </a:extLst>
          </p:cNvPr>
          <p:cNvSpPr txBox="1"/>
          <p:nvPr/>
        </p:nvSpPr>
        <p:spPr>
          <a:xfrm>
            <a:off x="6807200" y="4607522"/>
            <a:ext cx="2097049" cy="461665"/>
          </a:xfrm>
          <a:prstGeom prst="rect">
            <a:avLst/>
          </a:prstGeom>
          <a:noFill/>
        </p:spPr>
        <p:txBody>
          <a:bodyPr wrap="none" rtlCol="0">
            <a:spAutoFit/>
          </a:bodyPr>
          <a:lstStyle/>
          <a:p>
            <a:r>
              <a:rPr lang="fr-FR" sz="2400" dirty="0">
                <a:solidFill>
                  <a:srgbClr val="EBD70A">
                    <a:lumMod val="50000"/>
                  </a:srgbClr>
                </a:solidFill>
                <a:latin typeface="GE Inspira Pitch"/>
              </a:rPr>
              <a:t>Adipose tissue</a:t>
            </a:r>
            <a:endParaRPr lang="en-US" sz="2400" dirty="0">
              <a:solidFill>
                <a:srgbClr val="EBD70A">
                  <a:lumMod val="50000"/>
                </a:srgbClr>
              </a:solidFill>
              <a:latin typeface="GE Inspira Pitch"/>
            </a:endParaRPr>
          </a:p>
        </p:txBody>
      </p:sp>
      <p:grpSp>
        <p:nvGrpSpPr>
          <p:cNvPr id="128" name="Group 127">
            <a:extLst>
              <a:ext uri="{FF2B5EF4-FFF2-40B4-BE49-F238E27FC236}">
                <a16:creationId xmlns:a16="http://schemas.microsoft.com/office/drawing/2014/main" id="{368ED298-847B-482C-9030-7D7BEAE8771F}"/>
              </a:ext>
            </a:extLst>
          </p:cNvPr>
          <p:cNvGrpSpPr/>
          <p:nvPr/>
        </p:nvGrpSpPr>
        <p:grpSpPr>
          <a:xfrm>
            <a:off x="4864096" y="2514600"/>
            <a:ext cx="1790704" cy="3352800"/>
            <a:chOff x="3467096" y="2514600"/>
            <a:chExt cx="1790704" cy="3352800"/>
          </a:xfrm>
        </p:grpSpPr>
        <p:grpSp>
          <p:nvGrpSpPr>
            <p:cNvPr id="129" name="Group 128">
              <a:extLst>
                <a:ext uri="{FF2B5EF4-FFF2-40B4-BE49-F238E27FC236}">
                  <a16:creationId xmlns:a16="http://schemas.microsoft.com/office/drawing/2014/main" id="{E42B0CDC-9271-4C59-A525-E65DCAE13272}"/>
                </a:ext>
              </a:extLst>
            </p:cNvPr>
            <p:cNvGrpSpPr/>
            <p:nvPr/>
          </p:nvGrpSpPr>
          <p:grpSpPr>
            <a:xfrm>
              <a:off x="3467096" y="2819708"/>
              <a:ext cx="1790704" cy="3047692"/>
              <a:chOff x="3314696" y="3162708"/>
              <a:chExt cx="1790704" cy="3047692"/>
            </a:xfrm>
          </p:grpSpPr>
          <p:sp>
            <p:nvSpPr>
              <p:cNvPr id="131" name="Parallelogram 130">
                <a:extLst>
                  <a:ext uri="{FF2B5EF4-FFF2-40B4-BE49-F238E27FC236}">
                    <a16:creationId xmlns:a16="http://schemas.microsoft.com/office/drawing/2014/main" id="{9AD75F09-1C5E-4B24-ACCF-712822EF1D5B}"/>
                  </a:ext>
                </a:extLst>
              </p:cNvPr>
              <p:cNvSpPr/>
              <p:nvPr/>
            </p:nvSpPr>
            <p:spPr>
              <a:xfrm>
                <a:off x="3314696" y="4967512"/>
                <a:ext cx="1779262" cy="468199"/>
              </a:xfrm>
              <a:prstGeom prst="parallelogram">
                <a:avLst>
                  <a:gd name="adj" fmla="val 76801"/>
                </a:avLst>
              </a:prstGeom>
              <a:solidFill>
                <a:srgbClr val="FFFFFF">
                  <a:lumMod val="50000"/>
                </a:srgbClr>
              </a:solidFill>
              <a:ln w="254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2" name="Chord 131">
                <a:extLst>
                  <a:ext uri="{FF2B5EF4-FFF2-40B4-BE49-F238E27FC236}">
                    <a16:creationId xmlns:a16="http://schemas.microsoft.com/office/drawing/2014/main" id="{969402FA-1602-42AC-92CA-343EC260DA9B}"/>
                  </a:ext>
                </a:extLst>
              </p:cNvPr>
              <p:cNvSpPr/>
              <p:nvPr/>
            </p:nvSpPr>
            <p:spPr>
              <a:xfrm rot="7458066">
                <a:off x="3589511" y="4506012"/>
                <a:ext cx="1095753" cy="967539"/>
              </a:xfrm>
              <a:prstGeom prst="chord">
                <a:avLst>
                  <a:gd name="adj1" fmla="val 1247789"/>
                  <a:gd name="adj2" fmla="val 14404925"/>
                </a:avLst>
              </a:prstGeom>
              <a:solidFill>
                <a:srgbClr val="EE3324">
                  <a:lumMod val="20000"/>
                  <a:lumOff val="80000"/>
                </a:srgbClr>
              </a:solidFill>
              <a:ln w="25400" cap="flat" cmpd="sng" algn="ctr">
                <a:noFill/>
                <a:prstDash val="solid"/>
              </a:ln>
              <a:effectLst/>
              <a:scene3d>
                <a:camera prst="isometricLeftDown">
                  <a:rot lat="2700001" lon="2700000" rev="0"/>
                </a:camera>
                <a:lightRig rig="sunset" dir="t"/>
              </a:scene3d>
              <a:sp3d>
                <a:bevelT w="0" h="406400"/>
                <a:bevelB w="0" h="0" prst="hardEdg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4" name="Freeform 51">
                <a:extLst>
                  <a:ext uri="{FF2B5EF4-FFF2-40B4-BE49-F238E27FC236}">
                    <a16:creationId xmlns:a16="http://schemas.microsoft.com/office/drawing/2014/main" id="{590B938A-003F-4C03-9EC9-DB5A1CB6B637}"/>
                  </a:ext>
                </a:extLst>
              </p:cNvPr>
              <p:cNvSpPr/>
              <p:nvPr/>
            </p:nvSpPr>
            <p:spPr>
              <a:xfrm rot="19793217">
                <a:off x="4202007" y="4916078"/>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5" name="Freeform 52">
                <a:extLst>
                  <a:ext uri="{FF2B5EF4-FFF2-40B4-BE49-F238E27FC236}">
                    <a16:creationId xmlns:a16="http://schemas.microsoft.com/office/drawing/2014/main" id="{6FF1D78A-8AB9-4836-9F37-4F1038144C54}"/>
                  </a:ext>
                </a:extLst>
              </p:cNvPr>
              <p:cNvSpPr/>
              <p:nvPr/>
            </p:nvSpPr>
            <p:spPr>
              <a:xfrm rot="19486409">
                <a:off x="4017408" y="501335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6" name="Freeform 53">
                <a:extLst>
                  <a:ext uri="{FF2B5EF4-FFF2-40B4-BE49-F238E27FC236}">
                    <a16:creationId xmlns:a16="http://schemas.microsoft.com/office/drawing/2014/main" id="{CE7FF5CC-8FF3-4EB8-9F07-A24EB0614755}"/>
                  </a:ext>
                </a:extLst>
              </p:cNvPr>
              <p:cNvSpPr/>
              <p:nvPr/>
            </p:nvSpPr>
            <p:spPr>
              <a:xfrm rot="7448476">
                <a:off x="4092248" y="4905879"/>
                <a:ext cx="135564" cy="49222"/>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7" name="Freeform 54">
                <a:extLst>
                  <a:ext uri="{FF2B5EF4-FFF2-40B4-BE49-F238E27FC236}">
                    <a16:creationId xmlns:a16="http://schemas.microsoft.com/office/drawing/2014/main" id="{1457C45B-507E-4CA9-9B08-1A1DB5B07545}"/>
                  </a:ext>
                </a:extLst>
              </p:cNvPr>
              <p:cNvSpPr/>
              <p:nvPr/>
            </p:nvSpPr>
            <p:spPr>
              <a:xfrm rot="19486409">
                <a:off x="4122174" y="5140164"/>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8" name="Freeform 55">
                <a:extLst>
                  <a:ext uri="{FF2B5EF4-FFF2-40B4-BE49-F238E27FC236}">
                    <a16:creationId xmlns:a16="http://schemas.microsoft.com/office/drawing/2014/main" id="{D3A56BFA-9B4E-4DC3-8E8E-03DC795980D7}"/>
                  </a:ext>
                </a:extLst>
              </p:cNvPr>
              <p:cNvSpPr/>
              <p:nvPr/>
            </p:nvSpPr>
            <p:spPr>
              <a:xfrm rot="19486409">
                <a:off x="4049817" y="4907598"/>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9" name="Freeform 56">
                <a:extLst>
                  <a:ext uri="{FF2B5EF4-FFF2-40B4-BE49-F238E27FC236}">
                    <a16:creationId xmlns:a16="http://schemas.microsoft.com/office/drawing/2014/main" id="{F6693B01-0A7C-4CCC-8B5E-25DEEEE07D85}"/>
                  </a:ext>
                </a:extLst>
              </p:cNvPr>
              <p:cNvSpPr/>
              <p:nvPr/>
            </p:nvSpPr>
            <p:spPr>
              <a:xfrm rot="19486409">
                <a:off x="4176460" y="5216701"/>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0" name="Freeform 57">
                <a:extLst>
                  <a:ext uri="{FF2B5EF4-FFF2-40B4-BE49-F238E27FC236}">
                    <a16:creationId xmlns:a16="http://schemas.microsoft.com/office/drawing/2014/main" id="{F70F6C03-6644-4519-A71A-5E25F3EBE00D}"/>
                  </a:ext>
                </a:extLst>
              </p:cNvPr>
              <p:cNvSpPr/>
              <p:nvPr/>
            </p:nvSpPr>
            <p:spPr>
              <a:xfrm rot="19486409">
                <a:off x="3896621" y="510406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1" name="Freeform 58">
                <a:extLst>
                  <a:ext uri="{FF2B5EF4-FFF2-40B4-BE49-F238E27FC236}">
                    <a16:creationId xmlns:a16="http://schemas.microsoft.com/office/drawing/2014/main" id="{19C0543A-2FB1-448F-9FCA-8AE107B72F84}"/>
                  </a:ext>
                </a:extLst>
              </p:cNvPr>
              <p:cNvSpPr/>
              <p:nvPr/>
            </p:nvSpPr>
            <p:spPr>
              <a:xfrm rot="19486409">
                <a:off x="4014281" y="520680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2" name="Freeform 59">
                <a:extLst>
                  <a:ext uri="{FF2B5EF4-FFF2-40B4-BE49-F238E27FC236}">
                    <a16:creationId xmlns:a16="http://schemas.microsoft.com/office/drawing/2014/main" id="{B6A1C61C-D83A-461D-B0F3-E5254756956A}"/>
                  </a:ext>
                </a:extLst>
              </p:cNvPr>
              <p:cNvSpPr/>
              <p:nvPr/>
            </p:nvSpPr>
            <p:spPr>
              <a:xfrm rot="19486409">
                <a:off x="3739415" y="520680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3" name="Freeform 60">
                <a:extLst>
                  <a:ext uri="{FF2B5EF4-FFF2-40B4-BE49-F238E27FC236}">
                    <a16:creationId xmlns:a16="http://schemas.microsoft.com/office/drawing/2014/main" id="{CF6D646D-913E-4108-914C-AF4F43450441}"/>
                  </a:ext>
                </a:extLst>
              </p:cNvPr>
              <p:cNvSpPr/>
              <p:nvPr/>
            </p:nvSpPr>
            <p:spPr>
              <a:xfrm rot="19486409">
                <a:off x="3827969" y="4967234"/>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4" name="Parallelogram 143">
                <a:extLst>
                  <a:ext uri="{FF2B5EF4-FFF2-40B4-BE49-F238E27FC236}">
                    <a16:creationId xmlns:a16="http://schemas.microsoft.com/office/drawing/2014/main" id="{EDD150B3-1179-4F65-B896-86DEE1D13C10}"/>
                  </a:ext>
                </a:extLst>
              </p:cNvPr>
              <p:cNvSpPr/>
              <p:nvPr/>
            </p:nvSpPr>
            <p:spPr>
              <a:xfrm>
                <a:off x="3395465" y="4614888"/>
                <a:ext cx="1709935" cy="455629"/>
              </a:xfrm>
              <a:prstGeom prst="parallelogram">
                <a:avLst>
                  <a:gd name="adj" fmla="val 76681"/>
                </a:avLst>
              </a:prstGeom>
              <a:solidFill>
                <a:srgbClr val="1E4191">
                  <a:lumMod val="40000"/>
                  <a:lumOff val="60000"/>
                  <a:alpha val="64000"/>
                </a:srgbClr>
              </a:solidFill>
              <a:ln w="25400" cap="flat" cmpd="sng" algn="ctr">
                <a:solidFill>
                  <a:srgbClr val="FFFFFF"/>
                </a:solidFill>
                <a:prstDash val="solid"/>
              </a:ln>
              <a:effectLst/>
              <a:scene3d>
                <a:camera prst="orthographicFront"/>
                <a:lightRig rig="threePt" dir="t"/>
              </a:scene3d>
              <a:sp3d contourW="12700">
                <a:bevelT w="0"/>
                <a:bevelB w="2540000" prst="riblet"/>
                <a:contourClr>
                  <a:srgbClr val="1E4191"/>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cxnSp>
            <p:nvCxnSpPr>
              <p:cNvPr id="145" name="Straight Connector 144">
                <a:extLst>
                  <a:ext uri="{FF2B5EF4-FFF2-40B4-BE49-F238E27FC236}">
                    <a16:creationId xmlns:a16="http://schemas.microsoft.com/office/drawing/2014/main" id="{2242C16A-2E9F-4E58-938D-BBF2DEA45132}"/>
                  </a:ext>
                </a:extLst>
              </p:cNvPr>
              <p:cNvCxnSpPr/>
              <p:nvPr/>
            </p:nvCxnSpPr>
            <p:spPr>
              <a:xfrm>
                <a:off x="4202107" y="3162708"/>
                <a:ext cx="495864" cy="2273003"/>
              </a:xfrm>
              <a:prstGeom prst="line">
                <a:avLst/>
              </a:prstGeom>
              <a:noFill/>
              <a:ln w="9525" cap="flat" cmpd="sng" algn="ctr">
                <a:solidFill>
                  <a:srgbClr val="333333"/>
                </a:solidFill>
                <a:prstDash val="solid"/>
              </a:ln>
              <a:effectLst/>
            </p:spPr>
          </p:cxnSp>
          <p:cxnSp>
            <p:nvCxnSpPr>
              <p:cNvPr id="146" name="Straight Connector 145">
                <a:extLst>
                  <a:ext uri="{FF2B5EF4-FFF2-40B4-BE49-F238E27FC236}">
                    <a16:creationId xmlns:a16="http://schemas.microsoft.com/office/drawing/2014/main" id="{1218FEB4-6347-4BBC-B123-87A68DC54462}"/>
                  </a:ext>
                </a:extLst>
              </p:cNvPr>
              <p:cNvCxnSpPr/>
              <p:nvPr/>
            </p:nvCxnSpPr>
            <p:spPr>
              <a:xfrm flipH="1">
                <a:off x="3317178" y="3162708"/>
                <a:ext cx="884929" cy="2273003"/>
              </a:xfrm>
              <a:prstGeom prst="line">
                <a:avLst/>
              </a:prstGeom>
              <a:noFill/>
              <a:ln w="9525" cap="flat" cmpd="sng" algn="ctr">
                <a:solidFill>
                  <a:srgbClr val="333333"/>
                </a:solidFill>
                <a:prstDash val="solid"/>
              </a:ln>
              <a:effectLst/>
            </p:spPr>
          </p:cxnSp>
          <p:cxnSp>
            <p:nvCxnSpPr>
              <p:cNvPr id="147" name="Straight Connector 146">
                <a:extLst>
                  <a:ext uri="{FF2B5EF4-FFF2-40B4-BE49-F238E27FC236}">
                    <a16:creationId xmlns:a16="http://schemas.microsoft.com/office/drawing/2014/main" id="{2F3C5D7B-EA48-46B6-87CB-2EC8CDF42719}"/>
                  </a:ext>
                </a:extLst>
              </p:cNvPr>
              <p:cNvCxnSpPr/>
              <p:nvPr/>
            </p:nvCxnSpPr>
            <p:spPr>
              <a:xfrm>
                <a:off x="4202107" y="3162708"/>
                <a:ext cx="903293" cy="1812076"/>
              </a:xfrm>
              <a:prstGeom prst="line">
                <a:avLst/>
              </a:prstGeom>
              <a:noFill/>
              <a:ln w="9525" cap="flat" cmpd="sng" algn="ctr">
                <a:solidFill>
                  <a:srgbClr val="333333"/>
                </a:solidFill>
                <a:prstDash val="solid"/>
              </a:ln>
              <a:effectLst/>
            </p:spPr>
          </p:cxnSp>
          <p:cxnSp>
            <p:nvCxnSpPr>
              <p:cNvPr id="148" name="Straight Connector 147">
                <a:extLst>
                  <a:ext uri="{FF2B5EF4-FFF2-40B4-BE49-F238E27FC236}">
                    <a16:creationId xmlns:a16="http://schemas.microsoft.com/office/drawing/2014/main" id="{4019EA5E-3C06-4529-9532-178651F23E7C}"/>
                  </a:ext>
                </a:extLst>
              </p:cNvPr>
              <p:cNvCxnSpPr/>
              <p:nvPr/>
            </p:nvCxnSpPr>
            <p:spPr>
              <a:xfrm flipH="1">
                <a:off x="3759642" y="3162708"/>
                <a:ext cx="442465" cy="1452180"/>
              </a:xfrm>
              <a:prstGeom prst="line">
                <a:avLst/>
              </a:prstGeom>
              <a:noFill/>
              <a:ln w="9525" cap="flat" cmpd="sng" algn="ctr">
                <a:solidFill>
                  <a:srgbClr val="333333"/>
                </a:solidFill>
                <a:prstDash val="dash"/>
              </a:ln>
              <a:effectLst/>
            </p:spPr>
          </p:cxnSp>
          <p:cxnSp>
            <p:nvCxnSpPr>
              <p:cNvPr id="149" name="Straight Connector 148">
                <a:extLst>
                  <a:ext uri="{FF2B5EF4-FFF2-40B4-BE49-F238E27FC236}">
                    <a16:creationId xmlns:a16="http://schemas.microsoft.com/office/drawing/2014/main" id="{C6983BA1-0D14-4AB6-9E32-4F4E8E6994C8}"/>
                  </a:ext>
                </a:extLst>
              </p:cNvPr>
              <p:cNvCxnSpPr/>
              <p:nvPr/>
            </p:nvCxnSpPr>
            <p:spPr>
              <a:xfrm>
                <a:off x="5105400" y="4974784"/>
                <a:ext cx="0" cy="535715"/>
              </a:xfrm>
              <a:prstGeom prst="line">
                <a:avLst/>
              </a:prstGeom>
              <a:noFill/>
              <a:ln w="19050" cap="flat" cmpd="sng" algn="ctr">
                <a:solidFill>
                  <a:srgbClr val="FFFFFF">
                    <a:lumMod val="75000"/>
                  </a:srgbClr>
                </a:solidFill>
                <a:prstDash val="sysDash"/>
              </a:ln>
              <a:effectLst/>
            </p:spPr>
          </p:cxnSp>
          <p:cxnSp>
            <p:nvCxnSpPr>
              <p:cNvPr id="150" name="Straight Connector 149">
                <a:extLst>
                  <a:ext uri="{FF2B5EF4-FFF2-40B4-BE49-F238E27FC236}">
                    <a16:creationId xmlns:a16="http://schemas.microsoft.com/office/drawing/2014/main" id="{7083D6D9-3D03-4090-9B41-88426444321D}"/>
                  </a:ext>
                </a:extLst>
              </p:cNvPr>
              <p:cNvCxnSpPr/>
              <p:nvPr/>
            </p:nvCxnSpPr>
            <p:spPr>
              <a:xfrm>
                <a:off x="4697971" y="5461258"/>
                <a:ext cx="3" cy="749142"/>
              </a:xfrm>
              <a:prstGeom prst="line">
                <a:avLst/>
              </a:prstGeom>
              <a:noFill/>
              <a:ln w="19050" cap="flat" cmpd="sng" algn="ctr">
                <a:solidFill>
                  <a:srgbClr val="FFFFFF">
                    <a:lumMod val="75000"/>
                  </a:srgbClr>
                </a:solidFill>
                <a:prstDash val="sysDash"/>
              </a:ln>
              <a:effectLst/>
            </p:spPr>
          </p:cxnSp>
          <p:cxnSp>
            <p:nvCxnSpPr>
              <p:cNvPr id="151" name="Straight Connector 150">
                <a:extLst>
                  <a:ext uri="{FF2B5EF4-FFF2-40B4-BE49-F238E27FC236}">
                    <a16:creationId xmlns:a16="http://schemas.microsoft.com/office/drawing/2014/main" id="{1B5545C3-F197-4933-B4E5-3B2B496D947C}"/>
                  </a:ext>
                </a:extLst>
              </p:cNvPr>
              <p:cNvCxnSpPr/>
              <p:nvPr/>
            </p:nvCxnSpPr>
            <p:spPr>
              <a:xfrm>
                <a:off x="3326138" y="5413155"/>
                <a:ext cx="0" cy="797245"/>
              </a:xfrm>
              <a:prstGeom prst="line">
                <a:avLst/>
              </a:prstGeom>
              <a:noFill/>
              <a:ln w="19050" cap="flat" cmpd="sng" algn="ctr">
                <a:solidFill>
                  <a:srgbClr val="FFFFFF">
                    <a:lumMod val="75000"/>
                  </a:srgbClr>
                </a:solidFill>
                <a:prstDash val="sysDash"/>
              </a:ln>
              <a:effectLst/>
            </p:spPr>
          </p:cxnSp>
        </p:grpSp>
        <p:pic>
          <p:nvPicPr>
            <p:cNvPr id="130" name="Picture 4" descr="C:\Users\212329445\Documents\Docs\reports\ISS\x-ray.PNG">
              <a:extLst>
                <a:ext uri="{FF2B5EF4-FFF2-40B4-BE49-F238E27FC236}">
                  <a16:creationId xmlns:a16="http://schemas.microsoft.com/office/drawing/2014/main" id="{E88276EF-6A1C-4FD3-84C2-9E4E5E27A97B}"/>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0000" b="90000" l="10000" r="90000">
                          <a14:foregroundMark x1="23256" y1="75000" x2="23256" y2="75000"/>
                        </a14:backgroundRemoval>
                      </a14:imgEffect>
                    </a14:imgLayer>
                  </a14:imgProps>
                </a:ext>
                <a:ext uri="{28A0092B-C50C-407E-A947-70E740481C1C}">
                  <a14:useLocalDpi xmlns:a14="http://schemas.microsoft.com/office/drawing/2010/main"/>
                </a:ext>
              </a:extLst>
            </a:blip>
            <a:srcRect/>
            <a:stretch>
              <a:fillRect/>
            </a:stretch>
          </p:blipFill>
          <p:spPr bwMode="auto">
            <a:xfrm>
              <a:off x="4149124" y="2514600"/>
              <a:ext cx="410766" cy="3051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5670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dirty="0"/>
          </a:p>
        </p:txBody>
      </p:sp>
      <p:sp>
        <p:nvSpPr>
          <p:cNvPr id="92" name="Rectangle 91"/>
          <p:cNvSpPr/>
          <p:nvPr/>
        </p:nvSpPr>
        <p:spPr>
          <a:xfrm>
            <a:off x="2593070" y="773668"/>
            <a:ext cx="654582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find an optimal ellipsoidal approximation of input data</a:t>
            </a:r>
          </a:p>
        </p:txBody>
      </p:sp>
      <mc:AlternateContent xmlns:mc="http://schemas.openxmlformats.org/markup-compatibility/2006" xmlns:a14="http://schemas.microsoft.com/office/drawing/2010/main">
        <mc:Choice Requires="a14">
          <p:sp>
            <p:nvSpPr>
              <p:cNvPr id="2" name="Rectangle 1"/>
              <p:cNvSpPr/>
              <p:nvPr/>
            </p:nvSpPr>
            <p:spPr>
              <a:xfrm>
                <a:off x="2593070" y="1248775"/>
                <a:ext cx="4715393" cy="671979"/>
              </a:xfrm>
              <a:prstGeom prst="rect">
                <a:avLst/>
              </a:prstGeom>
            </p:spPr>
            <p:txBody>
              <a:bodyPr wrap="none">
                <a:spAutoFit/>
              </a:bodyPr>
              <a:lstStyle/>
              <a:p>
                <a:pPr>
                  <a:spcAft>
                    <a:spcPts val="225"/>
                  </a:spcAft>
                </a:pPr>
                <a:r>
                  <a:rPr lang="fr-FR" b="1" dirty="0" err="1">
                    <a:latin typeface="GE Inspira" panose="020F0603030400020203" pitchFamily="34" charset="0"/>
                  </a:rPr>
                  <a:t>Hypothesis</a:t>
                </a:r>
                <a:endParaRPr lang="fr-FR" b="1" dirty="0">
                  <a:latin typeface="GE Inspira" panose="020F0603030400020203" pitchFamily="34" charset="0"/>
                </a:endParaRPr>
              </a:p>
              <a:p>
                <a:pPr>
                  <a:spcAft>
                    <a:spcPts val="225"/>
                  </a:spcAft>
                </a:pPr>
                <a14:m>
                  <m:oMath xmlns:m="http://schemas.openxmlformats.org/officeDocument/2006/math">
                    <m:r>
                      <a:rPr lang="fr-FR" b="1" i="1">
                        <a:latin typeface="Cambria Math" panose="02040503050406030204" pitchFamily="18" charset="0"/>
                      </a:rPr>
                      <m:t>𝒀</m:t>
                    </m:r>
                  </m:oMath>
                </a14:m>
                <a:r>
                  <a:rPr lang="en-US" b="1" dirty="0">
                    <a:latin typeface="GE Inspira" panose="020F0603030400020203" pitchFamily="34" charset="0"/>
                  </a:rPr>
                  <a:t>: a marked point process with Gibbs density</a:t>
                </a:r>
              </a:p>
            </p:txBody>
          </p:sp>
        </mc:Choice>
        <mc:Fallback xmlns="">
          <p:sp>
            <p:nvSpPr>
              <p:cNvPr id="2" name="Rectangle 1"/>
              <p:cNvSpPr>
                <a:spLocks noRot="1" noChangeAspect="1" noMove="1" noResize="1" noEditPoints="1" noAdjustHandles="1" noChangeArrowheads="1" noChangeShapeType="1" noTextEdit="1"/>
              </p:cNvSpPr>
              <p:nvPr/>
            </p:nvSpPr>
            <p:spPr>
              <a:xfrm>
                <a:off x="2593070" y="1248775"/>
                <a:ext cx="4715393" cy="671979"/>
              </a:xfrm>
              <a:prstGeom prst="rect">
                <a:avLst/>
              </a:prstGeom>
              <a:blipFill>
                <a:blip r:embed="rId3"/>
                <a:stretch>
                  <a:fillRect l="-1034" t="-5455" r="-388" b="-13636"/>
                </a:stretch>
              </a:blipFill>
            </p:spPr>
            <p:txBody>
              <a:bodyPr/>
              <a:lstStyle/>
              <a:p>
                <a:r>
                  <a:rPr lang="en-US">
                    <a:noFill/>
                  </a:rPr>
                  <a:t> </a:t>
                </a:r>
              </a:p>
            </p:txBody>
          </p:sp>
        </mc:Fallback>
      </mc:AlternateContent>
      <p:sp>
        <p:nvSpPr>
          <p:cNvPr id="13" name="TextBox 12"/>
          <p:cNvSpPr txBox="1"/>
          <p:nvPr/>
        </p:nvSpPr>
        <p:spPr>
          <a:xfrm>
            <a:off x="2747500" y="3295472"/>
            <a:ext cx="2391404" cy="1200329"/>
          </a:xfrm>
          <a:prstGeom prst="rect">
            <a:avLst/>
          </a:prstGeom>
          <a:noFill/>
        </p:spPr>
        <p:txBody>
          <a:bodyPr wrap="square" rtlCol="0">
            <a:spAutoFit/>
          </a:bodyPr>
          <a:lstStyle/>
          <a:p>
            <a:r>
              <a:rPr lang="fr-FR" b="1" dirty="0">
                <a:latin typeface="GE Inspira" panose="020F0603030400020203" pitchFamily="34" charset="0"/>
              </a:rPr>
              <a:t>The data </a:t>
            </a:r>
            <a:r>
              <a:rPr lang="fr-FR" b="1" dirty="0" err="1">
                <a:latin typeface="GE Inspira" panose="020F0603030400020203" pitchFamily="34" charset="0"/>
              </a:rPr>
              <a:t>term</a:t>
            </a:r>
            <a:endParaRPr lang="fr-FR" b="1" dirty="0">
              <a:latin typeface="GE Inspira" panose="020F0603030400020203" pitchFamily="34" charset="0"/>
            </a:endParaRPr>
          </a:p>
          <a:p>
            <a:pPr marL="123825" indent="-123825">
              <a:buFont typeface="Arial" panose="020B0604020202020204" pitchFamily="34" charset="0"/>
              <a:buChar char="•"/>
            </a:pPr>
            <a:r>
              <a:rPr lang="en-US" dirty="0">
                <a:latin typeface="GE Inspira" panose="020F0603030400020203" pitchFamily="34" charset="0"/>
                <a:ea typeface="Cambria Math"/>
              </a:rPr>
              <a:t>How a configuration of ellipsoids deviates from input data</a:t>
            </a:r>
            <a:endParaRPr lang="en-US" dirty="0">
              <a:latin typeface="GE Inspira" panose="020F0603030400020203" pitchFamily="34" charset="0"/>
            </a:endParaRPr>
          </a:p>
        </p:txBody>
      </p:sp>
      <p:grpSp>
        <p:nvGrpSpPr>
          <p:cNvPr id="22" name="Group 21"/>
          <p:cNvGrpSpPr/>
          <p:nvPr/>
        </p:nvGrpSpPr>
        <p:grpSpPr>
          <a:xfrm>
            <a:off x="4934751" y="3387804"/>
            <a:ext cx="1082957" cy="1107996"/>
            <a:chOff x="5917238" y="3454815"/>
            <a:chExt cx="812071" cy="994654"/>
          </a:xfrm>
        </p:grpSpPr>
        <p:pic>
          <p:nvPicPr>
            <p:cNvPr id="48" name="Picture 2" descr="C:\Users\212329445\Pictures\CIFRE_2015\sample_slice.PNG"/>
            <p:cNvPicPr>
              <a:picLocks noChangeAspect="1" noChangeArrowheads="1"/>
            </p:cNvPicPr>
            <p:nvPr/>
          </p:nvPicPr>
          <p:blipFill rotWithShape="1">
            <a:blip r:embed="rId4">
              <a:extLst>
                <a:ext uri="{28A0092B-C50C-407E-A947-70E740481C1C}">
                  <a14:useLocalDpi xmlns:a14="http://schemas.microsoft.com/office/drawing/2010/main" val="0"/>
                </a:ext>
              </a:extLst>
            </a:blip>
            <a:srcRect l="66125" b="58634"/>
            <a:stretch/>
          </p:blipFill>
          <p:spPr bwMode="auto">
            <a:xfrm>
              <a:off x="5917238" y="3454815"/>
              <a:ext cx="804820" cy="936232"/>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p:cNvSpPr/>
            <p:nvPr/>
          </p:nvSpPr>
          <p:spPr>
            <a:xfrm rot="5639093">
              <a:off x="6081860" y="3657939"/>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0" name="Freeform 41"/>
            <p:cNvSpPr/>
            <p:nvPr/>
          </p:nvSpPr>
          <p:spPr>
            <a:xfrm>
              <a:off x="6346866" y="3479480"/>
              <a:ext cx="216694" cy="231173"/>
            </a:xfrm>
            <a:custGeom>
              <a:avLst/>
              <a:gdLst>
                <a:gd name="connsiteX0" fmla="*/ 0 w 216694"/>
                <a:gd name="connsiteY0" fmla="*/ 73998 h 231173"/>
                <a:gd name="connsiteX1" fmla="*/ 0 w 216694"/>
                <a:gd name="connsiteY1" fmla="*/ 73998 h 231173"/>
                <a:gd name="connsiteX2" fmla="*/ 19050 w 216694"/>
                <a:gd name="connsiteY2" fmla="*/ 88285 h 231173"/>
                <a:gd name="connsiteX3" fmla="*/ 33337 w 216694"/>
                <a:gd name="connsiteY3" fmla="*/ 100191 h 231173"/>
                <a:gd name="connsiteX4" fmla="*/ 47625 w 216694"/>
                <a:gd name="connsiteY4" fmla="*/ 112098 h 231173"/>
                <a:gd name="connsiteX5" fmla="*/ 52387 w 216694"/>
                <a:gd name="connsiteY5" fmla="*/ 119241 h 231173"/>
                <a:gd name="connsiteX6" fmla="*/ 64294 w 216694"/>
                <a:gd name="connsiteY6" fmla="*/ 133529 h 231173"/>
                <a:gd name="connsiteX7" fmla="*/ 66675 w 216694"/>
                <a:gd name="connsiteY7" fmla="*/ 143054 h 231173"/>
                <a:gd name="connsiteX8" fmla="*/ 73819 w 216694"/>
                <a:gd name="connsiteY8" fmla="*/ 147816 h 231173"/>
                <a:gd name="connsiteX9" fmla="*/ 80962 w 216694"/>
                <a:gd name="connsiteY9" fmla="*/ 154960 h 231173"/>
                <a:gd name="connsiteX10" fmla="*/ 90487 w 216694"/>
                <a:gd name="connsiteY10" fmla="*/ 164485 h 231173"/>
                <a:gd name="connsiteX11" fmla="*/ 92869 w 216694"/>
                <a:gd name="connsiteY11" fmla="*/ 171629 h 231173"/>
                <a:gd name="connsiteX12" fmla="*/ 97631 w 216694"/>
                <a:gd name="connsiteY12" fmla="*/ 178773 h 231173"/>
                <a:gd name="connsiteX13" fmla="*/ 102394 w 216694"/>
                <a:gd name="connsiteY13" fmla="*/ 195441 h 231173"/>
                <a:gd name="connsiteX14" fmla="*/ 109537 w 216694"/>
                <a:gd name="connsiteY14" fmla="*/ 197823 h 231173"/>
                <a:gd name="connsiteX15" fmla="*/ 114300 w 216694"/>
                <a:gd name="connsiteY15" fmla="*/ 209729 h 231173"/>
                <a:gd name="connsiteX16" fmla="*/ 123825 w 216694"/>
                <a:gd name="connsiteY16" fmla="*/ 212110 h 231173"/>
                <a:gd name="connsiteX17" fmla="*/ 128587 w 216694"/>
                <a:gd name="connsiteY17" fmla="*/ 219254 h 231173"/>
                <a:gd name="connsiteX18" fmla="*/ 130969 w 216694"/>
                <a:gd name="connsiteY18" fmla="*/ 228779 h 231173"/>
                <a:gd name="connsiteX19" fmla="*/ 138112 w 216694"/>
                <a:gd name="connsiteY19" fmla="*/ 231160 h 231173"/>
                <a:gd name="connsiteX20" fmla="*/ 185737 w 216694"/>
                <a:gd name="connsiteY20" fmla="*/ 226398 h 231173"/>
                <a:gd name="connsiteX21" fmla="*/ 192881 w 216694"/>
                <a:gd name="connsiteY21" fmla="*/ 224016 h 231173"/>
                <a:gd name="connsiteX22" fmla="*/ 204787 w 216694"/>
                <a:gd name="connsiteY22" fmla="*/ 214491 h 231173"/>
                <a:gd name="connsiteX23" fmla="*/ 216694 w 216694"/>
                <a:gd name="connsiteY23" fmla="*/ 200204 h 231173"/>
                <a:gd name="connsiteX24" fmla="*/ 211931 w 216694"/>
                <a:gd name="connsiteY24" fmla="*/ 185916 h 231173"/>
                <a:gd name="connsiteX25" fmla="*/ 207169 w 216694"/>
                <a:gd name="connsiteY25" fmla="*/ 150198 h 231173"/>
                <a:gd name="connsiteX26" fmla="*/ 204787 w 216694"/>
                <a:gd name="connsiteY26" fmla="*/ 133529 h 231173"/>
                <a:gd name="connsiteX27" fmla="*/ 195262 w 216694"/>
                <a:gd name="connsiteY27" fmla="*/ 109716 h 231173"/>
                <a:gd name="connsiteX28" fmla="*/ 192881 w 216694"/>
                <a:gd name="connsiteY28" fmla="*/ 100191 h 231173"/>
                <a:gd name="connsiteX29" fmla="*/ 188119 w 216694"/>
                <a:gd name="connsiteY29" fmla="*/ 85904 h 231173"/>
                <a:gd name="connsiteX30" fmla="*/ 185737 w 216694"/>
                <a:gd name="connsiteY30" fmla="*/ 76379 h 231173"/>
                <a:gd name="connsiteX31" fmla="*/ 178594 w 216694"/>
                <a:gd name="connsiteY31" fmla="*/ 71616 h 231173"/>
                <a:gd name="connsiteX32" fmla="*/ 173831 w 216694"/>
                <a:gd name="connsiteY32" fmla="*/ 57329 h 231173"/>
                <a:gd name="connsiteX33" fmla="*/ 171450 w 216694"/>
                <a:gd name="connsiteY33" fmla="*/ 50185 h 231173"/>
                <a:gd name="connsiteX34" fmla="*/ 157162 w 216694"/>
                <a:gd name="connsiteY34" fmla="*/ 40660 h 231173"/>
                <a:gd name="connsiteX35" fmla="*/ 152400 w 216694"/>
                <a:gd name="connsiteY35" fmla="*/ 26373 h 231173"/>
                <a:gd name="connsiteX36" fmla="*/ 130969 w 216694"/>
                <a:gd name="connsiteY36" fmla="*/ 14466 h 231173"/>
                <a:gd name="connsiteX37" fmla="*/ 116681 w 216694"/>
                <a:gd name="connsiteY37" fmla="*/ 12085 h 231173"/>
                <a:gd name="connsiteX38" fmla="*/ 102394 w 216694"/>
                <a:gd name="connsiteY38" fmla="*/ 7323 h 231173"/>
                <a:gd name="connsiteX39" fmla="*/ 95250 w 216694"/>
                <a:gd name="connsiteY39" fmla="*/ 2560 h 231173"/>
                <a:gd name="connsiteX40" fmla="*/ 52387 w 216694"/>
                <a:gd name="connsiteY40" fmla="*/ 2560 h 231173"/>
                <a:gd name="connsiteX41" fmla="*/ 45244 w 216694"/>
                <a:gd name="connsiteY41" fmla="*/ 4941 h 231173"/>
                <a:gd name="connsiteX42" fmla="*/ 35719 w 216694"/>
                <a:gd name="connsiteY42" fmla="*/ 21610 h 231173"/>
                <a:gd name="connsiteX43" fmla="*/ 33337 w 216694"/>
                <a:gd name="connsiteY43" fmla="*/ 31135 h 231173"/>
                <a:gd name="connsiteX44" fmla="*/ 19050 w 216694"/>
                <a:gd name="connsiteY44" fmla="*/ 38279 h 231173"/>
                <a:gd name="connsiteX45" fmla="*/ 14287 w 216694"/>
                <a:gd name="connsiteY45" fmla="*/ 47804 h 231173"/>
                <a:gd name="connsiteX46" fmla="*/ 11906 w 216694"/>
                <a:gd name="connsiteY46" fmla="*/ 54948 h 231173"/>
                <a:gd name="connsiteX47" fmla="*/ 0 w 216694"/>
                <a:gd name="connsiteY47" fmla="*/ 73998 h 23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6694" h="231173">
                  <a:moveTo>
                    <a:pt x="0" y="73998"/>
                  </a:moveTo>
                  <a:lnTo>
                    <a:pt x="0" y="73998"/>
                  </a:lnTo>
                  <a:cubicBezTo>
                    <a:pt x="6350" y="78760"/>
                    <a:pt x="13177" y="82946"/>
                    <a:pt x="19050" y="88285"/>
                  </a:cubicBezTo>
                  <a:cubicBezTo>
                    <a:pt x="34074" y="101942"/>
                    <a:pt x="18398" y="95211"/>
                    <a:pt x="33337" y="100191"/>
                  </a:cubicBezTo>
                  <a:cubicBezTo>
                    <a:pt x="40361" y="104874"/>
                    <a:pt x="41895" y="105222"/>
                    <a:pt x="47625" y="112098"/>
                  </a:cubicBezTo>
                  <a:cubicBezTo>
                    <a:pt x="49457" y="114296"/>
                    <a:pt x="50555" y="117043"/>
                    <a:pt x="52387" y="119241"/>
                  </a:cubicBezTo>
                  <a:cubicBezTo>
                    <a:pt x="67668" y="137578"/>
                    <a:pt x="52468" y="115791"/>
                    <a:pt x="64294" y="133529"/>
                  </a:cubicBezTo>
                  <a:cubicBezTo>
                    <a:pt x="65088" y="136704"/>
                    <a:pt x="64860" y="140331"/>
                    <a:pt x="66675" y="143054"/>
                  </a:cubicBezTo>
                  <a:cubicBezTo>
                    <a:pt x="68263" y="145435"/>
                    <a:pt x="71620" y="145984"/>
                    <a:pt x="73819" y="147816"/>
                  </a:cubicBezTo>
                  <a:cubicBezTo>
                    <a:pt x="76406" y="149972"/>
                    <a:pt x="78581" y="152579"/>
                    <a:pt x="80962" y="154960"/>
                  </a:cubicBezTo>
                  <a:cubicBezTo>
                    <a:pt x="87315" y="174012"/>
                    <a:pt x="77786" y="151784"/>
                    <a:pt x="90487" y="164485"/>
                  </a:cubicBezTo>
                  <a:cubicBezTo>
                    <a:pt x="92262" y="166260"/>
                    <a:pt x="91746" y="169384"/>
                    <a:pt x="92869" y="171629"/>
                  </a:cubicBezTo>
                  <a:cubicBezTo>
                    <a:pt x="94149" y="174189"/>
                    <a:pt x="96044" y="176392"/>
                    <a:pt x="97631" y="178773"/>
                  </a:cubicBezTo>
                  <a:cubicBezTo>
                    <a:pt x="97652" y="178859"/>
                    <a:pt x="101253" y="194300"/>
                    <a:pt x="102394" y="195441"/>
                  </a:cubicBezTo>
                  <a:cubicBezTo>
                    <a:pt x="104169" y="197216"/>
                    <a:pt x="107156" y="197029"/>
                    <a:pt x="109537" y="197823"/>
                  </a:cubicBezTo>
                  <a:cubicBezTo>
                    <a:pt x="111125" y="201792"/>
                    <a:pt x="111277" y="206707"/>
                    <a:pt x="114300" y="209729"/>
                  </a:cubicBezTo>
                  <a:cubicBezTo>
                    <a:pt x="116614" y="212043"/>
                    <a:pt x="121102" y="210295"/>
                    <a:pt x="123825" y="212110"/>
                  </a:cubicBezTo>
                  <a:cubicBezTo>
                    <a:pt x="126206" y="213698"/>
                    <a:pt x="127000" y="216873"/>
                    <a:pt x="128587" y="219254"/>
                  </a:cubicBezTo>
                  <a:cubicBezTo>
                    <a:pt x="129381" y="222429"/>
                    <a:pt x="128924" y="226223"/>
                    <a:pt x="130969" y="228779"/>
                  </a:cubicBezTo>
                  <a:cubicBezTo>
                    <a:pt x="132537" y="230739"/>
                    <a:pt x="135605" y="231269"/>
                    <a:pt x="138112" y="231160"/>
                  </a:cubicBezTo>
                  <a:cubicBezTo>
                    <a:pt x="154051" y="230467"/>
                    <a:pt x="169862" y="227985"/>
                    <a:pt x="185737" y="226398"/>
                  </a:cubicBezTo>
                  <a:cubicBezTo>
                    <a:pt x="188118" y="225604"/>
                    <a:pt x="190921" y="225584"/>
                    <a:pt x="192881" y="224016"/>
                  </a:cubicBezTo>
                  <a:cubicBezTo>
                    <a:pt x="208270" y="211706"/>
                    <a:pt x="186831" y="220479"/>
                    <a:pt x="204787" y="214491"/>
                  </a:cubicBezTo>
                  <a:cubicBezTo>
                    <a:pt x="206153" y="213125"/>
                    <a:pt x="216694" y="203520"/>
                    <a:pt x="216694" y="200204"/>
                  </a:cubicBezTo>
                  <a:cubicBezTo>
                    <a:pt x="216694" y="195184"/>
                    <a:pt x="212756" y="190868"/>
                    <a:pt x="211931" y="185916"/>
                  </a:cubicBezTo>
                  <a:cubicBezTo>
                    <a:pt x="207387" y="158653"/>
                    <a:pt x="211544" y="185191"/>
                    <a:pt x="207169" y="150198"/>
                  </a:cubicBezTo>
                  <a:cubicBezTo>
                    <a:pt x="206473" y="144629"/>
                    <a:pt x="205483" y="139098"/>
                    <a:pt x="204787" y="133529"/>
                  </a:cubicBezTo>
                  <a:cubicBezTo>
                    <a:pt x="201781" y="109487"/>
                    <a:pt x="209346" y="114412"/>
                    <a:pt x="195262" y="109716"/>
                  </a:cubicBezTo>
                  <a:cubicBezTo>
                    <a:pt x="194468" y="106541"/>
                    <a:pt x="193821" y="103326"/>
                    <a:pt x="192881" y="100191"/>
                  </a:cubicBezTo>
                  <a:cubicBezTo>
                    <a:pt x="191439" y="95383"/>
                    <a:pt x="189337" y="90774"/>
                    <a:pt x="188119" y="85904"/>
                  </a:cubicBezTo>
                  <a:cubicBezTo>
                    <a:pt x="187325" y="82729"/>
                    <a:pt x="187552" y="79102"/>
                    <a:pt x="185737" y="76379"/>
                  </a:cubicBezTo>
                  <a:cubicBezTo>
                    <a:pt x="184150" y="73998"/>
                    <a:pt x="180975" y="73204"/>
                    <a:pt x="178594" y="71616"/>
                  </a:cubicBezTo>
                  <a:lnTo>
                    <a:pt x="173831" y="57329"/>
                  </a:lnTo>
                  <a:cubicBezTo>
                    <a:pt x="173037" y="54948"/>
                    <a:pt x="173539" y="51577"/>
                    <a:pt x="171450" y="50185"/>
                  </a:cubicBezTo>
                  <a:lnTo>
                    <a:pt x="157162" y="40660"/>
                  </a:lnTo>
                  <a:cubicBezTo>
                    <a:pt x="155575" y="35898"/>
                    <a:pt x="156577" y="29157"/>
                    <a:pt x="152400" y="26373"/>
                  </a:cubicBezTo>
                  <a:cubicBezTo>
                    <a:pt x="143200" y="20240"/>
                    <a:pt x="140395" y="16561"/>
                    <a:pt x="130969" y="14466"/>
                  </a:cubicBezTo>
                  <a:cubicBezTo>
                    <a:pt x="126256" y="13418"/>
                    <a:pt x="121365" y="13256"/>
                    <a:pt x="116681" y="12085"/>
                  </a:cubicBezTo>
                  <a:cubicBezTo>
                    <a:pt x="111811" y="10868"/>
                    <a:pt x="102394" y="7323"/>
                    <a:pt x="102394" y="7323"/>
                  </a:cubicBezTo>
                  <a:cubicBezTo>
                    <a:pt x="100013" y="5735"/>
                    <a:pt x="98039" y="3204"/>
                    <a:pt x="95250" y="2560"/>
                  </a:cubicBezTo>
                  <a:cubicBezTo>
                    <a:pt x="76164" y="-1844"/>
                    <a:pt x="70452" y="302"/>
                    <a:pt x="52387" y="2560"/>
                  </a:cubicBezTo>
                  <a:cubicBezTo>
                    <a:pt x="50006" y="3354"/>
                    <a:pt x="47204" y="3373"/>
                    <a:pt x="45244" y="4941"/>
                  </a:cubicBezTo>
                  <a:cubicBezTo>
                    <a:pt x="42775" y="6916"/>
                    <a:pt x="36473" y="19599"/>
                    <a:pt x="35719" y="21610"/>
                  </a:cubicBezTo>
                  <a:cubicBezTo>
                    <a:pt x="34570" y="24674"/>
                    <a:pt x="35152" y="28412"/>
                    <a:pt x="33337" y="31135"/>
                  </a:cubicBezTo>
                  <a:cubicBezTo>
                    <a:pt x="30698" y="35093"/>
                    <a:pt x="23127" y="36920"/>
                    <a:pt x="19050" y="38279"/>
                  </a:cubicBezTo>
                  <a:cubicBezTo>
                    <a:pt x="17462" y="41454"/>
                    <a:pt x="15685" y="44541"/>
                    <a:pt x="14287" y="47804"/>
                  </a:cubicBezTo>
                  <a:cubicBezTo>
                    <a:pt x="13298" y="50111"/>
                    <a:pt x="13028" y="52703"/>
                    <a:pt x="11906" y="54948"/>
                  </a:cubicBezTo>
                  <a:cubicBezTo>
                    <a:pt x="8903" y="60955"/>
                    <a:pt x="1984" y="70823"/>
                    <a:pt x="0" y="73998"/>
                  </a:cubicBezTo>
                  <a:close/>
                </a:path>
              </a:pathLst>
            </a:cu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9" name="Oval 58"/>
            <p:cNvSpPr/>
            <p:nvPr/>
          </p:nvSpPr>
          <p:spPr>
            <a:xfrm rot="5639093">
              <a:off x="6238388" y="3877014"/>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0" name="Oval 59"/>
            <p:cNvSpPr/>
            <p:nvPr/>
          </p:nvSpPr>
          <p:spPr>
            <a:xfrm rot="5639093">
              <a:off x="5917297" y="3738403"/>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1" name="Oval 60"/>
            <p:cNvSpPr/>
            <p:nvPr/>
          </p:nvSpPr>
          <p:spPr>
            <a:xfrm rot="5968222">
              <a:off x="5878497" y="4012304"/>
              <a:ext cx="527802"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2" name="Oval 61"/>
            <p:cNvSpPr/>
            <p:nvPr/>
          </p:nvSpPr>
          <p:spPr>
            <a:xfrm rot="5968222">
              <a:off x="6194566" y="4079638"/>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3" name="Oval 62"/>
            <p:cNvSpPr/>
            <p:nvPr/>
          </p:nvSpPr>
          <p:spPr>
            <a:xfrm rot="5968222">
              <a:off x="6305809" y="4110696"/>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4" name="Oval 63"/>
            <p:cNvSpPr/>
            <p:nvPr/>
          </p:nvSpPr>
          <p:spPr>
            <a:xfrm rot="5968222">
              <a:off x="6425282" y="4145443"/>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21" name="Freeform: Shape 20"/>
            <p:cNvSpPr/>
            <p:nvPr/>
          </p:nvSpPr>
          <p:spPr>
            <a:xfrm>
              <a:off x="5972175" y="3802856"/>
              <a:ext cx="140535" cy="369853"/>
            </a:xfrm>
            <a:custGeom>
              <a:avLst/>
              <a:gdLst>
                <a:gd name="connsiteX0" fmla="*/ 33338 w 140535"/>
                <a:gd name="connsiteY0" fmla="*/ 369094 h 369853"/>
                <a:gd name="connsiteX1" fmla="*/ 11906 w 140535"/>
                <a:gd name="connsiteY1" fmla="*/ 321469 h 369853"/>
                <a:gd name="connsiteX2" fmla="*/ 9525 w 140535"/>
                <a:gd name="connsiteY2" fmla="*/ 311944 h 369853"/>
                <a:gd name="connsiteX3" fmla="*/ 7144 w 140535"/>
                <a:gd name="connsiteY3" fmla="*/ 304800 h 369853"/>
                <a:gd name="connsiteX4" fmla="*/ 2381 w 140535"/>
                <a:gd name="connsiteY4" fmla="*/ 269082 h 369853"/>
                <a:gd name="connsiteX5" fmla="*/ 0 w 140535"/>
                <a:gd name="connsiteY5" fmla="*/ 259557 h 369853"/>
                <a:gd name="connsiteX6" fmla="*/ 2381 w 140535"/>
                <a:gd name="connsiteY6" fmla="*/ 183357 h 369853"/>
                <a:gd name="connsiteX7" fmla="*/ 4763 w 140535"/>
                <a:gd name="connsiteY7" fmla="*/ 173832 h 369853"/>
                <a:gd name="connsiteX8" fmla="*/ 7144 w 140535"/>
                <a:gd name="connsiteY8" fmla="*/ 161925 h 369853"/>
                <a:gd name="connsiteX9" fmla="*/ 9525 w 140535"/>
                <a:gd name="connsiteY9" fmla="*/ 154782 h 369853"/>
                <a:gd name="connsiteX10" fmla="*/ 16669 w 140535"/>
                <a:gd name="connsiteY10" fmla="*/ 133350 h 369853"/>
                <a:gd name="connsiteX11" fmla="*/ 26194 w 140535"/>
                <a:gd name="connsiteY11" fmla="*/ 107157 h 369853"/>
                <a:gd name="connsiteX12" fmla="*/ 33338 w 140535"/>
                <a:gd name="connsiteY12" fmla="*/ 90488 h 369853"/>
                <a:gd name="connsiteX13" fmla="*/ 38100 w 140535"/>
                <a:gd name="connsiteY13" fmla="*/ 76200 h 369853"/>
                <a:gd name="connsiteX14" fmla="*/ 52388 w 140535"/>
                <a:gd name="connsiteY14" fmla="*/ 64294 h 369853"/>
                <a:gd name="connsiteX15" fmla="*/ 59531 w 140535"/>
                <a:gd name="connsiteY15" fmla="*/ 50007 h 369853"/>
                <a:gd name="connsiteX16" fmla="*/ 61913 w 140535"/>
                <a:gd name="connsiteY16" fmla="*/ 42863 h 369853"/>
                <a:gd name="connsiteX17" fmla="*/ 69056 w 140535"/>
                <a:gd name="connsiteY17" fmla="*/ 35719 h 369853"/>
                <a:gd name="connsiteX18" fmla="*/ 73819 w 140535"/>
                <a:gd name="connsiteY18" fmla="*/ 28575 h 369853"/>
                <a:gd name="connsiteX19" fmla="*/ 88106 w 140535"/>
                <a:gd name="connsiteY19" fmla="*/ 21432 h 369853"/>
                <a:gd name="connsiteX20" fmla="*/ 102394 w 140535"/>
                <a:gd name="connsiteY20" fmla="*/ 14288 h 369853"/>
                <a:gd name="connsiteX21" fmla="*/ 109538 w 140535"/>
                <a:gd name="connsiteY21" fmla="*/ 9525 h 369853"/>
                <a:gd name="connsiteX22" fmla="*/ 123825 w 140535"/>
                <a:gd name="connsiteY22" fmla="*/ 4763 h 369853"/>
                <a:gd name="connsiteX23" fmla="*/ 130969 w 140535"/>
                <a:gd name="connsiteY23" fmla="*/ 2382 h 369853"/>
                <a:gd name="connsiteX24" fmla="*/ 138113 w 140535"/>
                <a:gd name="connsiteY24" fmla="*/ 0 h 369853"/>
                <a:gd name="connsiteX25" fmla="*/ 135731 w 140535"/>
                <a:gd name="connsiteY25" fmla="*/ 21432 h 369853"/>
                <a:gd name="connsiteX26" fmla="*/ 128588 w 140535"/>
                <a:gd name="connsiteY26" fmla="*/ 47625 h 369853"/>
                <a:gd name="connsiteX27" fmla="*/ 126206 w 140535"/>
                <a:gd name="connsiteY27" fmla="*/ 71438 h 369853"/>
                <a:gd name="connsiteX28" fmla="*/ 123825 w 140535"/>
                <a:gd name="connsiteY28" fmla="*/ 78582 h 369853"/>
                <a:gd name="connsiteX29" fmla="*/ 126206 w 140535"/>
                <a:gd name="connsiteY29" fmla="*/ 133350 h 369853"/>
                <a:gd name="connsiteX30" fmla="*/ 114300 w 140535"/>
                <a:gd name="connsiteY30" fmla="*/ 147638 h 369853"/>
                <a:gd name="connsiteX31" fmla="*/ 104775 w 140535"/>
                <a:gd name="connsiteY31" fmla="*/ 161925 h 369853"/>
                <a:gd name="connsiteX32" fmla="*/ 102394 w 140535"/>
                <a:gd name="connsiteY32" fmla="*/ 171450 h 369853"/>
                <a:gd name="connsiteX33" fmla="*/ 100013 w 140535"/>
                <a:gd name="connsiteY33" fmla="*/ 190500 h 369853"/>
                <a:gd name="connsiteX34" fmla="*/ 95250 w 140535"/>
                <a:gd name="connsiteY34" fmla="*/ 204788 h 369853"/>
                <a:gd name="connsiteX35" fmla="*/ 92869 w 140535"/>
                <a:gd name="connsiteY35" fmla="*/ 211932 h 369853"/>
                <a:gd name="connsiteX36" fmla="*/ 85725 w 140535"/>
                <a:gd name="connsiteY36" fmla="*/ 219075 h 369853"/>
                <a:gd name="connsiteX37" fmla="*/ 80963 w 140535"/>
                <a:gd name="connsiteY37" fmla="*/ 238125 h 369853"/>
                <a:gd name="connsiteX38" fmla="*/ 78581 w 140535"/>
                <a:gd name="connsiteY38" fmla="*/ 247650 h 369853"/>
                <a:gd name="connsiteX39" fmla="*/ 73819 w 140535"/>
                <a:gd name="connsiteY39" fmla="*/ 254794 h 369853"/>
                <a:gd name="connsiteX40" fmla="*/ 66675 w 140535"/>
                <a:gd name="connsiteY40" fmla="*/ 269082 h 369853"/>
                <a:gd name="connsiteX41" fmla="*/ 61913 w 140535"/>
                <a:gd name="connsiteY41" fmla="*/ 283369 h 369853"/>
                <a:gd name="connsiteX42" fmla="*/ 59531 w 140535"/>
                <a:gd name="connsiteY42" fmla="*/ 290513 h 369853"/>
                <a:gd name="connsiteX43" fmla="*/ 54769 w 140535"/>
                <a:gd name="connsiteY43" fmla="*/ 307182 h 369853"/>
                <a:gd name="connsiteX44" fmla="*/ 50006 w 140535"/>
                <a:gd name="connsiteY44" fmla="*/ 333375 h 369853"/>
                <a:gd name="connsiteX45" fmla="*/ 45244 w 140535"/>
                <a:gd name="connsiteY45" fmla="*/ 340519 h 369853"/>
                <a:gd name="connsiteX46" fmla="*/ 42863 w 140535"/>
                <a:gd name="connsiteY46" fmla="*/ 350044 h 369853"/>
                <a:gd name="connsiteX47" fmla="*/ 33338 w 140535"/>
                <a:gd name="connsiteY47" fmla="*/ 369094 h 36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535" h="369853">
                  <a:moveTo>
                    <a:pt x="33338" y="369094"/>
                  </a:moveTo>
                  <a:cubicBezTo>
                    <a:pt x="28179" y="364332"/>
                    <a:pt x="18602" y="337538"/>
                    <a:pt x="11906" y="321469"/>
                  </a:cubicBezTo>
                  <a:cubicBezTo>
                    <a:pt x="10647" y="318448"/>
                    <a:pt x="10424" y="315091"/>
                    <a:pt x="9525" y="311944"/>
                  </a:cubicBezTo>
                  <a:cubicBezTo>
                    <a:pt x="8835" y="309530"/>
                    <a:pt x="7938" y="307181"/>
                    <a:pt x="7144" y="304800"/>
                  </a:cubicBezTo>
                  <a:cubicBezTo>
                    <a:pt x="6312" y="298142"/>
                    <a:pt x="3700" y="276333"/>
                    <a:pt x="2381" y="269082"/>
                  </a:cubicBezTo>
                  <a:cubicBezTo>
                    <a:pt x="1795" y="265862"/>
                    <a:pt x="794" y="262732"/>
                    <a:pt x="0" y="259557"/>
                  </a:cubicBezTo>
                  <a:cubicBezTo>
                    <a:pt x="794" y="234157"/>
                    <a:pt x="971" y="208730"/>
                    <a:pt x="2381" y="183357"/>
                  </a:cubicBezTo>
                  <a:cubicBezTo>
                    <a:pt x="2563" y="180089"/>
                    <a:pt x="4053" y="177027"/>
                    <a:pt x="4763" y="173832"/>
                  </a:cubicBezTo>
                  <a:cubicBezTo>
                    <a:pt x="5641" y="169881"/>
                    <a:pt x="6162" y="165852"/>
                    <a:pt x="7144" y="161925"/>
                  </a:cubicBezTo>
                  <a:cubicBezTo>
                    <a:pt x="7753" y="159490"/>
                    <a:pt x="8916" y="157217"/>
                    <a:pt x="9525" y="154782"/>
                  </a:cubicBezTo>
                  <a:cubicBezTo>
                    <a:pt x="14141" y="136317"/>
                    <a:pt x="8746" y="149194"/>
                    <a:pt x="16669" y="133350"/>
                  </a:cubicBezTo>
                  <a:cubicBezTo>
                    <a:pt x="22125" y="111524"/>
                    <a:pt x="17800" y="119746"/>
                    <a:pt x="26194" y="107157"/>
                  </a:cubicBezTo>
                  <a:cubicBezTo>
                    <a:pt x="32493" y="81958"/>
                    <a:pt x="23940" y="111634"/>
                    <a:pt x="33338" y="90488"/>
                  </a:cubicBezTo>
                  <a:cubicBezTo>
                    <a:pt x="35377" y="85900"/>
                    <a:pt x="33923" y="78984"/>
                    <a:pt x="38100" y="76200"/>
                  </a:cubicBezTo>
                  <a:cubicBezTo>
                    <a:pt x="48046" y="69570"/>
                    <a:pt x="43220" y="73462"/>
                    <a:pt x="52388" y="64294"/>
                  </a:cubicBezTo>
                  <a:cubicBezTo>
                    <a:pt x="58371" y="46343"/>
                    <a:pt x="50302" y="68464"/>
                    <a:pt x="59531" y="50007"/>
                  </a:cubicBezTo>
                  <a:cubicBezTo>
                    <a:pt x="60654" y="47762"/>
                    <a:pt x="60521" y="44952"/>
                    <a:pt x="61913" y="42863"/>
                  </a:cubicBezTo>
                  <a:cubicBezTo>
                    <a:pt x="63781" y="40061"/>
                    <a:pt x="66900" y="38306"/>
                    <a:pt x="69056" y="35719"/>
                  </a:cubicBezTo>
                  <a:cubicBezTo>
                    <a:pt x="70888" y="33520"/>
                    <a:pt x="71795" y="30599"/>
                    <a:pt x="73819" y="28575"/>
                  </a:cubicBezTo>
                  <a:cubicBezTo>
                    <a:pt x="78434" y="23960"/>
                    <a:pt x="82297" y="23368"/>
                    <a:pt x="88106" y="21432"/>
                  </a:cubicBezTo>
                  <a:cubicBezTo>
                    <a:pt x="108580" y="7782"/>
                    <a:pt x="82676" y="24147"/>
                    <a:pt x="102394" y="14288"/>
                  </a:cubicBezTo>
                  <a:cubicBezTo>
                    <a:pt x="104954" y="13008"/>
                    <a:pt x="106923" y="10687"/>
                    <a:pt x="109538" y="9525"/>
                  </a:cubicBezTo>
                  <a:cubicBezTo>
                    <a:pt x="114125" y="7486"/>
                    <a:pt x="119063" y="6350"/>
                    <a:pt x="123825" y="4763"/>
                  </a:cubicBezTo>
                  <a:lnTo>
                    <a:pt x="130969" y="2382"/>
                  </a:lnTo>
                  <a:lnTo>
                    <a:pt x="138113" y="0"/>
                  </a:lnTo>
                  <a:cubicBezTo>
                    <a:pt x="142478" y="13098"/>
                    <a:pt x="140494" y="2380"/>
                    <a:pt x="135731" y="21432"/>
                  </a:cubicBezTo>
                  <a:cubicBezTo>
                    <a:pt x="130360" y="42917"/>
                    <a:pt x="133039" y="34272"/>
                    <a:pt x="128588" y="47625"/>
                  </a:cubicBezTo>
                  <a:cubicBezTo>
                    <a:pt x="127794" y="55563"/>
                    <a:pt x="127419" y="63553"/>
                    <a:pt x="126206" y="71438"/>
                  </a:cubicBezTo>
                  <a:cubicBezTo>
                    <a:pt x="125824" y="73919"/>
                    <a:pt x="123825" y="76072"/>
                    <a:pt x="123825" y="78582"/>
                  </a:cubicBezTo>
                  <a:cubicBezTo>
                    <a:pt x="123825" y="96855"/>
                    <a:pt x="125412" y="115094"/>
                    <a:pt x="126206" y="133350"/>
                  </a:cubicBezTo>
                  <a:cubicBezTo>
                    <a:pt x="109202" y="158860"/>
                    <a:pt x="135676" y="120156"/>
                    <a:pt x="114300" y="147638"/>
                  </a:cubicBezTo>
                  <a:cubicBezTo>
                    <a:pt x="110786" y="152156"/>
                    <a:pt x="104775" y="161925"/>
                    <a:pt x="104775" y="161925"/>
                  </a:cubicBezTo>
                  <a:cubicBezTo>
                    <a:pt x="103981" y="165100"/>
                    <a:pt x="102932" y="168222"/>
                    <a:pt x="102394" y="171450"/>
                  </a:cubicBezTo>
                  <a:cubicBezTo>
                    <a:pt x="101342" y="177762"/>
                    <a:pt x="101354" y="184243"/>
                    <a:pt x="100013" y="190500"/>
                  </a:cubicBezTo>
                  <a:cubicBezTo>
                    <a:pt x="98961" y="195409"/>
                    <a:pt x="96838" y="200025"/>
                    <a:pt x="95250" y="204788"/>
                  </a:cubicBezTo>
                  <a:cubicBezTo>
                    <a:pt x="94456" y="207169"/>
                    <a:pt x="94644" y="210157"/>
                    <a:pt x="92869" y="211932"/>
                  </a:cubicBezTo>
                  <a:lnTo>
                    <a:pt x="85725" y="219075"/>
                  </a:lnTo>
                  <a:cubicBezTo>
                    <a:pt x="80888" y="243266"/>
                    <a:pt x="85842" y="221051"/>
                    <a:pt x="80963" y="238125"/>
                  </a:cubicBezTo>
                  <a:cubicBezTo>
                    <a:pt x="80064" y="241272"/>
                    <a:pt x="79870" y="244642"/>
                    <a:pt x="78581" y="247650"/>
                  </a:cubicBezTo>
                  <a:cubicBezTo>
                    <a:pt x="77454" y="250280"/>
                    <a:pt x="75099" y="252234"/>
                    <a:pt x="73819" y="254794"/>
                  </a:cubicBezTo>
                  <a:cubicBezTo>
                    <a:pt x="63965" y="274504"/>
                    <a:pt x="80319" y="248617"/>
                    <a:pt x="66675" y="269082"/>
                  </a:cubicBezTo>
                  <a:lnTo>
                    <a:pt x="61913" y="283369"/>
                  </a:lnTo>
                  <a:cubicBezTo>
                    <a:pt x="61119" y="285750"/>
                    <a:pt x="60140" y="288078"/>
                    <a:pt x="59531" y="290513"/>
                  </a:cubicBezTo>
                  <a:cubicBezTo>
                    <a:pt x="56541" y="302473"/>
                    <a:pt x="58185" y="296933"/>
                    <a:pt x="54769" y="307182"/>
                  </a:cubicBezTo>
                  <a:cubicBezTo>
                    <a:pt x="53947" y="313760"/>
                    <a:pt x="53679" y="326030"/>
                    <a:pt x="50006" y="333375"/>
                  </a:cubicBezTo>
                  <a:cubicBezTo>
                    <a:pt x="48726" y="335935"/>
                    <a:pt x="46831" y="338138"/>
                    <a:pt x="45244" y="340519"/>
                  </a:cubicBezTo>
                  <a:cubicBezTo>
                    <a:pt x="44450" y="343694"/>
                    <a:pt x="43803" y="346909"/>
                    <a:pt x="42863" y="350044"/>
                  </a:cubicBezTo>
                  <a:cubicBezTo>
                    <a:pt x="41420" y="354853"/>
                    <a:pt x="38497" y="373856"/>
                    <a:pt x="33338" y="369094"/>
                  </a:cubicBezTo>
                  <a:close/>
                </a:path>
              </a:pathLst>
            </a:cu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grpSp>
      <p:grpSp>
        <p:nvGrpSpPr>
          <p:cNvPr id="69" name="Group 68"/>
          <p:cNvGrpSpPr/>
          <p:nvPr/>
        </p:nvGrpSpPr>
        <p:grpSpPr>
          <a:xfrm>
            <a:off x="8834259" y="3426536"/>
            <a:ext cx="843141" cy="1011337"/>
            <a:chOff x="6933101" y="2915841"/>
            <a:chExt cx="766547" cy="1355192"/>
          </a:xfrm>
        </p:grpSpPr>
        <p:sp>
          <p:nvSpPr>
            <p:cNvPr id="70" name="Oval 69"/>
            <p:cNvSpPr/>
            <p:nvPr/>
          </p:nvSpPr>
          <p:spPr>
            <a:xfrm rot="5400000">
              <a:off x="7040444" y="3219619"/>
              <a:ext cx="905324" cy="413084"/>
            </a:xfrm>
            <a:prstGeom prst="ellipse">
              <a:avLst/>
            </a:prstGeom>
            <a:solidFill>
              <a:schemeClr val="bg1">
                <a:lumMod val="7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1" name="Oval 70"/>
            <p:cNvSpPr/>
            <p:nvPr/>
          </p:nvSpPr>
          <p:spPr>
            <a:xfrm rot="2791714">
              <a:off x="6686981" y="3361454"/>
              <a:ext cx="905324" cy="413084"/>
            </a:xfrm>
            <a:prstGeom prst="ellipse">
              <a:avLst/>
            </a:prstGeom>
            <a:solidFill>
              <a:schemeClr val="bg1">
                <a:lumMod val="75000"/>
                <a:alpha val="6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2" name="Oval 71"/>
            <p:cNvSpPr/>
            <p:nvPr/>
          </p:nvSpPr>
          <p:spPr>
            <a:xfrm rot="3520084">
              <a:off x="6996811" y="3611829"/>
              <a:ext cx="905324" cy="413084"/>
            </a:xfrm>
            <a:prstGeom prst="ellipse">
              <a:avLst/>
            </a:prstGeom>
            <a:solidFill>
              <a:schemeClr val="bg1">
                <a:lumMod val="75000"/>
                <a:alpha val="6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3" name="Oval 72"/>
            <p:cNvSpPr/>
            <p:nvPr/>
          </p:nvSpPr>
          <p:spPr>
            <a:xfrm rot="4728562">
              <a:off x="6857478" y="3219867"/>
              <a:ext cx="905324" cy="297271"/>
            </a:xfrm>
            <a:prstGeom prst="ellipse">
              <a:avLst/>
            </a:prstGeom>
            <a:solidFill>
              <a:schemeClr val="bg1">
                <a:lumMod val="85000"/>
                <a:alpha val="37000"/>
              </a:schemeClr>
            </a:solidFill>
            <a:ln>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6" name="Freeform 63"/>
            <p:cNvSpPr/>
            <p:nvPr/>
          </p:nvSpPr>
          <p:spPr>
            <a:xfrm>
              <a:off x="7150649" y="3085313"/>
              <a:ext cx="333620" cy="715162"/>
            </a:xfrm>
            <a:custGeom>
              <a:avLst/>
              <a:gdLst>
                <a:gd name="connsiteX0" fmla="*/ 245 w 333620"/>
                <a:gd name="connsiteY0" fmla="*/ 219862 h 715162"/>
                <a:gd name="connsiteX1" fmla="*/ 245 w 333620"/>
                <a:gd name="connsiteY1" fmla="*/ 219862 h 715162"/>
                <a:gd name="connsiteX2" fmla="*/ 21676 w 333620"/>
                <a:gd name="connsiteY2" fmla="*/ 227006 h 715162"/>
                <a:gd name="connsiteX3" fmla="*/ 28820 w 333620"/>
                <a:gd name="connsiteY3" fmla="*/ 234150 h 715162"/>
                <a:gd name="connsiteX4" fmla="*/ 35964 w 333620"/>
                <a:gd name="connsiteY4" fmla="*/ 238912 h 715162"/>
                <a:gd name="connsiteX5" fmla="*/ 50251 w 333620"/>
                <a:gd name="connsiteY5" fmla="*/ 243675 h 715162"/>
                <a:gd name="connsiteX6" fmla="*/ 62157 w 333620"/>
                <a:gd name="connsiteY6" fmla="*/ 253200 h 715162"/>
                <a:gd name="connsiteX7" fmla="*/ 76445 w 333620"/>
                <a:gd name="connsiteY7" fmla="*/ 262725 h 715162"/>
                <a:gd name="connsiteX8" fmla="*/ 85970 w 333620"/>
                <a:gd name="connsiteY8" fmla="*/ 277012 h 715162"/>
                <a:gd name="connsiteX9" fmla="*/ 107401 w 333620"/>
                <a:gd name="connsiteY9" fmla="*/ 286537 h 715162"/>
                <a:gd name="connsiteX10" fmla="*/ 121689 w 333620"/>
                <a:gd name="connsiteY10" fmla="*/ 310350 h 715162"/>
                <a:gd name="connsiteX11" fmla="*/ 124070 w 333620"/>
                <a:gd name="connsiteY11" fmla="*/ 317493 h 715162"/>
                <a:gd name="connsiteX12" fmla="*/ 131214 w 333620"/>
                <a:gd name="connsiteY12" fmla="*/ 319875 h 715162"/>
                <a:gd name="connsiteX13" fmla="*/ 128832 w 333620"/>
                <a:gd name="connsiteY13" fmla="*/ 305587 h 715162"/>
                <a:gd name="connsiteX14" fmla="*/ 131214 w 333620"/>
                <a:gd name="connsiteY14" fmla="*/ 296062 h 715162"/>
                <a:gd name="connsiteX15" fmla="*/ 133595 w 333620"/>
                <a:gd name="connsiteY15" fmla="*/ 279393 h 715162"/>
                <a:gd name="connsiteX16" fmla="*/ 138357 w 333620"/>
                <a:gd name="connsiteY16" fmla="*/ 212718 h 715162"/>
                <a:gd name="connsiteX17" fmla="*/ 140739 w 333620"/>
                <a:gd name="connsiteY17" fmla="*/ 205575 h 715162"/>
                <a:gd name="connsiteX18" fmla="*/ 143120 w 333620"/>
                <a:gd name="connsiteY18" fmla="*/ 196050 h 715162"/>
                <a:gd name="connsiteX19" fmla="*/ 147882 w 333620"/>
                <a:gd name="connsiteY19" fmla="*/ 188906 h 715162"/>
                <a:gd name="connsiteX20" fmla="*/ 150264 w 333620"/>
                <a:gd name="connsiteY20" fmla="*/ 172237 h 715162"/>
                <a:gd name="connsiteX21" fmla="*/ 155026 w 333620"/>
                <a:gd name="connsiteY21" fmla="*/ 157950 h 715162"/>
                <a:gd name="connsiteX22" fmla="*/ 157407 w 333620"/>
                <a:gd name="connsiteY22" fmla="*/ 129375 h 715162"/>
                <a:gd name="connsiteX23" fmla="*/ 164551 w 333620"/>
                <a:gd name="connsiteY23" fmla="*/ 115087 h 715162"/>
                <a:gd name="connsiteX24" fmla="*/ 169314 w 333620"/>
                <a:gd name="connsiteY24" fmla="*/ 105562 h 715162"/>
                <a:gd name="connsiteX25" fmla="*/ 171695 w 333620"/>
                <a:gd name="connsiteY25" fmla="*/ 98418 h 715162"/>
                <a:gd name="connsiteX26" fmla="*/ 181220 w 333620"/>
                <a:gd name="connsiteY26" fmla="*/ 84131 h 715162"/>
                <a:gd name="connsiteX27" fmla="*/ 185982 w 333620"/>
                <a:gd name="connsiteY27" fmla="*/ 65081 h 715162"/>
                <a:gd name="connsiteX28" fmla="*/ 190745 w 333620"/>
                <a:gd name="connsiteY28" fmla="*/ 50793 h 715162"/>
                <a:gd name="connsiteX29" fmla="*/ 193126 w 333620"/>
                <a:gd name="connsiteY29" fmla="*/ 43650 h 715162"/>
                <a:gd name="connsiteX30" fmla="*/ 197889 w 333620"/>
                <a:gd name="connsiteY30" fmla="*/ 36506 h 715162"/>
                <a:gd name="connsiteX31" fmla="*/ 207414 w 333620"/>
                <a:gd name="connsiteY31" fmla="*/ 12693 h 715162"/>
                <a:gd name="connsiteX32" fmla="*/ 214557 w 333620"/>
                <a:gd name="connsiteY32" fmla="*/ 10312 h 715162"/>
                <a:gd name="connsiteX33" fmla="*/ 224082 w 333620"/>
                <a:gd name="connsiteY33" fmla="*/ 3168 h 715162"/>
                <a:gd name="connsiteX34" fmla="*/ 231226 w 333620"/>
                <a:gd name="connsiteY34" fmla="*/ 787 h 715162"/>
                <a:gd name="connsiteX35" fmla="*/ 233607 w 333620"/>
                <a:gd name="connsiteY35" fmla="*/ 26981 h 715162"/>
                <a:gd name="connsiteX36" fmla="*/ 235989 w 333620"/>
                <a:gd name="connsiteY36" fmla="*/ 36506 h 715162"/>
                <a:gd name="connsiteX37" fmla="*/ 243132 w 333620"/>
                <a:gd name="connsiteY37" fmla="*/ 41268 h 715162"/>
                <a:gd name="connsiteX38" fmla="*/ 247895 w 333620"/>
                <a:gd name="connsiteY38" fmla="*/ 57937 h 715162"/>
                <a:gd name="connsiteX39" fmla="*/ 250276 w 333620"/>
                <a:gd name="connsiteY39" fmla="*/ 65081 h 715162"/>
                <a:gd name="connsiteX40" fmla="*/ 252657 w 333620"/>
                <a:gd name="connsiteY40" fmla="*/ 76987 h 715162"/>
                <a:gd name="connsiteX41" fmla="*/ 257420 w 333620"/>
                <a:gd name="connsiteY41" fmla="*/ 86512 h 715162"/>
                <a:gd name="connsiteX42" fmla="*/ 264564 w 333620"/>
                <a:gd name="connsiteY42" fmla="*/ 103181 h 715162"/>
                <a:gd name="connsiteX43" fmla="*/ 269326 w 333620"/>
                <a:gd name="connsiteY43" fmla="*/ 117468 h 715162"/>
                <a:gd name="connsiteX44" fmla="*/ 271707 w 333620"/>
                <a:gd name="connsiteY44" fmla="*/ 138900 h 715162"/>
                <a:gd name="connsiteX45" fmla="*/ 278851 w 333620"/>
                <a:gd name="connsiteY45" fmla="*/ 174618 h 715162"/>
                <a:gd name="connsiteX46" fmla="*/ 281232 w 333620"/>
                <a:gd name="connsiteY46" fmla="*/ 184143 h 715162"/>
                <a:gd name="connsiteX47" fmla="*/ 288376 w 333620"/>
                <a:gd name="connsiteY47" fmla="*/ 188906 h 715162"/>
                <a:gd name="connsiteX48" fmla="*/ 288376 w 333620"/>
                <a:gd name="connsiteY48" fmla="*/ 205575 h 715162"/>
                <a:gd name="connsiteX49" fmla="*/ 290757 w 333620"/>
                <a:gd name="connsiteY49" fmla="*/ 215100 h 715162"/>
                <a:gd name="connsiteX50" fmla="*/ 297901 w 333620"/>
                <a:gd name="connsiteY50" fmla="*/ 267487 h 715162"/>
                <a:gd name="connsiteX51" fmla="*/ 302664 w 333620"/>
                <a:gd name="connsiteY51" fmla="*/ 281775 h 715162"/>
                <a:gd name="connsiteX52" fmla="*/ 309807 w 333620"/>
                <a:gd name="connsiteY52" fmla="*/ 291300 h 715162"/>
                <a:gd name="connsiteX53" fmla="*/ 316951 w 333620"/>
                <a:gd name="connsiteY53" fmla="*/ 327018 h 715162"/>
                <a:gd name="connsiteX54" fmla="*/ 319332 w 333620"/>
                <a:gd name="connsiteY54" fmla="*/ 362737 h 715162"/>
                <a:gd name="connsiteX55" fmla="*/ 324095 w 333620"/>
                <a:gd name="connsiteY55" fmla="*/ 369881 h 715162"/>
                <a:gd name="connsiteX56" fmla="*/ 331239 w 333620"/>
                <a:gd name="connsiteY56" fmla="*/ 384168 h 715162"/>
                <a:gd name="connsiteX57" fmla="*/ 331239 w 333620"/>
                <a:gd name="connsiteY57" fmla="*/ 488943 h 715162"/>
                <a:gd name="connsiteX58" fmla="*/ 333620 w 333620"/>
                <a:gd name="connsiteY58" fmla="*/ 496087 h 715162"/>
                <a:gd name="connsiteX59" fmla="*/ 331239 w 333620"/>
                <a:gd name="connsiteY59" fmla="*/ 515137 h 715162"/>
                <a:gd name="connsiteX60" fmla="*/ 326476 w 333620"/>
                <a:gd name="connsiteY60" fmla="*/ 543712 h 715162"/>
                <a:gd name="connsiteX61" fmla="*/ 324095 w 333620"/>
                <a:gd name="connsiteY61" fmla="*/ 612768 h 715162"/>
                <a:gd name="connsiteX62" fmla="*/ 321714 w 333620"/>
                <a:gd name="connsiteY62" fmla="*/ 624675 h 715162"/>
                <a:gd name="connsiteX63" fmla="*/ 316951 w 333620"/>
                <a:gd name="connsiteY63" fmla="*/ 631818 h 715162"/>
                <a:gd name="connsiteX64" fmla="*/ 314570 w 333620"/>
                <a:gd name="connsiteY64" fmla="*/ 638962 h 715162"/>
                <a:gd name="connsiteX65" fmla="*/ 312189 w 333620"/>
                <a:gd name="connsiteY65" fmla="*/ 662775 h 715162"/>
                <a:gd name="connsiteX66" fmla="*/ 305045 w 333620"/>
                <a:gd name="connsiteY66" fmla="*/ 669918 h 715162"/>
                <a:gd name="connsiteX67" fmla="*/ 293139 w 333620"/>
                <a:gd name="connsiteY67" fmla="*/ 681825 h 715162"/>
                <a:gd name="connsiteX68" fmla="*/ 283614 w 333620"/>
                <a:gd name="connsiteY68" fmla="*/ 693731 h 715162"/>
                <a:gd name="connsiteX69" fmla="*/ 276470 w 333620"/>
                <a:gd name="connsiteY69" fmla="*/ 700875 h 715162"/>
                <a:gd name="connsiteX70" fmla="*/ 269326 w 333620"/>
                <a:gd name="connsiteY70" fmla="*/ 703256 h 715162"/>
                <a:gd name="connsiteX71" fmla="*/ 233607 w 333620"/>
                <a:gd name="connsiteY71" fmla="*/ 715162 h 715162"/>
                <a:gd name="connsiteX72" fmla="*/ 190745 w 333620"/>
                <a:gd name="connsiteY72" fmla="*/ 712781 h 715162"/>
                <a:gd name="connsiteX73" fmla="*/ 188364 w 333620"/>
                <a:gd name="connsiteY73" fmla="*/ 703256 h 715162"/>
                <a:gd name="connsiteX74" fmla="*/ 176457 w 333620"/>
                <a:gd name="connsiteY74" fmla="*/ 691350 h 715162"/>
                <a:gd name="connsiteX75" fmla="*/ 171695 w 333620"/>
                <a:gd name="connsiteY75" fmla="*/ 681825 h 715162"/>
                <a:gd name="connsiteX76" fmla="*/ 162170 w 333620"/>
                <a:gd name="connsiteY76" fmla="*/ 667537 h 715162"/>
                <a:gd name="connsiteX77" fmla="*/ 155026 w 333620"/>
                <a:gd name="connsiteY77" fmla="*/ 665156 h 715162"/>
                <a:gd name="connsiteX78" fmla="*/ 143120 w 333620"/>
                <a:gd name="connsiteY78" fmla="*/ 655631 h 715162"/>
                <a:gd name="connsiteX79" fmla="*/ 133595 w 333620"/>
                <a:gd name="connsiteY79" fmla="*/ 638962 h 715162"/>
                <a:gd name="connsiteX80" fmla="*/ 126451 w 333620"/>
                <a:gd name="connsiteY80" fmla="*/ 634200 h 715162"/>
                <a:gd name="connsiteX81" fmla="*/ 121689 w 333620"/>
                <a:gd name="connsiteY81" fmla="*/ 627056 h 715162"/>
                <a:gd name="connsiteX82" fmla="*/ 116926 w 333620"/>
                <a:gd name="connsiteY82" fmla="*/ 617531 h 715162"/>
                <a:gd name="connsiteX83" fmla="*/ 107401 w 333620"/>
                <a:gd name="connsiteY83" fmla="*/ 610387 h 715162"/>
                <a:gd name="connsiteX84" fmla="*/ 100257 w 333620"/>
                <a:gd name="connsiteY84" fmla="*/ 572287 h 715162"/>
                <a:gd name="connsiteX85" fmla="*/ 95495 w 333620"/>
                <a:gd name="connsiteY85" fmla="*/ 558000 h 715162"/>
                <a:gd name="connsiteX86" fmla="*/ 88351 w 333620"/>
                <a:gd name="connsiteY86" fmla="*/ 541331 h 715162"/>
                <a:gd name="connsiteX87" fmla="*/ 85970 w 333620"/>
                <a:gd name="connsiteY87" fmla="*/ 534187 h 715162"/>
                <a:gd name="connsiteX88" fmla="*/ 81207 w 333620"/>
                <a:gd name="connsiteY88" fmla="*/ 527043 h 715162"/>
                <a:gd name="connsiteX89" fmla="*/ 78826 w 333620"/>
                <a:gd name="connsiteY89" fmla="*/ 517518 h 715162"/>
                <a:gd name="connsiteX90" fmla="*/ 74064 w 333620"/>
                <a:gd name="connsiteY90" fmla="*/ 510375 h 715162"/>
                <a:gd name="connsiteX91" fmla="*/ 64539 w 333620"/>
                <a:gd name="connsiteY91" fmla="*/ 493706 h 715162"/>
                <a:gd name="connsiteX92" fmla="*/ 62157 w 333620"/>
                <a:gd name="connsiteY92" fmla="*/ 481800 h 715162"/>
                <a:gd name="connsiteX93" fmla="*/ 57395 w 333620"/>
                <a:gd name="connsiteY93" fmla="*/ 474656 h 715162"/>
                <a:gd name="connsiteX94" fmla="*/ 55014 w 333620"/>
                <a:gd name="connsiteY94" fmla="*/ 457987 h 715162"/>
                <a:gd name="connsiteX95" fmla="*/ 45489 w 333620"/>
                <a:gd name="connsiteY95" fmla="*/ 436556 h 715162"/>
                <a:gd name="connsiteX96" fmla="*/ 40726 w 333620"/>
                <a:gd name="connsiteY96" fmla="*/ 405600 h 715162"/>
                <a:gd name="connsiteX97" fmla="*/ 35964 w 333620"/>
                <a:gd name="connsiteY97" fmla="*/ 388931 h 715162"/>
                <a:gd name="connsiteX98" fmla="*/ 31201 w 333620"/>
                <a:gd name="connsiteY98" fmla="*/ 379406 h 715162"/>
                <a:gd name="connsiteX99" fmla="*/ 26439 w 333620"/>
                <a:gd name="connsiteY99" fmla="*/ 355593 h 715162"/>
                <a:gd name="connsiteX100" fmla="*/ 24057 w 333620"/>
                <a:gd name="connsiteY100" fmla="*/ 341306 h 715162"/>
                <a:gd name="connsiteX101" fmla="*/ 21676 w 333620"/>
                <a:gd name="connsiteY101" fmla="*/ 331781 h 715162"/>
                <a:gd name="connsiteX102" fmla="*/ 19295 w 333620"/>
                <a:gd name="connsiteY102" fmla="*/ 324637 h 715162"/>
                <a:gd name="connsiteX103" fmla="*/ 16914 w 333620"/>
                <a:gd name="connsiteY103" fmla="*/ 310350 h 715162"/>
                <a:gd name="connsiteX104" fmla="*/ 9770 w 333620"/>
                <a:gd name="connsiteY104" fmla="*/ 284156 h 715162"/>
                <a:gd name="connsiteX105" fmla="*/ 7389 w 333620"/>
                <a:gd name="connsiteY105" fmla="*/ 277012 h 715162"/>
                <a:gd name="connsiteX106" fmla="*/ 5007 w 333620"/>
                <a:gd name="connsiteY106" fmla="*/ 260343 h 715162"/>
                <a:gd name="connsiteX107" fmla="*/ 2626 w 333620"/>
                <a:gd name="connsiteY107" fmla="*/ 241293 h 715162"/>
                <a:gd name="connsiteX108" fmla="*/ 245 w 333620"/>
                <a:gd name="connsiteY108" fmla="*/ 234150 h 715162"/>
                <a:gd name="connsiteX109" fmla="*/ 245 w 333620"/>
                <a:gd name="connsiteY109" fmla="*/ 219862 h 7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33620" h="715162">
                  <a:moveTo>
                    <a:pt x="245" y="219862"/>
                  </a:moveTo>
                  <a:lnTo>
                    <a:pt x="245" y="219862"/>
                  </a:lnTo>
                  <a:cubicBezTo>
                    <a:pt x="7389" y="222243"/>
                    <a:pt x="14941" y="223638"/>
                    <a:pt x="21676" y="227006"/>
                  </a:cubicBezTo>
                  <a:cubicBezTo>
                    <a:pt x="24688" y="228512"/>
                    <a:pt x="26233" y="231994"/>
                    <a:pt x="28820" y="234150"/>
                  </a:cubicBezTo>
                  <a:cubicBezTo>
                    <a:pt x="31019" y="235982"/>
                    <a:pt x="33349" y="237750"/>
                    <a:pt x="35964" y="238912"/>
                  </a:cubicBezTo>
                  <a:cubicBezTo>
                    <a:pt x="40551" y="240951"/>
                    <a:pt x="50251" y="243675"/>
                    <a:pt x="50251" y="243675"/>
                  </a:cubicBezTo>
                  <a:cubicBezTo>
                    <a:pt x="60903" y="259649"/>
                    <a:pt x="48356" y="243999"/>
                    <a:pt x="62157" y="253200"/>
                  </a:cubicBezTo>
                  <a:cubicBezTo>
                    <a:pt x="79993" y="265091"/>
                    <a:pt x="59460" y="257062"/>
                    <a:pt x="76445" y="262725"/>
                  </a:cubicBezTo>
                  <a:cubicBezTo>
                    <a:pt x="79620" y="267487"/>
                    <a:pt x="80540" y="275202"/>
                    <a:pt x="85970" y="277012"/>
                  </a:cubicBezTo>
                  <a:cubicBezTo>
                    <a:pt x="102972" y="282680"/>
                    <a:pt x="96080" y="278991"/>
                    <a:pt x="107401" y="286537"/>
                  </a:cubicBezTo>
                  <a:cubicBezTo>
                    <a:pt x="114170" y="296691"/>
                    <a:pt x="117296" y="300101"/>
                    <a:pt x="121689" y="310350"/>
                  </a:cubicBezTo>
                  <a:cubicBezTo>
                    <a:pt x="122678" y="312657"/>
                    <a:pt x="122295" y="315718"/>
                    <a:pt x="124070" y="317493"/>
                  </a:cubicBezTo>
                  <a:cubicBezTo>
                    <a:pt x="125845" y="319268"/>
                    <a:pt x="128833" y="319081"/>
                    <a:pt x="131214" y="319875"/>
                  </a:cubicBezTo>
                  <a:cubicBezTo>
                    <a:pt x="130420" y="315112"/>
                    <a:pt x="128832" y="310415"/>
                    <a:pt x="128832" y="305587"/>
                  </a:cubicBezTo>
                  <a:cubicBezTo>
                    <a:pt x="128832" y="302314"/>
                    <a:pt x="130628" y="299282"/>
                    <a:pt x="131214" y="296062"/>
                  </a:cubicBezTo>
                  <a:cubicBezTo>
                    <a:pt x="132218" y="290540"/>
                    <a:pt x="133116" y="284985"/>
                    <a:pt x="133595" y="279393"/>
                  </a:cubicBezTo>
                  <a:cubicBezTo>
                    <a:pt x="135498" y="257193"/>
                    <a:pt x="136211" y="234896"/>
                    <a:pt x="138357" y="212718"/>
                  </a:cubicBezTo>
                  <a:cubicBezTo>
                    <a:pt x="138599" y="210220"/>
                    <a:pt x="140049" y="207988"/>
                    <a:pt x="140739" y="205575"/>
                  </a:cubicBezTo>
                  <a:cubicBezTo>
                    <a:pt x="141638" y="202428"/>
                    <a:pt x="141831" y="199058"/>
                    <a:pt x="143120" y="196050"/>
                  </a:cubicBezTo>
                  <a:cubicBezTo>
                    <a:pt x="144247" y="193419"/>
                    <a:pt x="146295" y="191287"/>
                    <a:pt x="147882" y="188906"/>
                  </a:cubicBezTo>
                  <a:cubicBezTo>
                    <a:pt x="148676" y="183350"/>
                    <a:pt x="149002" y="177706"/>
                    <a:pt x="150264" y="172237"/>
                  </a:cubicBezTo>
                  <a:cubicBezTo>
                    <a:pt x="151393" y="167346"/>
                    <a:pt x="155026" y="157950"/>
                    <a:pt x="155026" y="157950"/>
                  </a:cubicBezTo>
                  <a:cubicBezTo>
                    <a:pt x="155820" y="148425"/>
                    <a:pt x="156144" y="138849"/>
                    <a:pt x="157407" y="129375"/>
                  </a:cubicBezTo>
                  <a:cubicBezTo>
                    <a:pt x="158356" y="122260"/>
                    <a:pt x="161063" y="121191"/>
                    <a:pt x="164551" y="115087"/>
                  </a:cubicBezTo>
                  <a:cubicBezTo>
                    <a:pt x="166312" y="112005"/>
                    <a:pt x="167916" y="108825"/>
                    <a:pt x="169314" y="105562"/>
                  </a:cubicBezTo>
                  <a:cubicBezTo>
                    <a:pt x="170303" y="103255"/>
                    <a:pt x="170476" y="100612"/>
                    <a:pt x="171695" y="98418"/>
                  </a:cubicBezTo>
                  <a:cubicBezTo>
                    <a:pt x="174475" y="93415"/>
                    <a:pt x="181220" y="84131"/>
                    <a:pt x="181220" y="84131"/>
                  </a:cubicBezTo>
                  <a:cubicBezTo>
                    <a:pt x="188449" y="62442"/>
                    <a:pt x="177356" y="96710"/>
                    <a:pt x="185982" y="65081"/>
                  </a:cubicBezTo>
                  <a:cubicBezTo>
                    <a:pt x="187303" y="60238"/>
                    <a:pt x="189157" y="55556"/>
                    <a:pt x="190745" y="50793"/>
                  </a:cubicBezTo>
                  <a:cubicBezTo>
                    <a:pt x="191539" y="48412"/>
                    <a:pt x="191734" y="45738"/>
                    <a:pt x="193126" y="43650"/>
                  </a:cubicBezTo>
                  <a:lnTo>
                    <a:pt x="197889" y="36506"/>
                  </a:lnTo>
                  <a:cubicBezTo>
                    <a:pt x="198820" y="33713"/>
                    <a:pt x="203908" y="16199"/>
                    <a:pt x="207414" y="12693"/>
                  </a:cubicBezTo>
                  <a:cubicBezTo>
                    <a:pt x="209189" y="10918"/>
                    <a:pt x="212176" y="11106"/>
                    <a:pt x="214557" y="10312"/>
                  </a:cubicBezTo>
                  <a:cubicBezTo>
                    <a:pt x="217732" y="7931"/>
                    <a:pt x="220636" y="5137"/>
                    <a:pt x="224082" y="3168"/>
                  </a:cubicBezTo>
                  <a:cubicBezTo>
                    <a:pt x="226261" y="1923"/>
                    <a:pt x="230294" y="-1544"/>
                    <a:pt x="231226" y="787"/>
                  </a:cubicBezTo>
                  <a:cubicBezTo>
                    <a:pt x="234482" y="8927"/>
                    <a:pt x="232448" y="18291"/>
                    <a:pt x="233607" y="26981"/>
                  </a:cubicBezTo>
                  <a:cubicBezTo>
                    <a:pt x="234040" y="30225"/>
                    <a:pt x="234174" y="33783"/>
                    <a:pt x="235989" y="36506"/>
                  </a:cubicBezTo>
                  <a:cubicBezTo>
                    <a:pt x="237576" y="38887"/>
                    <a:pt x="240751" y="39681"/>
                    <a:pt x="243132" y="41268"/>
                  </a:cubicBezTo>
                  <a:cubicBezTo>
                    <a:pt x="248837" y="58377"/>
                    <a:pt x="241923" y="37032"/>
                    <a:pt x="247895" y="57937"/>
                  </a:cubicBezTo>
                  <a:cubicBezTo>
                    <a:pt x="248585" y="60351"/>
                    <a:pt x="249667" y="62646"/>
                    <a:pt x="250276" y="65081"/>
                  </a:cubicBezTo>
                  <a:cubicBezTo>
                    <a:pt x="251258" y="69007"/>
                    <a:pt x="251377" y="73147"/>
                    <a:pt x="252657" y="76987"/>
                  </a:cubicBezTo>
                  <a:cubicBezTo>
                    <a:pt x="253780" y="80355"/>
                    <a:pt x="255832" y="83337"/>
                    <a:pt x="257420" y="86512"/>
                  </a:cubicBezTo>
                  <a:cubicBezTo>
                    <a:pt x="263718" y="111708"/>
                    <a:pt x="255167" y="82037"/>
                    <a:pt x="264564" y="103181"/>
                  </a:cubicBezTo>
                  <a:cubicBezTo>
                    <a:pt x="266603" y="107768"/>
                    <a:pt x="267739" y="112706"/>
                    <a:pt x="269326" y="117468"/>
                  </a:cubicBezTo>
                  <a:cubicBezTo>
                    <a:pt x="270120" y="124612"/>
                    <a:pt x="270757" y="131775"/>
                    <a:pt x="271707" y="138900"/>
                  </a:cubicBezTo>
                  <a:cubicBezTo>
                    <a:pt x="273390" y="151522"/>
                    <a:pt x="275925" y="161938"/>
                    <a:pt x="278851" y="174618"/>
                  </a:cubicBezTo>
                  <a:cubicBezTo>
                    <a:pt x="279587" y="177807"/>
                    <a:pt x="279417" y="181420"/>
                    <a:pt x="281232" y="184143"/>
                  </a:cubicBezTo>
                  <a:cubicBezTo>
                    <a:pt x="282820" y="186524"/>
                    <a:pt x="285995" y="187318"/>
                    <a:pt x="288376" y="188906"/>
                  </a:cubicBezTo>
                  <a:cubicBezTo>
                    <a:pt x="294085" y="206035"/>
                    <a:pt x="288376" y="184644"/>
                    <a:pt x="288376" y="205575"/>
                  </a:cubicBezTo>
                  <a:cubicBezTo>
                    <a:pt x="288376" y="208848"/>
                    <a:pt x="289963" y="211925"/>
                    <a:pt x="290757" y="215100"/>
                  </a:cubicBezTo>
                  <a:cubicBezTo>
                    <a:pt x="293000" y="246489"/>
                    <a:pt x="290793" y="242609"/>
                    <a:pt x="297901" y="267487"/>
                  </a:cubicBezTo>
                  <a:cubicBezTo>
                    <a:pt x="299280" y="272314"/>
                    <a:pt x="299652" y="277759"/>
                    <a:pt x="302664" y="281775"/>
                  </a:cubicBezTo>
                  <a:lnTo>
                    <a:pt x="309807" y="291300"/>
                  </a:lnTo>
                  <a:cubicBezTo>
                    <a:pt x="315931" y="315795"/>
                    <a:pt x="313644" y="303870"/>
                    <a:pt x="316951" y="327018"/>
                  </a:cubicBezTo>
                  <a:cubicBezTo>
                    <a:pt x="317745" y="338924"/>
                    <a:pt x="317370" y="350967"/>
                    <a:pt x="319332" y="362737"/>
                  </a:cubicBezTo>
                  <a:cubicBezTo>
                    <a:pt x="319803" y="365560"/>
                    <a:pt x="322815" y="367321"/>
                    <a:pt x="324095" y="369881"/>
                  </a:cubicBezTo>
                  <a:cubicBezTo>
                    <a:pt x="333951" y="389593"/>
                    <a:pt x="317593" y="363703"/>
                    <a:pt x="331239" y="384168"/>
                  </a:cubicBezTo>
                  <a:cubicBezTo>
                    <a:pt x="326942" y="431424"/>
                    <a:pt x="327222" y="416652"/>
                    <a:pt x="331239" y="488943"/>
                  </a:cubicBezTo>
                  <a:cubicBezTo>
                    <a:pt x="331378" y="491449"/>
                    <a:pt x="332826" y="493706"/>
                    <a:pt x="333620" y="496087"/>
                  </a:cubicBezTo>
                  <a:cubicBezTo>
                    <a:pt x="332826" y="502437"/>
                    <a:pt x="331987" y="508781"/>
                    <a:pt x="331239" y="515137"/>
                  </a:cubicBezTo>
                  <a:cubicBezTo>
                    <a:pt x="328339" y="539785"/>
                    <a:pt x="331214" y="529497"/>
                    <a:pt x="326476" y="543712"/>
                  </a:cubicBezTo>
                  <a:cubicBezTo>
                    <a:pt x="325682" y="566731"/>
                    <a:pt x="325447" y="589775"/>
                    <a:pt x="324095" y="612768"/>
                  </a:cubicBezTo>
                  <a:cubicBezTo>
                    <a:pt x="323857" y="616809"/>
                    <a:pt x="323135" y="620885"/>
                    <a:pt x="321714" y="624675"/>
                  </a:cubicBezTo>
                  <a:cubicBezTo>
                    <a:pt x="320709" y="627355"/>
                    <a:pt x="318539" y="629437"/>
                    <a:pt x="316951" y="631818"/>
                  </a:cubicBezTo>
                  <a:cubicBezTo>
                    <a:pt x="316157" y="634199"/>
                    <a:pt x="314952" y="636481"/>
                    <a:pt x="314570" y="638962"/>
                  </a:cubicBezTo>
                  <a:cubicBezTo>
                    <a:pt x="313357" y="646847"/>
                    <a:pt x="314535" y="655151"/>
                    <a:pt x="312189" y="662775"/>
                  </a:cubicBezTo>
                  <a:cubicBezTo>
                    <a:pt x="311199" y="665994"/>
                    <a:pt x="307201" y="667331"/>
                    <a:pt x="305045" y="669918"/>
                  </a:cubicBezTo>
                  <a:cubicBezTo>
                    <a:pt x="295120" y="681826"/>
                    <a:pt x="306237" y="673091"/>
                    <a:pt x="293139" y="681825"/>
                  </a:cubicBezTo>
                  <a:cubicBezTo>
                    <a:pt x="289229" y="693551"/>
                    <a:pt x="293556" y="685446"/>
                    <a:pt x="283614" y="693731"/>
                  </a:cubicBezTo>
                  <a:cubicBezTo>
                    <a:pt x="281027" y="695887"/>
                    <a:pt x="279272" y="699007"/>
                    <a:pt x="276470" y="700875"/>
                  </a:cubicBezTo>
                  <a:cubicBezTo>
                    <a:pt x="274381" y="702267"/>
                    <a:pt x="271520" y="702037"/>
                    <a:pt x="269326" y="703256"/>
                  </a:cubicBezTo>
                  <a:cubicBezTo>
                    <a:pt x="243990" y="717331"/>
                    <a:pt x="267092" y="711442"/>
                    <a:pt x="233607" y="715162"/>
                  </a:cubicBezTo>
                  <a:cubicBezTo>
                    <a:pt x="219320" y="714368"/>
                    <a:pt x="204583" y="716423"/>
                    <a:pt x="190745" y="712781"/>
                  </a:cubicBezTo>
                  <a:cubicBezTo>
                    <a:pt x="187580" y="711948"/>
                    <a:pt x="189653" y="706264"/>
                    <a:pt x="188364" y="703256"/>
                  </a:cubicBezTo>
                  <a:cubicBezTo>
                    <a:pt x="185189" y="695847"/>
                    <a:pt x="182807" y="695583"/>
                    <a:pt x="176457" y="691350"/>
                  </a:cubicBezTo>
                  <a:cubicBezTo>
                    <a:pt x="174870" y="688175"/>
                    <a:pt x="173093" y="685088"/>
                    <a:pt x="171695" y="681825"/>
                  </a:cubicBezTo>
                  <a:cubicBezTo>
                    <a:pt x="168200" y="673669"/>
                    <a:pt x="171155" y="673527"/>
                    <a:pt x="162170" y="667537"/>
                  </a:cubicBezTo>
                  <a:cubicBezTo>
                    <a:pt x="160081" y="666145"/>
                    <a:pt x="157407" y="665950"/>
                    <a:pt x="155026" y="665156"/>
                  </a:cubicBezTo>
                  <a:cubicBezTo>
                    <a:pt x="149972" y="649993"/>
                    <a:pt x="157216" y="665028"/>
                    <a:pt x="143120" y="655631"/>
                  </a:cubicBezTo>
                  <a:cubicBezTo>
                    <a:pt x="139596" y="653282"/>
                    <a:pt x="135657" y="641437"/>
                    <a:pt x="133595" y="638962"/>
                  </a:cubicBezTo>
                  <a:cubicBezTo>
                    <a:pt x="131763" y="636763"/>
                    <a:pt x="128832" y="635787"/>
                    <a:pt x="126451" y="634200"/>
                  </a:cubicBezTo>
                  <a:cubicBezTo>
                    <a:pt x="124864" y="631819"/>
                    <a:pt x="123109" y="629541"/>
                    <a:pt x="121689" y="627056"/>
                  </a:cubicBezTo>
                  <a:cubicBezTo>
                    <a:pt x="119928" y="623974"/>
                    <a:pt x="119236" y="620226"/>
                    <a:pt x="116926" y="617531"/>
                  </a:cubicBezTo>
                  <a:cubicBezTo>
                    <a:pt x="114343" y="614518"/>
                    <a:pt x="110576" y="612768"/>
                    <a:pt x="107401" y="610387"/>
                  </a:cubicBezTo>
                  <a:cubicBezTo>
                    <a:pt x="105579" y="599456"/>
                    <a:pt x="103803" y="584106"/>
                    <a:pt x="100257" y="572287"/>
                  </a:cubicBezTo>
                  <a:cubicBezTo>
                    <a:pt x="98814" y="567479"/>
                    <a:pt x="96712" y="562870"/>
                    <a:pt x="95495" y="558000"/>
                  </a:cubicBezTo>
                  <a:cubicBezTo>
                    <a:pt x="92420" y="545698"/>
                    <a:pt x="94929" y="551198"/>
                    <a:pt x="88351" y="541331"/>
                  </a:cubicBezTo>
                  <a:cubicBezTo>
                    <a:pt x="87557" y="538950"/>
                    <a:pt x="87093" y="536432"/>
                    <a:pt x="85970" y="534187"/>
                  </a:cubicBezTo>
                  <a:cubicBezTo>
                    <a:pt x="84690" y="531627"/>
                    <a:pt x="82334" y="529674"/>
                    <a:pt x="81207" y="527043"/>
                  </a:cubicBezTo>
                  <a:cubicBezTo>
                    <a:pt x="79918" y="524035"/>
                    <a:pt x="80115" y="520526"/>
                    <a:pt x="78826" y="517518"/>
                  </a:cubicBezTo>
                  <a:cubicBezTo>
                    <a:pt x="77699" y="514888"/>
                    <a:pt x="75344" y="512934"/>
                    <a:pt x="74064" y="510375"/>
                  </a:cubicBezTo>
                  <a:cubicBezTo>
                    <a:pt x="64972" y="492193"/>
                    <a:pt x="81811" y="516738"/>
                    <a:pt x="64539" y="493706"/>
                  </a:cubicBezTo>
                  <a:cubicBezTo>
                    <a:pt x="63745" y="489737"/>
                    <a:pt x="63578" y="485590"/>
                    <a:pt x="62157" y="481800"/>
                  </a:cubicBezTo>
                  <a:cubicBezTo>
                    <a:pt x="61152" y="479120"/>
                    <a:pt x="58217" y="477397"/>
                    <a:pt x="57395" y="474656"/>
                  </a:cubicBezTo>
                  <a:cubicBezTo>
                    <a:pt x="55782" y="469280"/>
                    <a:pt x="56276" y="463456"/>
                    <a:pt x="55014" y="457987"/>
                  </a:cubicBezTo>
                  <a:cubicBezTo>
                    <a:pt x="52014" y="444988"/>
                    <a:pt x="51514" y="445595"/>
                    <a:pt x="45489" y="436556"/>
                  </a:cubicBezTo>
                  <a:cubicBezTo>
                    <a:pt x="43427" y="420064"/>
                    <a:pt x="43842" y="419624"/>
                    <a:pt x="40726" y="405600"/>
                  </a:cubicBezTo>
                  <a:cubicBezTo>
                    <a:pt x="39797" y="401419"/>
                    <a:pt x="37799" y="393213"/>
                    <a:pt x="35964" y="388931"/>
                  </a:cubicBezTo>
                  <a:cubicBezTo>
                    <a:pt x="34566" y="385668"/>
                    <a:pt x="32789" y="382581"/>
                    <a:pt x="31201" y="379406"/>
                  </a:cubicBezTo>
                  <a:cubicBezTo>
                    <a:pt x="29614" y="371468"/>
                    <a:pt x="27770" y="363578"/>
                    <a:pt x="26439" y="355593"/>
                  </a:cubicBezTo>
                  <a:cubicBezTo>
                    <a:pt x="25645" y="350831"/>
                    <a:pt x="25004" y="346040"/>
                    <a:pt x="24057" y="341306"/>
                  </a:cubicBezTo>
                  <a:cubicBezTo>
                    <a:pt x="23415" y="338097"/>
                    <a:pt x="22575" y="334928"/>
                    <a:pt x="21676" y="331781"/>
                  </a:cubicBezTo>
                  <a:cubicBezTo>
                    <a:pt x="20986" y="329367"/>
                    <a:pt x="19839" y="327087"/>
                    <a:pt x="19295" y="324637"/>
                  </a:cubicBezTo>
                  <a:cubicBezTo>
                    <a:pt x="18248" y="319924"/>
                    <a:pt x="17778" y="315100"/>
                    <a:pt x="16914" y="310350"/>
                  </a:cubicBezTo>
                  <a:cubicBezTo>
                    <a:pt x="14222" y="295544"/>
                    <a:pt x="14975" y="299774"/>
                    <a:pt x="9770" y="284156"/>
                  </a:cubicBezTo>
                  <a:lnTo>
                    <a:pt x="7389" y="277012"/>
                  </a:lnTo>
                  <a:cubicBezTo>
                    <a:pt x="6595" y="271456"/>
                    <a:pt x="5749" y="265907"/>
                    <a:pt x="5007" y="260343"/>
                  </a:cubicBezTo>
                  <a:cubicBezTo>
                    <a:pt x="4161" y="254000"/>
                    <a:pt x="3771" y="247589"/>
                    <a:pt x="2626" y="241293"/>
                  </a:cubicBezTo>
                  <a:cubicBezTo>
                    <a:pt x="2177" y="238824"/>
                    <a:pt x="495" y="236647"/>
                    <a:pt x="245" y="234150"/>
                  </a:cubicBezTo>
                  <a:cubicBezTo>
                    <a:pt x="-308" y="228621"/>
                    <a:pt x="245" y="222243"/>
                    <a:pt x="245" y="219862"/>
                  </a:cubicBezTo>
                  <a:close/>
                </a:path>
              </a:pathLst>
            </a:custGeom>
            <a:pattFill prst="ltDnDiag">
              <a:fgClr>
                <a:schemeClr val="bg1">
                  <a:lumMod val="85000"/>
                </a:schemeClr>
              </a:fgClr>
              <a:bgClr>
                <a:schemeClr val="tx2">
                  <a:lumMod val="75000"/>
                </a:schemeClr>
              </a:bgClr>
            </a:patt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
        <p:nvSpPr>
          <p:cNvPr id="77" name="TextBox 76"/>
          <p:cNvSpPr txBox="1"/>
          <p:nvPr/>
        </p:nvSpPr>
        <p:spPr>
          <a:xfrm>
            <a:off x="6578390" y="3295472"/>
            <a:ext cx="2217769" cy="1200329"/>
          </a:xfrm>
          <a:prstGeom prst="rect">
            <a:avLst/>
          </a:prstGeom>
          <a:noFill/>
        </p:spPr>
        <p:txBody>
          <a:bodyPr wrap="square" rtlCol="0">
            <a:spAutoFit/>
          </a:bodyPr>
          <a:lstStyle/>
          <a:p>
            <a:r>
              <a:rPr lang="fr-FR" b="1" dirty="0">
                <a:latin typeface="GE Inspira" panose="020F0603030400020203" pitchFamily="34" charset="0"/>
              </a:rPr>
              <a:t>The </a:t>
            </a:r>
            <a:r>
              <a:rPr lang="fr-FR" b="1" dirty="0" err="1">
                <a:latin typeface="GE Inspira" panose="020F0603030400020203" pitchFamily="34" charset="0"/>
              </a:rPr>
              <a:t>prior</a:t>
            </a:r>
            <a:r>
              <a:rPr lang="fr-FR" b="1" dirty="0">
                <a:latin typeface="GE Inspira" panose="020F0603030400020203" pitchFamily="34" charset="0"/>
              </a:rPr>
              <a:t> </a:t>
            </a:r>
            <a:r>
              <a:rPr lang="fr-FR" b="1" dirty="0" err="1">
                <a:latin typeface="GE Inspira" panose="020F0603030400020203" pitchFamily="34" charset="0"/>
              </a:rPr>
              <a:t>term</a:t>
            </a:r>
            <a:endParaRPr lang="fr-FR" b="1" dirty="0">
              <a:latin typeface="GE Inspira" panose="020F0603030400020203" pitchFamily="34" charset="0"/>
            </a:endParaRPr>
          </a:p>
          <a:p>
            <a:pPr marL="123825" indent="-123825">
              <a:buFont typeface="Arial" panose="020B0604020202020204" pitchFamily="34" charset="0"/>
              <a:buChar char="•"/>
            </a:pPr>
            <a:r>
              <a:rPr lang="en-US" dirty="0">
                <a:latin typeface="GE Inspira" panose="020F0603030400020203" pitchFamily="34" charset="0"/>
                <a:ea typeface="Cambria Math"/>
                <a:sym typeface="Wingdings" panose="05000000000000000000" pitchFamily="2" charset="2"/>
              </a:rPr>
              <a:t>Constraint on the overlap percentage btw ellipsoids</a:t>
            </a:r>
            <a:endParaRPr lang="en-US" dirty="0">
              <a:latin typeface="GE Inspira" panose="020F0603030400020203" pitchFamily="34" charset="0"/>
            </a:endParaRPr>
          </a:p>
        </p:txBody>
      </p:sp>
      <p:sp>
        <p:nvSpPr>
          <p:cNvPr id="4" name="TextBox 3"/>
          <p:cNvSpPr txBox="1"/>
          <p:nvPr/>
        </p:nvSpPr>
        <p:spPr>
          <a:xfrm>
            <a:off x="3525579" y="2690969"/>
            <a:ext cx="1420966" cy="369332"/>
          </a:xfrm>
          <a:prstGeom prst="rect">
            <a:avLst/>
          </a:prstGeom>
          <a:noFill/>
        </p:spPr>
        <p:txBody>
          <a:bodyPr wrap="none" rtlCol="0">
            <a:spAutoFit/>
          </a:bodyPr>
          <a:lstStyle/>
          <a:p>
            <a:r>
              <a:rPr lang="fr-FR" b="1" dirty="0" err="1">
                <a:latin typeface="GE Inspira" panose="020F0603030400020203" pitchFamily="34" charset="0"/>
              </a:rPr>
              <a:t>With</a:t>
            </a:r>
            <a:r>
              <a:rPr lang="fr-FR" b="1" dirty="0">
                <a:latin typeface="GE Inspira" panose="020F0603030400020203" pitchFamily="34" charset="0"/>
              </a:rPr>
              <a:t> </a:t>
            </a:r>
            <a:r>
              <a:rPr lang="fr-FR" b="1" dirty="0" err="1">
                <a:latin typeface="GE Inspira" panose="020F0603030400020203" pitchFamily="34" charset="0"/>
              </a:rPr>
              <a:t>energy</a:t>
            </a:r>
            <a:endParaRPr lang="fr-FR" b="1" dirty="0">
              <a:latin typeface="GE Inspira" panose="020F0603030400020203"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848" y="1928486"/>
            <a:ext cx="2701207" cy="66231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218" y="2703626"/>
            <a:ext cx="2527616" cy="387209"/>
          </a:xfrm>
          <a:prstGeom prst="rect">
            <a:avLst/>
          </a:prstGeom>
        </p:spPr>
      </p:pic>
      <p:cxnSp>
        <p:nvCxnSpPr>
          <p:cNvPr id="15" name="Straight Connector 14"/>
          <p:cNvCxnSpPr/>
          <p:nvPr/>
        </p:nvCxnSpPr>
        <p:spPr>
          <a:xfrm>
            <a:off x="5925177" y="2977756"/>
            <a:ext cx="0" cy="242477"/>
          </a:xfrm>
          <a:prstGeom prst="line">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747500" y="3220230"/>
            <a:ext cx="329149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0126" y="2977754"/>
            <a:ext cx="0" cy="242477"/>
          </a:xfrm>
          <a:prstGeom prst="line">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84466" y="3220230"/>
            <a:ext cx="309293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909302" y="4991509"/>
            <a:ext cx="6400799" cy="1112273"/>
            <a:chOff x="1994901" y="4991508"/>
            <a:chExt cx="6400799" cy="1112273"/>
          </a:xfrm>
        </p:grpSpPr>
        <mc:AlternateContent xmlns:mc="http://schemas.openxmlformats.org/markup-compatibility/2006" xmlns:a14="http://schemas.microsoft.com/office/drawing/2010/main">
          <mc:Choice Requires="a14">
            <p:sp>
              <p:nvSpPr>
                <p:cNvPr id="33" name="Rectangle 32"/>
                <p:cNvSpPr/>
                <p:nvPr/>
              </p:nvSpPr>
              <p:spPr>
                <a:xfrm>
                  <a:off x="3106426" y="5120443"/>
                  <a:ext cx="4177747" cy="369332"/>
                </a:xfrm>
                <a:prstGeom prst="rect">
                  <a:avLst/>
                </a:prstGeom>
              </p:spPr>
              <p:txBody>
                <a:bodyPr wrap="none">
                  <a:spAutoFit/>
                </a:bodyPr>
                <a:lstStyle/>
                <a:p>
                  <a:pPr algn="ctr"/>
                  <a:r>
                    <a:rPr lang="en-US" b="1" dirty="0">
                      <a:latin typeface="GE Inspira" panose="020F0603030400020203" pitchFamily="34" charset="0"/>
                    </a:rPr>
                    <a:t>The optimal ellipsoidal configuration </a:t>
                  </a:r>
                  <a14:m>
                    <m:oMath xmlns:m="http://schemas.openxmlformats.org/officeDocument/2006/math">
                      <m:r>
                        <a:rPr lang="fr-FR" b="1">
                          <a:latin typeface="Cambria Math" panose="02040503050406030204" pitchFamily="18" charset="0"/>
                        </a:rPr>
                        <m:t>𝐮</m:t>
                      </m:r>
                    </m:oMath>
                  </a14:m>
                  <a:r>
                    <a:rPr lang="fr-FR" b="1" dirty="0"/>
                    <a:t>*</a:t>
                  </a:r>
                </a:p>
              </p:txBody>
            </p:sp>
          </mc:Choice>
          <mc:Fallback xmlns="">
            <p:sp>
              <p:nvSpPr>
                <p:cNvPr id="33" name="Rectangle 32"/>
                <p:cNvSpPr>
                  <a:spLocks noRot="1" noChangeAspect="1" noMove="1" noResize="1" noEditPoints="1" noAdjustHandles="1" noChangeArrowheads="1" noChangeShapeType="1" noTextEdit="1"/>
                </p:cNvSpPr>
                <p:nvPr/>
              </p:nvSpPr>
              <p:spPr>
                <a:xfrm>
                  <a:off x="3106426" y="5120443"/>
                  <a:ext cx="4177747" cy="369332"/>
                </a:xfrm>
                <a:prstGeom prst="rect">
                  <a:avLst/>
                </a:prstGeom>
                <a:blipFill>
                  <a:blip r:embed="rId7"/>
                  <a:stretch>
                    <a:fillRect l="-876" t="-9836" r="-730" b="-24590"/>
                  </a:stretch>
                </a:blipFill>
              </p:spPr>
              <p:txBody>
                <a:bodyPr/>
                <a:lstStyle/>
                <a:p>
                  <a:r>
                    <a:rPr lang="fr-FR">
                      <a:noFill/>
                    </a:rPr>
                    <a:t> </a:t>
                  </a:r>
                </a:p>
              </p:txBody>
            </p:sp>
          </mc:Fallback>
        </mc:AlternateContent>
        <p:sp>
          <p:nvSpPr>
            <p:cNvPr id="34" name="Rectangle: Rounded Corners 33"/>
            <p:cNvSpPr/>
            <p:nvPr/>
          </p:nvSpPr>
          <p:spPr>
            <a:xfrm>
              <a:off x="1994901" y="4991508"/>
              <a:ext cx="6400799" cy="1112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9"/>
            <p:cNvGrpSpPr/>
            <p:nvPr/>
          </p:nvGrpSpPr>
          <p:grpSpPr>
            <a:xfrm>
              <a:off x="3396882" y="5547644"/>
              <a:ext cx="3596833" cy="457058"/>
              <a:chOff x="4488453" y="5565416"/>
              <a:chExt cx="3596833" cy="457058"/>
            </a:xfrm>
          </p:grpSpPr>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r="95000" b="14036"/>
              <a:stretch/>
            </p:blipFill>
            <p:spPr>
              <a:xfrm>
                <a:off x="4488453" y="5608364"/>
                <a:ext cx="326641" cy="323834"/>
              </a:xfrm>
              <a:prstGeom prst="rect">
                <a:avLst/>
              </a:prstGeom>
            </p:spPr>
          </p:pic>
          <p:pic>
            <p:nvPicPr>
              <p:cNvPr id="52" name="Picture 51"/>
              <p:cNvPicPr>
                <a:picLocks noChangeAspect="1"/>
              </p:cNvPicPr>
              <p:nvPr/>
            </p:nvPicPr>
            <p:blipFill rotWithShape="1">
              <a:blip r:embed="rId8">
                <a:extLst>
                  <a:ext uri="{28A0092B-C50C-407E-A947-70E740481C1C}">
                    <a14:useLocalDpi xmlns:a14="http://schemas.microsoft.com/office/drawing/2010/main" val="0"/>
                  </a:ext>
                </a:extLst>
              </a:blip>
              <a:srcRect l="58557"/>
              <a:stretch/>
            </p:blipFill>
            <p:spPr>
              <a:xfrm>
                <a:off x="4800581" y="5565416"/>
                <a:ext cx="3284705" cy="457058"/>
              </a:xfrm>
              <a:prstGeom prst="rect">
                <a:avLst/>
              </a:prstGeom>
            </p:spPr>
          </p:pic>
        </p:grpSp>
      </p:grpSp>
      <p:sp>
        <p:nvSpPr>
          <p:cNvPr id="3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reconstruction step</a:t>
            </a:r>
          </a:p>
        </p:txBody>
      </p:sp>
    </p:spTree>
    <p:extLst>
      <p:ext uri="{BB962C8B-B14F-4D97-AF65-F5344CB8AC3E}">
        <p14:creationId xmlns:p14="http://schemas.microsoft.com/office/powerpoint/2010/main" val="403156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7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366582" y="1141103"/>
                <a:ext cx="6183804" cy="5211298"/>
              </a:xfrm>
              <a:prstGeom prst="rect">
                <a:avLst/>
              </a:prstGeom>
            </p:spPr>
            <p:txBody>
              <a:bodyPr wrap="square">
                <a:spAutoFit/>
              </a:bodyPr>
              <a:lstStyle/>
              <a:p>
                <a:pPr marL="133350" indent="-133350">
                  <a:buFont typeface="Wingdings" panose="05000000000000000000" pitchFamily="2" charset="2"/>
                  <a:buChar char="§"/>
                </a:pPr>
                <a:r>
                  <a:rPr lang="en-US" b="1" dirty="0">
                    <a:latin typeface="GE Inspira" panose="020F0603030400020203" pitchFamily="34" charset="0"/>
                  </a:rPr>
                  <a:t>Iteration: </a:t>
                </a:r>
                <a:r>
                  <a:rPr lang="en-US" dirty="0">
                    <a:latin typeface="GE Inspira" panose="020F0603030400020203" pitchFamily="34" charset="0"/>
                  </a:rPr>
                  <a:t>at </a:t>
                </a:r>
                <a:r>
                  <a:rPr lang="en-US" dirty="0" err="1">
                    <a:latin typeface="GE Inspira" panose="020F0603030400020203" pitchFamily="34" charset="0"/>
                  </a:rPr>
                  <a:t>interation</a:t>
                </a:r>
                <a:r>
                  <a:rPr lang="en-US" dirty="0">
                    <a:latin typeface="GE Inspira" panose="020F0603030400020203" pitchFamily="34" charset="0"/>
                  </a:rPr>
                  <a:t> </a:t>
                </a:r>
                <a14:m>
                  <m:oMath xmlns:m="http://schemas.openxmlformats.org/officeDocument/2006/math">
                    <m:r>
                      <a:rPr lang="en-US" i="1">
                        <a:latin typeface="Cambria Math"/>
                        <a:ea typeface="Cambria Math"/>
                      </a:rPr>
                      <m:t>𝑛</m:t>
                    </m:r>
                  </m:oMath>
                </a14:m>
                <a:endParaRPr lang="en-US" b="1" dirty="0">
                  <a:latin typeface="GE Inspira" panose="020F0603030400020203" pitchFamily="34" charset="0"/>
                </a:endParaRPr>
              </a:p>
              <a:p>
                <a:pPr marL="258366" lvl="1" indent="-134541">
                  <a:buFont typeface="Arial" panose="020B0604020202020204" pitchFamily="34" charset="0"/>
                  <a:buChar char="•"/>
                </a:pPr>
                <a:r>
                  <a:rPr lang="en-US" b="1" dirty="0">
                    <a:latin typeface="GE Inspira" panose="020F0603030400020203" pitchFamily="34" charset="0"/>
                    <a:ea typeface="Cambria Math"/>
                  </a:rPr>
                  <a:t>Multiple births</a:t>
                </a:r>
                <a:r>
                  <a:rPr lang="en-US" dirty="0">
                    <a:latin typeface="GE Inspira" panose="020F0603030400020203" pitchFamily="34" charset="0"/>
                    <a:ea typeface="Cambria Math"/>
                  </a:rPr>
                  <a:t>: </a:t>
                </a:r>
              </a:p>
              <a:p>
                <a:pPr marL="258366" lvl="2"/>
                <a:r>
                  <a:rPr lang="en-US" dirty="0">
                    <a:latin typeface="GE Inspira" panose="020F0603030400020203" pitchFamily="34" charset="0"/>
                    <a:ea typeface="Cambria Math"/>
                  </a:rPr>
                  <a:t>Generate ellipsoids </a:t>
                </a:r>
                <a14:m>
                  <m:oMath xmlns:m="http://schemas.openxmlformats.org/officeDocument/2006/math">
                    <m:sSub>
                      <m:sSubPr>
                        <m:ctrlPr>
                          <a:rPr lang="en-US" i="1">
                            <a:latin typeface="Cambria Math" panose="02040503050406030204" pitchFamily="18" charset="0"/>
                            <a:ea typeface="Cambria Math"/>
                          </a:rPr>
                        </m:ctrlPr>
                      </m:sSubPr>
                      <m:e>
                        <m:r>
                          <a:rPr lang="en-US" b="1" i="1">
                            <a:latin typeface="Cambria Math"/>
                            <a:ea typeface="Cambria Math"/>
                          </a:rPr>
                          <m:t>𝒖</m:t>
                        </m:r>
                      </m:e>
                      <m:sub>
                        <m:r>
                          <a:rPr lang="en-US" i="1">
                            <a:latin typeface="Cambria Math"/>
                            <a:ea typeface="Cambria Math"/>
                          </a:rPr>
                          <m:t>𝑏</m:t>
                        </m:r>
                      </m:sub>
                    </m:sSub>
                  </m:oMath>
                </a14:m>
                <a:r>
                  <a:rPr lang="en-US" dirty="0">
                    <a:latin typeface="GE Inspira" panose="020F0603030400020203" pitchFamily="34" charset="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m:t>
                        </m:r>
                        <m:r>
                          <a:rPr lang="fr-FR"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r>
                          <a:rPr lang="fr-FR" i="1">
                            <a:latin typeface="Cambria Math" panose="02040503050406030204" pitchFamily="18" charset="0"/>
                            <a:ea typeface="Cambria Math"/>
                          </a:rPr>
                          <m:t>,</m:t>
                        </m:r>
                        <m:r>
                          <a:rPr lang="en-US" i="1">
                            <a:latin typeface="Cambria Math"/>
                            <a:ea typeface="Cambria Math"/>
                          </a:rPr>
                          <m:t>𝑓</m:t>
                        </m:r>
                      </m:e>
                      <m:sub>
                        <m:r>
                          <a:rPr lang="en-US" i="1">
                            <a:latin typeface="Cambria Math"/>
                            <a:ea typeface="Cambria Math"/>
                          </a:rPr>
                          <m:t>𝜃</m:t>
                        </m:r>
                      </m:sub>
                    </m:sSub>
                    <m:r>
                      <a:rPr lang="fr-FR" i="1">
                        <a:latin typeface="Cambria Math" panose="02040503050406030204" pitchFamily="18" charset="0"/>
                        <a:ea typeface="Cambria Math"/>
                      </a:rPr>
                      <m:t>)</m:t>
                    </m:r>
                  </m:oMath>
                </a14:m>
                <a:endParaRPr lang="en-US" dirty="0">
                  <a:latin typeface="GE Inspira" panose="020F0603030400020203" pitchFamily="34" charset="0"/>
                  <a:ea typeface="Cambria Math"/>
                </a:endParaRPr>
              </a:p>
              <a:p>
                <a:pPr marL="388144" lvl="2" algn="ctr"/>
                <a14:m>
                  <m:oMath xmlns:m="http://schemas.openxmlformats.org/officeDocument/2006/math">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r>
                      <a:rPr lang="en-US" i="1">
                        <a:latin typeface="Cambria Math"/>
                        <a:ea typeface="Cambria Math"/>
                      </a:rPr>
                      <m:t>=</m:t>
                    </m:r>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r>
                          <a:rPr lang="fr-FR" i="1">
                            <a:latin typeface="Cambria Math" panose="02040503050406030204" pitchFamily="18" charset="0"/>
                            <a:ea typeface="Cambria Math"/>
                          </a:rPr>
                          <m:t>−1</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en-US" b="1" i="1">
                            <a:latin typeface="Cambria Math"/>
                            <a:ea typeface="Cambria Math"/>
                          </a:rPr>
                          <m:t>𝒖</m:t>
                        </m:r>
                      </m:e>
                      <m:sub>
                        <m:r>
                          <a:rPr lang="en-US" i="1">
                            <a:latin typeface="Cambria Math"/>
                            <a:ea typeface="Cambria Math"/>
                          </a:rPr>
                          <m:t>𝑏</m:t>
                        </m:r>
                      </m:sub>
                    </m:sSub>
                  </m:oMath>
                </a14:m>
                <a:r>
                  <a:rPr lang="en-US" dirty="0">
                    <a:latin typeface="GE Inspira" panose="020F0603030400020203" pitchFamily="34" charset="0"/>
                    <a:ea typeface="Cambria Math"/>
                  </a:rPr>
                  <a:t>.</a:t>
                </a:r>
              </a:p>
              <a:p>
                <a:pPr marL="258366" lvl="1" indent="-134541">
                  <a:buFont typeface="Arial" panose="020B0604020202020204" pitchFamily="34" charset="0"/>
                  <a:buChar char="•"/>
                </a:pPr>
                <a:r>
                  <a:rPr lang="en-US" b="1" dirty="0">
                    <a:latin typeface="GE Inspira" panose="020F0603030400020203" pitchFamily="34" charset="0"/>
                    <a:ea typeface="Cambria Math"/>
                  </a:rPr>
                  <a:t>Deaths / Shifts</a:t>
                </a:r>
              </a:p>
              <a:p>
                <a:pPr marL="258366" lvl="2"/>
                <a:r>
                  <a:rPr lang="en-US" dirty="0">
                    <a:latin typeface="GE Inspira" panose="020F0603030400020203" pitchFamily="34" charset="0"/>
                    <a:ea typeface="Cambria Math"/>
                  </a:rPr>
                  <a:t>For each ellipsoid </a:t>
                </a:r>
                <a14:m>
                  <m:oMath xmlns:m="http://schemas.openxmlformats.org/officeDocument/2006/math">
                    <m:sSup>
                      <m:sSupPr>
                        <m:ctrlPr>
                          <a:rPr lang="en-US" i="1">
                            <a:latin typeface="Cambria Math" panose="02040503050406030204" pitchFamily="18" charset="0"/>
                            <a:ea typeface="Cambria Math"/>
                          </a:rPr>
                        </m:ctrlPr>
                      </m:sSupPr>
                      <m:e>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en-US" i="1">
                            <a:latin typeface="Cambria Math"/>
                            <a:ea typeface="Cambria Math"/>
                          </a:rPr>
                          <m:t>∈</m:t>
                        </m:r>
                        <m:r>
                          <a:rPr lang="en-US" b="1" i="1">
                            <a:latin typeface="Cambria Math"/>
                            <a:ea typeface="Cambria Math"/>
                          </a:rPr>
                          <m:t>𝒖</m:t>
                        </m:r>
                      </m:e>
                      <m:sup>
                        <m:r>
                          <a:rPr lang="en-US" i="1">
                            <a:latin typeface="Cambria Math"/>
                            <a:ea typeface="Cambria Math"/>
                          </a:rPr>
                          <m:t>𝑛</m:t>
                        </m:r>
                      </m:sup>
                    </m:sSup>
                  </m:oMath>
                </a14:m>
                <a:r>
                  <a:rPr lang="en-US" dirty="0">
                    <a:latin typeface="GE Inspira" panose="020F0603030400020203" pitchFamily="34" charset="0"/>
                    <a:ea typeface="Cambria Math"/>
                  </a:rPr>
                  <a:t>, compute </a:t>
                </a:r>
                <a:r>
                  <a:rPr lang="en-US" baseline="30000" dirty="0">
                    <a:latin typeface="GE Inspira" panose="020F0603030400020203" pitchFamily="34" charset="0"/>
                    <a:ea typeface="Cambria Math"/>
                  </a:rPr>
                  <a:t>*</a:t>
                </a:r>
              </a:p>
              <a:p>
                <a:pPr marL="385763" lvl="2"/>
                <a14:m>
                  <m:oMathPara xmlns:m="http://schemas.openxmlformats.org/officeDocument/2006/math">
                    <m:oMathParaPr>
                      <m:jc m:val="center"/>
                    </m:oMathParaPr>
                    <m:oMath xmlns:m="http://schemas.openxmlformats.org/officeDocument/2006/math">
                      <m:r>
                        <a:rPr lang="en-US" i="1">
                          <a:latin typeface="Cambria Math"/>
                          <a:ea typeface="Cambria Math"/>
                        </a:rPr>
                        <m:t>𝑟</m:t>
                      </m:r>
                      <m:r>
                        <a:rPr lang="en-US" i="1">
                          <a:latin typeface="Cambria Math"/>
                          <a:ea typeface="Cambria Math"/>
                        </a:rPr>
                        <m:t>=</m:t>
                      </m:r>
                      <m:f>
                        <m:fPr>
                          <m:ctrlPr>
                            <a:rPr lang="en-US" i="1">
                              <a:latin typeface="Cambria Math" panose="02040503050406030204" pitchFamily="18" charset="0"/>
                              <a:ea typeface="Cambria Math"/>
                            </a:rPr>
                          </m:ctrlPr>
                        </m:fPr>
                        <m:num>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num>
                        <m:den>
                          <m:r>
                            <a:rPr lang="en-US" i="1">
                              <a:latin typeface="Cambria Math"/>
                              <a:ea typeface="Cambria Math"/>
                            </a:rPr>
                            <m:t>1+</m:t>
                          </m:r>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den>
                      </m:f>
                    </m:oMath>
                  </m:oMathPara>
                </a14:m>
                <a:endParaRPr lang="en-US" dirty="0">
                  <a:latin typeface="GE Inspira" panose="020F0603030400020203" pitchFamily="34" charset="0"/>
                  <a:ea typeface="Cambria Math"/>
                </a:endParaRPr>
              </a:p>
              <a:p>
                <a:pPr marL="385763" lvl="2" indent="-127397"/>
                <a:r>
                  <a:rPr lang="en-US" dirty="0">
                    <a:latin typeface="GE Inspira" panose="020F0603030400020203" pitchFamily="34" charset="0"/>
                    <a:ea typeface="Cambria Math"/>
                  </a:rPr>
                  <a:t>Where </a:t>
                </a:r>
              </a:p>
              <a:p>
                <a:pPr marL="385763" lvl="2" algn="ctr"/>
                <a14:m>
                  <m:oMath xmlns:m="http://schemas.openxmlformats.org/officeDocument/2006/math">
                    <m:r>
                      <a:rPr lang="en-US" i="1">
                        <a:latin typeface="Cambria Math" panose="02040503050406030204" pitchFamily="18" charset="0"/>
                        <a:ea typeface="Cambria Math" panose="02040503050406030204" pitchFamily="18" charset="0"/>
                      </a:rPr>
                      <m:t>𝛼</m:t>
                    </m:r>
                    <m:r>
                      <a:rPr lang="fr-FR"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a:rPr>
                        </m:ctrlPr>
                      </m:funcPr>
                      <m:fName>
                        <m:r>
                          <m:rPr>
                            <m:sty m:val="p"/>
                          </m:rPr>
                          <a:rPr lang="en-US">
                            <a:latin typeface="Cambria Math"/>
                            <a:ea typeface="Cambria Math"/>
                          </a:rPr>
                          <m:t>exp</m:t>
                        </m:r>
                      </m:fName>
                      <m:e>
                        <m:d>
                          <m:dPr>
                            <m:ctrlPr>
                              <a:rPr lang="en-US" i="1">
                                <a:latin typeface="Cambria Math" panose="02040503050406030204" pitchFamily="18" charset="0"/>
                                <a:ea typeface="Cambria Math"/>
                              </a:rPr>
                            </m:ctrlPr>
                          </m:dPr>
                          <m:e>
                            <m:f>
                              <m:fPr>
                                <m:ctrlPr>
                                  <a:rPr lang="en-US" i="1">
                                    <a:latin typeface="Cambria Math" panose="02040503050406030204" pitchFamily="18" charset="0"/>
                                    <a:ea typeface="Cambria Math"/>
                                  </a:rPr>
                                </m:ctrlPr>
                              </m:fPr>
                              <m:num>
                                <m:r>
                                  <a:rPr lang="en-US" i="1">
                                    <a:latin typeface="Cambria Math"/>
                                    <a:ea typeface="Cambria Math"/>
                                  </a:rPr>
                                  <m:t>𝑈</m:t>
                                </m:r>
                                <m:d>
                                  <m:dPr>
                                    <m:ctrlPr>
                                      <a:rPr lang="en-US" i="1">
                                        <a:latin typeface="Cambria Math" panose="02040503050406030204" pitchFamily="18" charset="0"/>
                                        <a:ea typeface="Cambria Math"/>
                                      </a:rPr>
                                    </m:ctrlPr>
                                  </m:dPr>
                                  <m:e>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e>
                                </m:d>
                                <m:r>
                                  <a:rPr lang="en-US" i="1">
                                    <a:latin typeface="Cambria Math"/>
                                    <a:ea typeface="Cambria Math"/>
                                  </a:rPr>
                                  <m:t>−</m:t>
                                </m:r>
                                <m:r>
                                  <a:rPr lang="en-US" i="1">
                                    <a:latin typeface="Cambria Math"/>
                                    <a:ea typeface="Cambria Math"/>
                                  </a:rPr>
                                  <m:t>𝑈</m:t>
                                </m:r>
                                <m:d>
                                  <m:dPr>
                                    <m:ctrlPr>
                                      <a:rPr lang="en-US" i="1">
                                        <a:latin typeface="Cambria Math" panose="02040503050406030204" pitchFamily="18" charset="0"/>
                                        <a:ea typeface="Cambria Math"/>
                                      </a:rPr>
                                    </m:ctrlPr>
                                  </m:dPr>
                                  <m:e>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e>
                                </m:d>
                              </m:num>
                              <m:den>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r>
                                      <a:rPr lang="en-US" i="1">
                                        <a:latin typeface="Cambria Math"/>
                                        <a:ea typeface="Cambria Math"/>
                                      </a:rPr>
                                      <m:t>−1</m:t>
                                    </m:r>
                                  </m:sup>
                                </m:sSup>
                              </m:den>
                            </m:f>
                          </m:e>
                        </m:d>
                      </m:e>
                    </m:func>
                  </m:oMath>
                </a14:m>
                <a:r>
                  <a:rPr lang="en-US" dirty="0">
                    <a:latin typeface="GE Inspira" panose="020F0603030400020203" pitchFamily="34" charset="0"/>
                    <a:ea typeface="Cambria Math"/>
                  </a:rPr>
                  <a:t> </a:t>
                </a:r>
              </a:p>
              <a:p>
                <a:pPr marL="385763" lvl="2" indent="-127397"/>
                <a:r>
                  <a:rPr lang="en-US" dirty="0">
                    <a:latin typeface="GE Inspira" panose="020F0603030400020203" pitchFamily="34" charset="0"/>
                    <a:ea typeface="Cambria Math"/>
                  </a:rPr>
                  <a:t>Draw </a:t>
                </a:r>
                <a14:m>
                  <m:oMath xmlns:m="http://schemas.openxmlformats.org/officeDocument/2006/math">
                    <m:r>
                      <a:rPr lang="en-US" i="1">
                        <a:latin typeface="Cambria Math"/>
                        <a:ea typeface="Cambria Math"/>
                      </a:rPr>
                      <m:t>𝑝</m:t>
                    </m:r>
                    <m:r>
                      <a:rPr lang="en-US">
                        <a:latin typeface="Cambria Math"/>
                        <a:ea typeface="Cambria Math"/>
                      </a:rPr>
                      <m:t>~</m:t>
                    </m:r>
                    <m:r>
                      <m:rPr>
                        <m:sty m:val="p"/>
                      </m:rPr>
                      <a:rPr lang="en-US">
                        <a:latin typeface="Cambria Math"/>
                        <a:ea typeface="Cambria Math"/>
                      </a:rPr>
                      <m:t>Unif</m:t>
                    </m:r>
                    <m:r>
                      <a:rPr lang="en-US">
                        <a:latin typeface="Cambria Math"/>
                        <a:ea typeface="Cambria Math"/>
                      </a:rPr>
                      <m:t>(0,1)</m:t>
                    </m:r>
                  </m:oMath>
                </a14:m>
                <a:r>
                  <a:rPr lang="en-US" dirty="0">
                    <a:latin typeface="GE Inspira" panose="020F0603030400020203" pitchFamily="34" charset="0"/>
                    <a:ea typeface="Cambria Math"/>
                  </a:rPr>
                  <a:t>. </a:t>
                </a:r>
              </a:p>
              <a:p>
                <a:pPr marL="385763" lvl="2" indent="-127397"/>
                <a:r>
                  <a:rPr lang="en-US" b="1" dirty="0">
                    <a:latin typeface="GE Inspira" panose="020F0603030400020203" pitchFamily="34" charset="0"/>
                    <a:ea typeface="Cambria Math"/>
                  </a:rPr>
                  <a:t>if</a:t>
                </a:r>
                <a:r>
                  <a:rPr lang="en-US" dirty="0">
                    <a:latin typeface="GE Inspira" panose="020F0603030400020203" pitchFamily="34" charset="0"/>
                    <a:ea typeface="Cambria Math"/>
                  </a:rPr>
                  <a:t> </a:t>
                </a:r>
                <a14:m>
                  <m:oMath xmlns:m="http://schemas.openxmlformats.org/officeDocument/2006/math">
                    <m:r>
                      <a:rPr lang="en-US" i="1">
                        <a:latin typeface="Cambria Math"/>
                        <a:ea typeface="Cambria Math"/>
                      </a:rPr>
                      <m:t>𝑝</m:t>
                    </m:r>
                    <m:r>
                      <a:rPr lang="en-US" i="1">
                        <a:latin typeface="Cambria Math"/>
                        <a:ea typeface="Cambria Math"/>
                      </a:rPr>
                      <m:t>&lt;</m:t>
                    </m:r>
                    <m:r>
                      <a:rPr lang="en-US" i="1">
                        <a:latin typeface="Cambria Math"/>
                        <a:ea typeface="Cambria Math"/>
                      </a:rPr>
                      <m:t>𝑟</m:t>
                    </m:r>
                  </m:oMath>
                </a14:m>
                <a:endParaRPr lang="en-US" dirty="0">
                  <a:latin typeface="GE Inspira" panose="020F0603030400020203" pitchFamily="34" charset="0"/>
                  <a:ea typeface="Cambria Math"/>
                </a:endParaRPr>
              </a:p>
              <a:p>
                <a:pPr marL="685800" lvl="3" indent="-123825">
                  <a:buFont typeface="Arial" panose="020B0604020202020204" pitchFamily="34" charset="0"/>
                  <a:buChar char="•"/>
                </a:pPr>
                <a:r>
                  <a:rPr lang="en-US" b="1" dirty="0">
                    <a:latin typeface="GE Inspira" panose="020F0603030400020203" pitchFamily="34" charset="0"/>
                    <a:ea typeface="Cambria Math"/>
                  </a:rPr>
                  <a:t>Death: </a:t>
                </a:r>
                <a:r>
                  <a:rPr lang="en-US" dirty="0">
                    <a:latin typeface="GE Inspira" panose="020F0603030400020203" pitchFamily="34" charset="0"/>
                    <a:ea typeface="Cambria Math"/>
                  </a:rPr>
                  <a:t>remove ellipsoid </a:t>
                </a:r>
                <a14:m>
                  <m:oMath xmlns:m="http://schemas.openxmlformats.org/officeDocument/2006/math">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oMath>
                </a14:m>
                <a:endParaRPr lang="en-US" dirty="0">
                  <a:latin typeface="GE Inspira" panose="020F0603030400020203" pitchFamily="34" charset="0"/>
                  <a:ea typeface="Cambria Math"/>
                </a:endParaRPr>
              </a:p>
              <a:p>
                <a:pPr marL="385763" lvl="2" indent="-127397"/>
                <a:r>
                  <a:rPr lang="en-US" b="1" dirty="0">
                    <a:latin typeface="GE Inspira" panose="020F0603030400020203" pitchFamily="34" charset="0"/>
                    <a:ea typeface="Cambria Math"/>
                  </a:rPr>
                  <a:t>else</a:t>
                </a:r>
                <a:r>
                  <a:rPr lang="en-US" dirty="0">
                    <a:latin typeface="GE Inspira" panose="020F0603030400020203" pitchFamily="34" charset="0"/>
                    <a:ea typeface="Cambria Math"/>
                  </a:rPr>
                  <a:t>: </a:t>
                </a:r>
              </a:p>
              <a:p>
                <a:pPr marL="682625" lvl="2" indent="-115888">
                  <a:buFont typeface="Arial" panose="020B0604020202020204" pitchFamily="34" charset="0"/>
                  <a:buChar char="•"/>
                </a:pPr>
                <a:r>
                  <a:rPr lang="en-US" b="1" dirty="0">
                    <a:latin typeface="GE Inspira" panose="020F0603030400020203" pitchFamily="34" charset="0"/>
                    <a:ea typeface="Cambria Math"/>
                  </a:rPr>
                  <a:t>Shift: </a:t>
                </a:r>
                <a14:m>
                  <m:oMath xmlns:m="http://schemas.openxmlformats.org/officeDocument/2006/math">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oMath>
                </a14:m>
                <a:r>
                  <a:rPr lang="en-US" dirty="0">
                    <a:latin typeface="GE Inspira" panose="020F0603030400020203" pitchFamily="34" charset="0"/>
                    <a:ea typeface="Cambria Math"/>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ℒ</m:t>
                    </m:r>
                    <m:r>
                      <a:rPr lang="fr-FR"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fr-FR" i="1">
                        <a:latin typeface="Cambria Math" panose="02040503050406030204" pitchFamily="18" charset="0"/>
                        <a:ea typeface="Cambria Math" panose="02040503050406030204" pitchFamily="18" charset="0"/>
                        <a:sym typeface="Wingdings" panose="05000000000000000000" pitchFamily="2" charset="2"/>
                      </a:rPr>
                      <m:t>)</m:t>
                    </m:r>
                  </m:oMath>
                </a14:m>
                <a:endParaRPr lang="en-US" dirty="0">
                  <a:latin typeface="GE Inspira" panose="020F0603030400020203" pitchFamily="34" charset="0"/>
                  <a:ea typeface="Cambria Math"/>
                </a:endParaRPr>
              </a:p>
              <a:p>
                <a:pPr marL="258366" lvl="1" indent="-134541">
                  <a:buFont typeface="Arial" panose="020B0604020202020204" pitchFamily="34" charset="0"/>
                  <a:buChar char="•"/>
                  <a:tabLst>
                    <a:tab pos="258366" algn="l"/>
                  </a:tabLst>
                </a:pPr>
                <a:r>
                  <a:rPr lang="en-US" b="1" dirty="0">
                    <a:latin typeface="GE Inspira" panose="020F0603030400020203" pitchFamily="34" charset="0"/>
                    <a:ea typeface="Cambria Math"/>
                  </a:rPr>
                  <a:t>Update: </a:t>
                </a:r>
              </a:p>
              <a:p>
                <a:pPr marL="219075" lvl="1">
                  <a:tabLst>
                    <a:tab pos="390525" algn="l"/>
                  </a:tabLst>
                </a:pPr>
                <a:r>
                  <a:rPr lang="en-US" b="1" dirty="0">
                    <a:latin typeface="GE Inspira" panose="020F0603030400020203" pitchFamily="34" charset="0"/>
                    <a:ea typeface="Cambria Math"/>
                  </a:rPr>
                  <a:t>		</a:t>
                </a:r>
                <a14:m>
                  <m:oMath xmlns:m="http://schemas.openxmlformats.org/officeDocument/2006/math">
                    <m:r>
                      <a:rPr lang="en-US" i="1">
                        <a:latin typeface="Cambria Math"/>
                        <a:ea typeface="Cambria Math"/>
                      </a:rPr>
                      <m:t>𝑛</m:t>
                    </m:r>
                    <m:r>
                      <a:rPr lang="fr-FR" i="1">
                        <a:latin typeface="Cambria Math" panose="02040503050406030204" pitchFamily="18" charset="0"/>
                        <a:ea typeface="Cambria Math"/>
                      </a:rPr>
                      <m:t>→</m:t>
                    </m:r>
                    <m:r>
                      <a:rPr lang="en-US" i="1">
                        <a:latin typeface="Cambria Math"/>
                        <a:ea typeface="Cambria Math"/>
                      </a:rPr>
                      <m:t>𝑛</m:t>
                    </m:r>
                    <m:r>
                      <a:rPr lang="en-US" i="1">
                        <a:latin typeface="Cambria Math"/>
                        <a:ea typeface="Cambria Math"/>
                      </a:rPr>
                      <m:t>+1</m:t>
                    </m:r>
                  </m:oMath>
                </a14:m>
                <a:r>
                  <a:rPr lang="en-US" dirty="0">
                    <a:latin typeface="GE Inspira" panose="020F0603030400020203" pitchFamily="34" charset="0"/>
                    <a:ea typeface="Cambria Math"/>
                  </a:rPr>
                  <a:t>,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r>
                          <a:rPr lang="fr-FR" i="1">
                            <a:latin typeface="Cambria Math" panose="02040503050406030204" pitchFamily="18" charset="0"/>
                            <a:ea typeface="Cambria Math"/>
                          </a:rPr>
                          <m:t>+1</m:t>
                        </m:r>
                      </m:sup>
                    </m:sSup>
                    <m:r>
                      <a:rPr lang="fr-FR"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r>
                          <a:rPr lang="fr-FR" i="1">
                            <a:latin typeface="Cambria Math" panose="02040503050406030204" pitchFamily="18" charset="0"/>
                            <a:ea typeface="Cambria Math"/>
                          </a:rPr>
                          <m:t>+1</m:t>
                        </m:r>
                      </m:sup>
                    </m:sSup>
                    <m:r>
                      <a:rPr lang="fr-FR" i="1">
                        <a:latin typeface="Cambria Math" panose="02040503050406030204" pitchFamily="18" charset="0"/>
                        <a:ea typeface="Cambria Math"/>
                      </a:rPr>
                      <m:t>→</m:t>
                    </m:r>
                    <m:r>
                      <a:rPr lang="en-US" i="1">
                        <a:latin typeface="Cambria Math"/>
                        <a:ea typeface="Cambria Math"/>
                      </a:rPr>
                      <m:t>𝛿</m:t>
                    </m:r>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sup>
                    </m:sSup>
                  </m:oMath>
                </a14:m>
                <a:r>
                  <a:rPr lang="en-US" dirty="0">
                    <a:latin typeface="GE Inspira" panose="020F0603030400020203" pitchFamily="34" charset="0"/>
                    <a:ea typeface="Cambria Math"/>
                  </a:rPr>
                  <a:t>, </a:t>
                </a:r>
                <a14:m>
                  <m:oMath xmlns:m="http://schemas.openxmlformats.org/officeDocument/2006/math">
                    <m:r>
                      <a:rPr lang="en-US" i="1" dirty="0">
                        <a:latin typeface="Cambria Math"/>
                        <a:ea typeface="Cambria Math"/>
                      </a:rPr>
                      <m:t>𝛿</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oMath>
                </a14:m>
                <a:endParaRPr lang="en-US" dirty="0">
                  <a:latin typeface="GE Inspira" panose="020F0603030400020203" pitchFamily="34" charset="0"/>
                  <a:ea typeface="Cambria Math"/>
                </a:endParaRPr>
              </a:p>
              <a:p>
                <a:pPr marL="133350" indent="-133350">
                  <a:buFont typeface="Wingdings" panose="05000000000000000000" pitchFamily="2" charset="2"/>
                  <a:buChar char="§"/>
                </a:pPr>
                <a:r>
                  <a:rPr lang="en-US" b="1" dirty="0">
                    <a:latin typeface="GE Inspira" panose="020F0603030400020203" pitchFamily="34" charset="0"/>
                    <a:ea typeface="Cambria Math"/>
                  </a:rPr>
                  <a:t>Convergence</a:t>
                </a:r>
                <a:r>
                  <a:rPr lang="en-US" dirty="0">
                    <a:latin typeface="GE Inspira" panose="020F0603030400020203" pitchFamily="34" charset="0"/>
                    <a:ea typeface="Cambria Math"/>
                  </a:rPr>
                  <a:t>: energy variation in 10 consecutive runs &lt; </a:t>
                </a:r>
                <a14:m>
                  <m:oMath xmlns:m="http://schemas.openxmlformats.org/officeDocument/2006/math">
                    <m:r>
                      <a:rPr lang="en-US" i="1">
                        <a:latin typeface="Cambria Math"/>
                        <a:ea typeface="Cambria Math"/>
                      </a:rPr>
                      <m:t>𝜖</m:t>
                    </m:r>
                  </m:oMath>
                </a14:m>
                <a:endParaRPr lang="en-US" dirty="0">
                  <a:latin typeface="GE Inspira" panose="020F0603030400020203" pitchFamily="34" charset="0"/>
                  <a:ea typeface="Cambria Math"/>
                </a:endParaRPr>
              </a:p>
            </p:txBody>
          </p:sp>
        </mc:Choice>
        <mc:Fallback xmlns="">
          <p:sp>
            <p:nvSpPr>
              <p:cNvPr id="2" name="Rectangle 1"/>
              <p:cNvSpPr>
                <a:spLocks noRot="1" noChangeAspect="1" noMove="1" noResize="1" noEditPoints="1" noAdjustHandles="1" noChangeArrowheads="1" noChangeShapeType="1" noTextEdit="1"/>
              </p:cNvSpPr>
              <p:nvPr/>
            </p:nvSpPr>
            <p:spPr>
              <a:xfrm>
                <a:off x="2366582" y="1141103"/>
                <a:ext cx="6183804" cy="5211298"/>
              </a:xfrm>
              <a:prstGeom prst="rect">
                <a:avLst/>
              </a:prstGeom>
              <a:blipFill>
                <a:blip r:embed="rId3"/>
                <a:stretch>
                  <a:fillRect l="-591" t="-585" b="-9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dirty="0"/>
          </a:p>
        </p:txBody>
      </p:sp>
      <mc:AlternateContent xmlns:mc="http://schemas.openxmlformats.org/markup-compatibility/2006" xmlns:a14="http://schemas.microsoft.com/office/drawing/2010/main">
        <mc:Choice Requires="a14">
          <p:sp>
            <p:nvSpPr>
              <p:cNvPr id="37" name="Rectangle 36"/>
              <p:cNvSpPr/>
              <p:nvPr/>
            </p:nvSpPr>
            <p:spPr>
              <a:xfrm>
                <a:off x="2367918" y="596380"/>
                <a:ext cx="6318882" cy="646331"/>
              </a:xfrm>
              <a:prstGeom prst="rect">
                <a:avLst/>
              </a:prstGeom>
            </p:spPr>
            <p:txBody>
              <a:bodyPr wrap="square">
                <a:spAutoFit/>
              </a:bodyPr>
              <a:lstStyle/>
              <a:p>
                <a:pPr marL="133350" indent="-133350">
                  <a:spcBef>
                    <a:spcPts val="450"/>
                  </a:spcBef>
                  <a:buFont typeface="Wingdings" panose="05000000000000000000" pitchFamily="2" charset="2"/>
                  <a:buChar char="§"/>
                </a:pPr>
                <a:r>
                  <a:rPr lang="en-US" b="1" dirty="0">
                    <a:latin typeface="GE Inspira" panose="020F0603030400020203" pitchFamily="34" charset="0"/>
                  </a:rPr>
                  <a:t>Initialization</a:t>
                </a:r>
                <a:r>
                  <a:rPr lang="en-US" dirty="0">
                    <a:latin typeface="GE Inspira" panose="020F0603030400020203" pitchFamily="34" charset="0"/>
                  </a:rPr>
                  <a:t>: </a:t>
                </a:r>
                <a14:m>
                  <m:oMath xmlns:m="http://schemas.openxmlformats.org/officeDocument/2006/math">
                    <m:r>
                      <a:rPr lang="en-US" i="1">
                        <a:latin typeface="Cambria Math"/>
                        <a:ea typeface="Cambria Math"/>
                      </a:rPr>
                      <m:t>𝑛</m:t>
                    </m:r>
                    <m:r>
                      <a:rPr lang="en-US">
                        <a:latin typeface="Cambria Math"/>
                        <a:ea typeface="Cambria Math"/>
                      </a:rPr>
                      <m:t>=</m:t>
                    </m:r>
                    <m:r>
                      <a:rPr lang="en-US" i="1">
                        <a:latin typeface="Cambria Math"/>
                        <a:ea typeface="Cambria Math"/>
                      </a:rPr>
                      <m:t>1,</m:t>
                    </m:r>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0</m:t>
                        </m:r>
                      </m:sup>
                    </m:sSup>
                  </m:oMath>
                </a14:m>
                <a:r>
                  <a:rPr lang="en-US" dirty="0">
                    <a:latin typeface="GE Inspira" panose="020F0603030400020203" pitchFamily="34" charset="0"/>
                  </a:rPr>
                  <a:t>, intensity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0</m:t>
                        </m:r>
                      </m:sup>
                    </m:sSup>
                  </m:oMath>
                </a14:m>
                <a:r>
                  <a:rPr lang="en-US" dirty="0">
                    <a:latin typeface="GE Inspira" panose="020F0603030400020203" pitchFamily="34" charset="0"/>
                  </a:rPr>
                  <a:t>, ellipsoidal distribution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𝑓</m:t>
                        </m:r>
                      </m:e>
                      <m:sub>
                        <m:r>
                          <a:rPr lang="en-US" i="1">
                            <a:latin typeface="Cambria Math"/>
                            <a:ea typeface="Cambria Math"/>
                          </a:rPr>
                          <m:t>𝜃</m:t>
                        </m:r>
                      </m:sub>
                    </m:sSub>
                  </m:oMath>
                </a14:m>
                <a:r>
                  <a:rPr lang="en-US" dirty="0">
                    <a:latin typeface="GE Inspira" panose="020F0603030400020203" pitchFamily="34" charset="0"/>
                  </a:rPr>
                  <a:t>, temperature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0</m:t>
                        </m:r>
                      </m:sup>
                    </m:sSup>
                  </m:oMath>
                </a14:m>
                <a:r>
                  <a:rPr lang="en-US" dirty="0">
                    <a:latin typeface="GE Inspira" panose="020F0603030400020203" pitchFamily="34" charset="0"/>
                  </a:rPr>
                  <a:t>, </a:t>
                </a:r>
                <a14:m>
                  <m:oMath xmlns:m="http://schemas.openxmlformats.org/officeDocument/2006/math">
                    <m:r>
                      <a:rPr lang="en-US" i="1">
                        <a:latin typeface="Cambria Math"/>
                        <a:ea typeface="Cambria Math"/>
                      </a:rPr>
                      <m:t>𝛿</m:t>
                    </m:r>
                    <m:r>
                      <a:rPr lang="en-US"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0, 1</m:t>
                        </m:r>
                      </m:e>
                    </m:d>
                  </m:oMath>
                </a14:m>
                <a:r>
                  <a:rPr lang="en-US" dirty="0">
                    <a:latin typeface="GE Inspira" panose="020F0603030400020203" pitchFamily="34" charset="0"/>
                  </a:rPr>
                  <a:t>.</a:t>
                </a:r>
              </a:p>
            </p:txBody>
          </p:sp>
        </mc:Choice>
        <mc:Fallback xmlns="">
          <p:sp>
            <p:nvSpPr>
              <p:cNvPr id="37" name="Rectangle 36"/>
              <p:cNvSpPr>
                <a:spLocks noRot="1" noChangeAspect="1" noMove="1" noResize="1" noEditPoints="1" noAdjustHandles="1" noChangeArrowheads="1" noChangeShapeType="1" noTextEdit="1"/>
              </p:cNvSpPr>
              <p:nvPr/>
            </p:nvSpPr>
            <p:spPr>
              <a:xfrm>
                <a:off x="2367918" y="596380"/>
                <a:ext cx="6318882" cy="646331"/>
              </a:xfrm>
              <a:prstGeom prst="rect">
                <a:avLst/>
              </a:prstGeom>
              <a:blipFill>
                <a:blip r:embed="rId4"/>
                <a:stretch>
                  <a:fillRect l="-579" t="-5660" r="-675" b="-14151"/>
                </a:stretch>
              </a:blipFill>
            </p:spPr>
            <p:txBody>
              <a:bodyPr/>
              <a:lstStyle/>
              <a:p>
                <a:r>
                  <a:rPr lang="en-US">
                    <a:noFill/>
                  </a:rPr>
                  <a:t> </a:t>
                </a:r>
              </a:p>
            </p:txBody>
          </p:sp>
        </mc:Fallback>
      </mc:AlternateContent>
      <p:pic>
        <p:nvPicPr>
          <p:cNvPr id="35" name="Picture 2" descr="C:\Users\212329445\Pictures\CIFRE_2015\sample_sli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182" y="2060375"/>
            <a:ext cx="1844721" cy="1783311"/>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p:cNvSpPr/>
          <p:nvPr/>
        </p:nvSpPr>
        <p:spPr>
          <a:xfrm rot="5400000">
            <a:off x="7857305" y="3237738"/>
            <a:ext cx="268282" cy="163250"/>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Oval 39"/>
          <p:cNvSpPr/>
          <p:nvPr/>
        </p:nvSpPr>
        <p:spPr>
          <a:xfrm rot="4840510">
            <a:off x="8246244" y="3351327"/>
            <a:ext cx="413991" cy="204587"/>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1" name="Oval 40"/>
          <p:cNvSpPr/>
          <p:nvPr/>
        </p:nvSpPr>
        <p:spPr>
          <a:xfrm rot="5700255">
            <a:off x="8572465" y="3165259"/>
            <a:ext cx="504428" cy="228394"/>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2" name="Oval 41"/>
          <p:cNvSpPr/>
          <p:nvPr/>
        </p:nvSpPr>
        <p:spPr>
          <a:xfrm rot="4207029">
            <a:off x="9080771" y="2543309"/>
            <a:ext cx="487300" cy="183013"/>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3" name="Oval 42"/>
          <p:cNvSpPr/>
          <p:nvPr/>
        </p:nvSpPr>
        <p:spPr>
          <a:xfrm rot="4728562">
            <a:off x="8288022" y="2698301"/>
            <a:ext cx="314225"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4" name="Oval 43"/>
          <p:cNvSpPr/>
          <p:nvPr/>
        </p:nvSpPr>
        <p:spPr>
          <a:xfrm rot="3425847">
            <a:off x="8639549" y="3157207"/>
            <a:ext cx="311441" cy="16343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5" name="Oval 44"/>
          <p:cNvSpPr/>
          <p:nvPr/>
        </p:nvSpPr>
        <p:spPr>
          <a:xfrm rot="4728562">
            <a:off x="7992490" y="2563767"/>
            <a:ext cx="394014"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6" name="Oval 45"/>
          <p:cNvSpPr/>
          <p:nvPr/>
        </p:nvSpPr>
        <p:spPr>
          <a:xfrm rot="6116564">
            <a:off x="8846251" y="3328248"/>
            <a:ext cx="399848"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 name="Oval 46"/>
          <p:cNvSpPr/>
          <p:nvPr/>
        </p:nvSpPr>
        <p:spPr>
          <a:xfrm rot="4728562">
            <a:off x="7801847" y="3124199"/>
            <a:ext cx="193630"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6" name="Oval 55"/>
          <p:cNvSpPr/>
          <p:nvPr/>
        </p:nvSpPr>
        <p:spPr>
          <a:xfrm rot="10800000">
            <a:off x="9048997" y="2265024"/>
            <a:ext cx="443006" cy="207103"/>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8" name="Rectangle 67"/>
          <p:cNvSpPr/>
          <p:nvPr/>
        </p:nvSpPr>
        <p:spPr>
          <a:xfrm>
            <a:off x="6652521" y="6591785"/>
            <a:ext cx="4015479" cy="219291"/>
          </a:xfrm>
          <a:prstGeom prst="rect">
            <a:avLst/>
          </a:prstGeom>
        </p:spPr>
        <p:txBody>
          <a:bodyPr wrap="square">
            <a:spAutoFit/>
          </a:bodyPr>
          <a:lstStyle/>
          <a:p>
            <a:pPr algn="r">
              <a:spcAft>
                <a:spcPts val="225"/>
              </a:spcAft>
            </a:pPr>
            <a:r>
              <a:rPr lang="en-US" sz="825" b="1" dirty="0">
                <a:latin typeface="GE Inspira" panose="020F0603030400020203" pitchFamily="34" charset="0"/>
              </a:rPr>
              <a:t>* X. </a:t>
            </a:r>
            <a:r>
              <a:rPr lang="en-US" sz="825" b="1" dirty="0" err="1">
                <a:latin typeface="GE Inspira" panose="020F0603030400020203" pitchFamily="34" charset="0"/>
              </a:rPr>
              <a:t>Descombes</a:t>
            </a:r>
            <a:r>
              <a:rPr lang="en-US" sz="825" b="1" dirty="0">
                <a:latin typeface="GE Inspira" panose="020F0603030400020203" pitchFamily="34" charset="0"/>
              </a:rPr>
              <a:t>. </a:t>
            </a:r>
            <a:r>
              <a:rPr lang="en-US" sz="825" dirty="0">
                <a:latin typeface="GE Inspira" panose="020F0603030400020203" pitchFamily="34" charset="0"/>
              </a:rPr>
              <a:t>Stochastic geometry for image analysis</a:t>
            </a:r>
            <a:r>
              <a:rPr lang="en-US" sz="825" b="1" dirty="0">
                <a:latin typeface="GE Inspira" panose="020F0603030400020203" pitchFamily="34" charset="0"/>
              </a:rPr>
              <a:t>.</a:t>
            </a:r>
            <a:endParaRPr lang="en-US" sz="825" dirty="0">
              <a:latin typeface="GE Inspira" panose="020F0603030400020203"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7162800" y="4209872"/>
                <a:ext cx="2667000" cy="1200329"/>
              </a:xfrm>
              <a:prstGeom prst="rect">
                <a:avLst/>
              </a:prstGeom>
            </p:spPr>
            <p:txBody>
              <a:bodyPr wrap="square">
                <a:spAutoFit/>
              </a:bodyPr>
              <a:lstStyle/>
              <a:p>
                <a:pPr algn="ct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ℒ</m:t>
                    </m:r>
                    <m:r>
                      <a:rPr lang="fr-FR"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fr-FR" i="1">
                        <a:latin typeface="Cambria Math" panose="02040503050406030204" pitchFamily="18" charset="0"/>
                        <a:ea typeface="Cambria Math" panose="02040503050406030204" pitchFamily="18" charset="0"/>
                        <a:sym typeface="Wingdings" panose="05000000000000000000" pitchFamily="2" charset="2"/>
                      </a:rPr>
                      <m:t>)</m:t>
                    </m:r>
                  </m:oMath>
                </a14:m>
                <a:r>
                  <a:rPr lang="fr-FR" dirty="0">
                    <a:latin typeface="GE Inspira" panose="020F0603030400020203" pitchFamily="34" charset="0"/>
                  </a:rPr>
                  <a:t>: Legendre </a:t>
                </a:r>
                <a:r>
                  <a:rPr lang="fr-FR" dirty="0" err="1">
                    <a:latin typeface="GE Inspira" panose="020F0603030400020203" pitchFamily="34" charset="0"/>
                  </a:rPr>
                  <a:t>ellipsoid</a:t>
                </a:r>
                <a:r>
                  <a:rPr lang="fr-FR" dirty="0">
                    <a:latin typeface="GE Inspira" panose="020F0603030400020203" pitchFamily="34" charset="0"/>
                  </a:rPr>
                  <a:t>:</a:t>
                </a:r>
              </a:p>
              <a:p>
                <a:pPr algn="ctr"/>
                <a:r>
                  <a:rPr lang="fr-FR" dirty="0">
                    <a:latin typeface="GE Inspira" panose="020F0603030400020203" pitchFamily="34" charset="0"/>
                  </a:rPr>
                  <a:t>The optimal </a:t>
                </a:r>
                <a:r>
                  <a:rPr lang="fr-FR" dirty="0" err="1">
                    <a:latin typeface="GE Inspira" panose="020F0603030400020203" pitchFamily="34" charset="0"/>
                  </a:rPr>
                  <a:t>ellipsoid</a:t>
                </a:r>
                <a:r>
                  <a:rPr lang="fr-FR" dirty="0">
                    <a:latin typeface="GE Inspira" panose="020F0603030400020203" pitchFamily="34" charset="0"/>
                  </a:rPr>
                  <a:t> for the </a:t>
                </a:r>
                <a:r>
                  <a:rPr lang="fr-FR" dirty="0" err="1">
                    <a:latin typeface="GE Inspira" panose="020F0603030400020203" pitchFamily="34" charset="0"/>
                  </a:rPr>
                  <a:t>covered</a:t>
                </a:r>
                <a:r>
                  <a:rPr lang="fr-FR" dirty="0">
                    <a:latin typeface="GE Inspira" panose="020F0603030400020203" pitchFamily="34" charset="0"/>
                  </a:rPr>
                  <a:t> adipose </a:t>
                </a:r>
                <a:r>
                  <a:rPr lang="fr-FR" dirty="0" err="1">
                    <a:latin typeface="GE Inspira" panose="020F0603030400020203" pitchFamily="34" charset="0"/>
                  </a:rPr>
                  <a:t>region</a:t>
                </a:r>
                <a:endParaRPr lang="fr-FR" dirty="0">
                  <a:latin typeface="GE Inspira" panose="020F0603030400020203"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162800" y="4209872"/>
                <a:ext cx="2667000" cy="1200329"/>
              </a:xfrm>
              <a:prstGeom prst="rect">
                <a:avLst/>
              </a:prstGeom>
              <a:blipFill>
                <a:blip r:embed="rId6"/>
                <a:stretch>
                  <a:fillRect t="-3046" r="-685" b="-7107"/>
                </a:stretch>
              </a:blipFill>
            </p:spPr>
            <p:txBody>
              <a:bodyPr/>
              <a:lstStyle/>
              <a:p>
                <a:r>
                  <a:rPr lang="en-US">
                    <a:noFill/>
                  </a:rPr>
                  <a:t> </a:t>
                </a:r>
              </a:p>
            </p:txBody>
          </p:sp>
        </mc:Fallback>
      </mc:AlternateContent>
      <p:sp>
        <p:nvSpPr>
          <p:cNvPr id="71" name="Rectangle: Rounded Corners 70"/>
          <p:cNvSpPr/>
          <p:nvPr/>
        </p:nvSpPr>
        <p:spPr>
          <a:xfrm>
            <a:off x="7560747" y="2061504"/>
            <a:ext cx="2048734" cy="192760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4" name="Oval 53"/>
          <p:cNvSpPr/>
          <p:nvPr/>
        </p:nvSpPr>
        <p:spPr>
          <a:xfrm rot="4728562">
            <a:off x="7916229" y="3476856"/>
            <a:ext cx="552559" cy="21394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5" name="Oval 54"/>
          <p:cNvSpPr/>
          <p:nvPr/>
        </p:nvSpPr>
        <p:spPr>
          <a:xfrm rot="20738030">
            <a:off x="8072040" y="3318194"/>
            <a:ext cx="208627" cy="337775"/>
          </a:xfrm>
          <a:prstGeom prst="ellipse">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75" name="Straight Connector 74"/>
          <p:cNvCxnSpPr/>
          <p:nvPr/>
        </p:nvCxnSpPr>
        <p:spPr>
          <a:xfrm>
            <a:off x="8246545" y="3674454"/>
            <a:ext cx="0" cy="493736"/>
          </a:xfrm>
          <a:prstGeom prst="line">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51279" y="914400"/>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12536" y="1738080"/>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12536" y="2564266"/>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60878" y="4890397"/>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060878" y="5440924"/>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712536" y="5739666"/>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469542" y="6262908"/>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451279" y="1447794"/>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Multiple births, deaths &amp; shifts</a:t>
            </a:r>
          </a:p>
        </p:txBody>
      </p:sp>
    </p:spTree>
    <p:extLst>
      <p:ext uri="{BB962C8B-B14F-4D97-AF65-F5344CB8AC3E}">
        <p14:creationId xmlns:p14="http://schemas.microsoft.com/office/powerpoint/2010/main" val="37085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10" end="1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11" end="11"/>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
                                            <p:txEl>
                                              <p:pRg st="12" end="12"/>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5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1"/>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xEl>
                                              <p:pRg st="14" end="14"/>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
                                            <p:txEl>
                                              <p:pRg st="16" end="16"/>
                                            </p:txEl>
                                          </p:spTgt>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animBg="1"/>
      <p:bldP spid="41" grpId="0" animBg="1"/>
      <p:bldP spid="42" grpId="0" animBg="1"/>
      <p:bldP spid="43" grpId="0" animBg="1"/>
      <p:bldP spid="44" grpId="0" animBg="1"/>
      <p:bldP spid="45" grpId="0" animBg="1"/>
      <p:bldP spid="46" grpId="0" animBg="1"/>
      <p:bldP spid="46" grpId="1" animBg="1"/>
      <p:bldP spid="47" grpId="0" animBg="1"/>
      <p:bldP spid="47" grpId="1" animBg="1"/>
      <p:bldP spid="56" grpId="0" animBg="1"/>
      <p:bldP spid="5" grpId="0"/>
      <p:bldP spid="71" grpId="0" animBg="1"/>
      <p:bldP spid="54" grpId="0" animBg="1"/>
      <p:bldP spid="54" grpId="1"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71914" y="1588548"/>
            <a:ext cx="8062686" cy="773652"/>
            <a:chOff x="547914" y="1715378"/>
            <a:chExt cx="8062686" cy="773652"/>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282" r="32256" b="65907"/>
            <a:stretch/>
          </p:blipFill>
          <p:spPr>
            <a:xfrm>
              <a:off x="1607377" y="1789951"/>
              <a:ext cx="1135824" cy="666985"/>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t="59814"/>
            <a:stretch/>
          </p:blipFill>
          <p:spPr>
            <a:xfrm>
              <a:off x="3403016" y="1715378"/>
              <a:ext cx="5207584" cy="773652"/>
            </a:xfrm>
            <a:prstGeom prst="rect">
              <a:avLst/>
            </a:prstGeom>
          </p:spPr>
        </p:pic>
        <p:sp>
          <p:nvSpPr>
            <p:cNvPr id="8" name="TextBox 7"/>
            <p:cNvSpPr txBox="1"/>
            <p:nvPr/>
          </p:nvSpPr>
          <p:spPr>
            <a:xfrm>
              <a:off x="2827056" y="1952244"/>
              <a:ext cx="619080" cy="369332"/>
            </a:xfrm>
            <a:prstGeom prst="rect">
              <a:avLst/>
            </a:prstGeom>
            <a:noFill/>
          </p:spPr>
          <p:txBody>
            <a:bodyPr wrap="none" rtlCol="0">
              <a:spAutoFit/>
            </a:bodyPr>
            <a:lstStyle/>
            <a:p>
              <a:r>
                <a:rPr lang="fr-FR" dirty="0" err="1"/>
                <a:t>with</a:t>
              </a:r>
              <a:endParaRPr lang="fr-FR" dirty="0"/>
            </a:p>
          </p:txBody>
        </p:sp>
        <mc:AlternateContent xmlns:mc="http://schemas.openxmlformats.org/markup-compatibility/2006" xmlns:a14="http://schemas.microsoft.com/office/drawing/2010/main">
          <mc:Choice Requires="a14">
            <p:sp>
              <p:nvSpPr>
                <p:cNvPr id="38" name="TextBox 37"/>
                <p:cNvSpPr txBox="1"/>
                <p:nvPr/>
              </p:nvSpPr>
              <p:spPr>
                <a:xfrm>
                  <a:off x="547914" y="1923216"/>
                  <a:ext cx="116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FR" dirty="0">
                            <a:solidFill>
                              <a:srgbClr val="000000"/>
                            </a:solidFill>
                            <a:latin typeface="Cambria Math" panose="02040503050406030204" pitchFamily="18" charset="0"/>
                          </a:rPr>
                          <m:t>PCF</m:t>
                        </m:r>
                        <m:r>
                          <a:rPr lang="fr-FR" dirty="0">
                            <a:solidFill>
                              <a:srgbClr val="000000"/>
                            </a:solidFill>
                            <a:latin typeface="Cambria Math" panose="02040503050406030204" pitchFamily="18" charset="0"/>
                          </a:rPr>
                          <m:t>(</m:t>
                        </m:r>
                        <m:r>
                          <a:rPr lang="fr-FR" i="1" dirty="0" err="1">
                            <a:solidFill>
                              <a:srgbClr val="000000"/>
                            </a:solidFill>
                            <a:latin typeface="Cambria Math" panose="02040503050406030204" pitchFamily="18" charset="0"/>
                          </a:rPr>
                          <m:t>𝑥</m:t>
                        </m:r>
                        <m:r>
                          <a:rPr lang="fr-FR" i="1" dirty="0" err="1">
                            <a:solidFill>
                              <a:srgbClr val="000000"/>
                            </a:solidFill>
                            <a:latin typeface="Cambria Math" panose="02040503050406030204" pitchFamily="18" charset="0"/>
                          </a:rPr>
                          <m:t>,</m:t>
                        </m:r>
                        <m:r>
                          <a:rPr lang="fr-FR" i="1" dirty="0" err="1">
                            <a:solidFill>
                              <a:srgbClr val="000000"/>
                            </a:solidFill>
                            <a:latin typeface="Cambria Math" panose="02040503050406030204" pitchFamily="18" charset="0"/>
                          </a:rPr>
                          <m:t>𝑦</m:t>
                        </m:r>
                        <m:r>
                          <a:rPr lang="fr-FR" dirty="0">
                            <a:solidFill>
                              <a:srgbClr val="000000"/>
                            </a:solidFill>
                            <a:latin typeface="Cambria Math" panose="02040503050406030204" pitchFamily="18" charset="0"/>
                          </a:rPr>
                          <m:t>)</m:t>
                        </m:r>
                      </m:oMath>
                    </m:oMathPara>
                  </a14:m>
                  <a:endParaRPr lang="fr-FR" dirty="0">
                    <a:solidFill>
                      <a:srgbClr val="0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47914" y="1923216"/>
                  <a:ext cx="1165447" cy="369332"/>
                </a:xfrm>
                <a:prstGeom prst="rect">
                  <a:avLst/>
                </a:prstGeom>
                <a:blipFill>
                  <a:blip r:embed="rId4"/>
                  <a:stretch>
                    <a:fillRect b="-14754"/>
                  </a:stretch>
                </a:blipFill>
              </p:spPr>
              <p:txBody>
                <a:bodyPr/>
                <a:lstStyle/>
                <a:p>
                  <a:r>
                    <a:rPr lang="fr-FR">
                      <a:noFill/>
                    </a:rPr>
                    <a:t> </a:t>
                  </a:r>
                </a:p>
              </p:txBody>
            </p:sp>
          </mc:Fallback>
        </mc:AlternateContent>
      </p:grpSp>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8128" y="4144394"/>
            <a:ext cx="2485170" cy="1836039"/>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dirty="0"/>
          </a:p>
        </p:txBody>
      </p:sp>
      <p:sp>
        <p:nvSpPr>
          <p:cNvPr id="2" name="TextBox 1"/>
          <p:cNvSpPr txBox="1"/>
          <p:nvPr/>
        </p:nvSpPr>
        <p:spPr>
          <a:xfrm>
            <a:off x="2015521" y="1025479"/>
            <a:ext cx="4375750" cy="710451"/>
          </a:xfrm>
          <a:prstGeom prst="rect">
            <a:avLst/>
          </a:prstGeom>
          <a:noFill/>
        </p:spPr>
        <p:txBody>
          <a:bodyPr wrap="none" rtlCol="0">
            <a:spAutoFit/>
          </a:bodyPr>
          <a:lstStyle/>
          <a:p>
            <a:pPr>
              <a:spcAft>
                <a:spcPts val="450"/>
              </a:spcAft>
            </a:pPr>
            <a:r>
              <a:rPr lang="fr-FR" b="1" dirty="0" err="1">
                <a:latin typeface="GE Inspira" panose="020F0603030400020203" pitchFamily="34" charset="0"/>
              </a:rPr>
              <a:t>Reconstructed</a:t>
            </a:r>
            <a:r>
              <a:rPr lang="fr-FR" b="1" dirty="0">
                <a:latin typeface="GE Inspira" panose="020F0603030400020203" pitchFamily="34" charset="0"/>
              </a:rPr>
              <a:t> </a:t>
            </a:r>
            <a:r>
              <a:rPr lang="fr-FR" b="1" dirty="0" err="1">
                <a:latin typeface="GE Inspira" panose="020F0603030400020203" pitchFamily="34" charset="0"/>
              </a:rPr>
              <a:t>ellipsoids</a:t>
            </a:r>
            <a:r>
              <a:rPr lang="fr-FR" b="1" dirty="0">
                <a:latin typeface="GE Inspira" panose="020F0603030400020203" pitchFamily="34" charset="0"/>
              </a:rPr>
              <a:t> </a:t>
            </a:r>
            <a:r>
              <a:rPr lang="fr-FR" b="1" dirty="0" err="1">
                <a:latin typeface="GE Inspira" panose="020F0603030400020203" pitchFamily="34" charset="0"/>
              </a:rPr>
              <a:t>centers</a:t>
            </a:r>
            <a:endParaRPr lang="fr-FR" b="1" dirty="0">
              <a:latin typeface="GE Inspira" panose="020F0603030400020203" pitchFamily="34" charset="0"/>
            </a:endParaRPr>
          </a:p>
          <a:p>
            <a:pPr marL="214313" indent="-214313">
              <a:buFont typeface="Arial" panose="020B0604020202020204" pitchFamily="34" charset="0"/>
              <a:buChar char="•"/>
            </a:pPr>
            <a:r>
              <a:rPr lang="fr-FR" dirty="0" err="1">
                <a:latin typeface="GE Inspira" panose="020F0603030400020203" pitchFamily="34" charset="0"/>
              </a:rPr>
              <a:t>Analysis</a:t>
            </a:r>
            <a:r>
              <a:rPr lang="fr-FR" dirty="0">
                <a:latin typeface="GE Inspira" panose="020F0603030400020203" pitchFamily="34" charset="0"/>
              </a:rPr>
              <a:t> of pair-</a:t>
            </a:r>
            <a:r>
              <a:rPr lang="fr-FR" dirty="0" err="1">
                <a:latin typeface="GE Inspira" panose="020F0603030400020203" pitchFamily="34" charset="0"/>
              </a:rPr>
              <a:t>correlation</a:t>
            </a:r>
            <a:r>
              <a:rPr lang="fr-FR" dirty="0">
                <a:latin typeface="GE Inspira" panose="020F0603030400020203" pitchFamily="34" charset="0"/>
              </a:rPr>
              <a:t> </a:t>
            </a:r>
            <a:r>
              <a:rPr lang="fr-FR" dirty="0" err="1">
                <a:latin typeface="GE Inspira" panose="020F0603030400020203" pitchFamily="34" charset="0"/>
              </a:rPr>
              <a:t>function</a:t>
            </a:r>
            <a:r>
              <a:rPr lang="fr-FR" dirty="0">
                <a:latin typeface="GE Inspira" panose="020F0603030400020203" pitchFamily="34" charset="0"/>
              </a:rPr>
              <a:t> (PCF)</a:t>
            </a:r>
          </a:p>
        </p:txBody>
      </p:sp>
      <p:sp>
        <p:nvSpPr>
          <p:cNvPr id="5" name="Rectangle: Rounded Corners 4"/>
          <p:cNvSpPr/>
          <p:nvPr/>
        </p:nvSpPr>
        <p:spPr>
          <a:xfrm>
            <a:off x="3110128" y="5056337"/>
            <a:ext cx="556992" cy="48364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cxnSp>
        <p:nvCxnSpPr>
          <p:cNvPr id="7" name="Straight Connector 6"/>
          <p:cNvCxnSpPr/>
          <p:nvPr/>
        </p:nvCxnSpPr>
        <p:spPr>
          <a:xfrm>
            <a:off x="3667121" y="5088445"/>
            <a:ext cx="60319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p:cNvSpPr/>
              <p:nvPr/>
            </p:nvSpPr>
            <p:spPr>
              <a:xfrm>
                <a:off x="2978853" y="6044135"/>
                <a:ext cx="6205036"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fr-FR" b="1" dirty="0">
                    <a:latin typeface="GE Inspira" panose="020F0603030400020203" pitchFamily="34" charset="0"/>
                  </a:rPr>
                  <a:t>Fit a </a:t>
                </a:r>
                <a:r>
                  <a:rPr lang="fr-FR" b="1" dirty="0" err="1">
                    <a:latin typeface="GE Inspira" panose="020F0603030400020203" pitchFamily="34" charset="0"/>
                  </a:rPr>
                  <a:t>Matern</a:t>
                </a:r>
                <a:r>
                  <a:rPr lang="fr-FR" b="1" dirty="0">
                    <a:latin typeface="GE Inspira" panose="020F0603030400020203" pitchFamily="34" charset="0"/>
                  </a:rPr>
                  <a:t> cluster point </a:t>
                </a:r>
                <a:r>
                  <a:rPr lang="fr-FR" b="1" dirty="0" err="1">
                    <a:latin typeface="GE Inspira" panose="020F0603030400020203" pitchFamily="34" charset="0"/>
                  </a:rPr>
                  <a:t>process</a:t>
                </a:r>
                <a:r>
                  <a:rPr lang="fr-FR" b="1" dirty="0">
                    <a:latin typeface="GE Inspira" panose="020F0603030400020203" pitchFamily="34" charset="0"/>
                  </a:rPr>
                  <a:t> </a:t>
                </a:r>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𝚽</m:t>
                        </m:r>
                      </m:e>
                      <m:sub>
                        <m:r>
                          <a:rPr lang="fr-FR" b="1" i="1">
                            <a:latin typeface="Cambria Math" panose="02040503050406030204" pitchFamily="18" charset="0"/>
                            <a:ea typeface="Cambria Math" panose="02040503050406030204" pitchFamily="18" charset="0"/>
                          </a:rPr>
                          <m:t>ℳ</m:t>
                        </m:r>
                      </m:sub>
                    </m:sSub>
                    <m:r>
                      <a:rPr lang="fr-FR" b="1">
                        <a:latin typeface="Cambria Math" panose="02040503050406030204" pitchFamily="18" charset="0"/>
                      </a:rPr>
                      <m:t>(</m:t>
                    </m:r>
                    <m:r>
                      <a:rPr lang="fr-FR" b="1" i="1">
                        <a:latin typeface="Cambria Math" panose="02040503050406030204" pitchFamily="18" charset="0"/>
                      </a:rPr>
                      <m:t>𝑹</m:t>
                    </m:r>
                    <m:r>
                      <a:rPr lang="fr-FR" b="1" i="1">
                        <a:latin typeface="Cambria Math" panose="02040503050406030204" pitchFamily="18" charset="0"/>
                      </a:rPr>
                      <m:t>,</m:t>
                    </m:r>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𝝀</m:t>
                        </m:r>
                      </m:e>
                      <m:sub>
                        <m:r>
                          <a:rPr lang="fr-FR" b="1" i="1">
                            <a:latin typeface="Cambria Math" panose="02040503050406030204" pitchFamily="18" charset="0"/>
                          </a:rPr>
                          <m:t>𝑷</m:t>
                        </m:r>
                      </m:sub>
                    </m:sSub>
                    <m:r>
                      <a:rPr lang="fr-FR" b="1" i="1">
                        <a:latin typeface="Cambria Math" panose="02040503050406030204" pitchFamily="18" charset="0"/>
                      </a:rPr>
                      <m:t>,</m:t>
                    </m:r>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𝝀</m:t>
                        </m:r>
                      </m:e>
                      <m:sub>
                        <m:r>
                          <a:rPr lang="fr-FR" b="1" i="1">
                            <a:latin typeface="Cambria Math" panose="02040503050406030204" pitchFamily="18" charset="0"/>
                          </a:rPr>
                          <m:t>𝑪</m:t>
                        </m:r>
                      </m:sub>
                    </m:sSub>
                    <m:r>
                      <a:rPr lang="fr-FR" b="1">
                        <a:latin typeface="Cambria Math" panose="02040503050406030204" pitchFamily="18" charset="0"/>
                      </a:rPr>
                      <m:t>)</m:t>
                    </m:r>
                    <m:r>
                      <a:rPr lang="fr-FR" b="1" i="1">
                        <a:latin typeface="Cambria Math" panose="02040503050406030204" pitchFamily="18" charset="0"/>
                      </a:rPr>
                      <m:t> </m:t>
                    </m:r>
                  </m:oMath>
                </a14:m>
                <a:r>
                  <a:rPr lang="fr-FR" b="1" dirty="0" err="1">
                    <a:latin typeface="GE Inspira" panose="020F0603030400020203" pitchFamily="34" charset="0"/>
                  </a:rPr>
                  <a:t>using</a:t>
                </a:r>
                <a:r>
                  <a:rPr lang="fr-FR" b="1" dirty="0">
                    <a:latin typeface="GE Inspira" panose="020F0603030400020203" pitchFamily="34" charset="0"/>
                  </a:rPr>
                  <a:t> minimum </a:t>
                </a:r>
                <a:r>
                  <a:rPr lang="fr-FR" b="1" dirty="0" err="1">
                    <a:latin typeface="GE Inspira" panose="020F0603030400020203" pitchFamily="34" charset="0"/>
                  </a:rPr>
                  <a:t>contrast</a:t>
                </a:r>
                <a:r>
                  <a:rPr lang="fr-FR" b="1" dirty="0">
                    <a:latin typeface="GE Inspira" panose="020F0603030400020203" pitchFamily="34" charset="0"/>
                  </a:rPr>
                  <a:t> </a:t>
                </a:r>
                <a:r>
                  <a:rPr lang="fr-FR" b="1" dirty="0" err="1">
                    <a:latin typeface="GE Inspira" panose="020F0603030400020203" pitchFamily="34" charset="0"/>
                  </a:rPr>
                  <a:t>estimator</a:t>
                </a:r>
                <a:r>
                  <a:rPr lang="fr-FR" b="1" dirty="0">
                    <a:latin typeface="GE Inspira" panose="020F0603030400020203" pitchFamily="34" charset="0"/>
                  </a:rPr>
                  <a:t>.</a:t>
                </a:r>
              </a:p>
            </p:txBody>
          </p:sp>
        </mc:Choice>
        <mc:Fallback xmlns="">
          <p:sp>
            <p:nvSpPr>
              <p:cNvPr id="14" name="Rectangle: Rounded Corners 13"/>
              <p:cNvSpPr>
                <a:spLocks noRot="1" noChangeAspect="1" noMove="1" noResize="1" noEditPoints="1" noAdjustHandles="1" noChangeArrowheads="1" noChangeShapeType="1" noTextEdit="1"/>
              </p:cNvSpPr>
              <p:nvPr/>
            </p:nvSpPr>
            <p:spPr>
              <a:xfrm>
                <a:off x="2978853" y="6044135"/>
                <a:ext cx="6205036" cy="715089"/>
              </a:xfrm>
              <a:prstGeom prst="roundRect">
                <a:avLst/>
              </a:prstGeom>
              <a:blipFill>
                <a:blip r:embed="rId6"/>
                <a:stretch>
                  <a:fillRect b="-6667"/>
                </a:stretch>
              </a:blipFill>
            </p:spPr>
            <p:txBody>
              <a:bodyPr/>
              <a:lstStyle/>
              <a:p>
                <a:r>
                  <a:rPr lang="en-US">
                    <a:noFill/>
                  </a:rPr>
                  <a:t> </a:t>
                </a:r>
              </a:p>
            </p:txBody>
          </p:sp>
        </mc:Fallback>
      </mc:AlternateContent>
      <p:sp>
        <p:nvSpPr>
          <p:cNvPr id="15" name="Rectangle 14"/>
          <p:cNvSpPr/>
          <p:nvPr/>
        </p:nvSpPr>
        <p:spPr>
          <a:xfrm>
            <a:off x="2015521" y="683833"/>
            <a:ext cx="731293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recon. ellipsoids </a:t>
            </a:r>
            <a:r>
              <a:rPr lang="en-US" dirty="0">
                <a:latin typeface="GE Inspira" panose="020F0603030400020203" pitchFamily="34" charset="0"/>
                <a:sym typeface="Wingdings" panose="05000000000000000000" pitchFamily="2" charset="2"/>
              </a:rPr>
              <a:t> </a:t>
            </a:r>
            <a:r>
              <a:rPr lang="en-US" dirty="0">
                <a:latin typeface="GE Inspira" panose="020F0603030400020203" pitchFamily="34" charset="0"/>
              </a:rPr>
              <a:t>center point process, axis lengths &amp; orientation </a:t>
            </a:r>
          </a:p>
        </p:txBody>
      </p:sp>
      <p:pic>
        <p:nvPicPr>
          <p:cNvPr id="18" name="Picture 17"/>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7228218" y="2811916"/>
            <a:ext cx="1250220" cy="1250220"/>
          </a:xfrm>
          <a:prstGeom prst="rect">
            <a:avLst/>
          </a:prstGeom>
          <a:ln>
            <a:solidFill>
              <a:srgbClr val="000000"/>
            </a:solidFill>
          </a:ln>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1377" y="2819476"/>
            <a:ext cx="1275352" cy="1275352"/>
          </a:xfrm>
          <a:prstGeom prst="rect">
            <a:avLst/>
          </a:prstGeom>
          <a:ln>
            <a:solidFill>
              <a:srgbClr val="000000"/>
            </a:solidFill>
          </a:ln>
        </p:spPr>
      </p:pic>
      <p:grpSp>
        <p:nvGrpSpPr>
          <p:cNvPr id="104" name="Group 103"/>
          <p:cNvGrpSpPr/>
          <p:nvPr/>
        </p:nvGrpSpPr>
        <p:grpSpPr>
          <a:xfrm>
            <a:off x="4439174" y="3033709"/>
            <a:ext cx="1247941" cy="1085085"/>
            <a:chOff x="3049378" y="2176146"/>
            <a:chExt cx="1247941" cy="1085085"/>
          </a:xfrm>
        </p:grpSpPr>
        <p:cxnSp>
          <p:nvCxnSpPr>
            <p:cNvPr id="98" name="Straight Arrow Connector 97"/>
            <p:cNvCxnSpPr/>
            <p:nvPr/>
          </p:nvCxnSpPr>
          <p:spPr>
            <a:xfrm>
              <a:off x="3267509" y="3048000"/>
              <a:ext cx="100633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67509" y="2275070"/>
              <a:ext cx="0" cy="7743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276600" y="2743200"/>
              <a:ext cx="91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048533" y="2984232"/>
              <a:ext cx="248786"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r</a:t>
              </a:r>
              <a:endParaRPr lang="fr-FR" b="1" dirty="0">
                <a:solidFill>
                  <a:srgbClr val="000000"/>
                </a:solidFill>
                <a:latin typeface="GE Inspira" panose="020F0603030400020203" pitchFamily="34" charset="0"/>
              </a:endParaRPr>
            </a:p>
          </p:txBody>
        </p:sp>
        <p:sp>
          <p:nvSpPr>
            <p:cNvPr id="41" name="TextBox 40"/>
            <p:cNvSpPr txBox="1"/>
            <p:nvPr/>
          </p:nvSpPr>
          <p:spPr>
            <a:xfrm>
              <a:off x="3251715" y="2176146"/>
              <a:ext cx="441788"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PCF</a:t>
              </a:r>
              <a:endParaRPr lang="fr-FR" b="1" dirty="0">
                <a:solidFill>
                  <a:srgbClr val="000000"/>
                </a:solidFill>
                <a:latin typeface="GE Inspira" panose="020F0603030400020203" pitchFamily="34" charset="0"/>
              </a:endParaRPr>
            </a:p>
          </p:txBody>
        </p:sp>
        <p:sp>
          <p:nvSpPr>
            <p:cNvPr id="55" name="TextBox 54"/>
            <p:cNvSpPr txBox="1"/>
            <p:nvPr/>
          </p:nvSpPr>
          <p:spPr>
            <a:xfrm>
              <a:off x="3049378" y="2601481"/>
              <a:ext cx="266420"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1</a:t>
              </a:r>
              <a:endParaRPr lang="fr-FR" b="1" dirty="0">
                <a:solidFill>
                  <a:srgbClr val="000000"/>
                </a:solidFill>
                <a:latin typeface="GE Inspira" panose="020F0603030400020203" pitchFamily="34" charset="0"/>
              </a:endParaRPr>
            </a:p>
          </p:txBody>
        </p:sp>
      </p:grpSp>
      <p:grpSp>
        <p:nvGrpSpPr>
          <p:cNvPr id="109" name="Group 108"/>
          <p:cNvGrpSpPr/>
          <p:nvPr/>
        </p:nvGrpSpPr>
        <p:grpSpPr>
          <a:xfrm>
            <a:off x="8502308" y="3004306"/>
            <a:ext cx="1247941" cy="1085085"/>
            <a:chOff x="7578974" y="2147816"/>
            <a:chExt cx="1247941" cy="1085085"/>
          </a:xfrm>
        </p:grpSpPr>
        <p:cxnSp>
          <p:nvCxnSpPr>
            <p:cNvPr id="67" name="Straight Arrow Connector 66"/>
            <p:cNvCxnSpPr/>
            <p:nvPr/>
          </p:nvCxnSpPr>
          <p:spPr>
            <a:xfrm>
              <a:off x="7797105" y="3019670"/>
              <a:ext cx="100633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7797105" y="2246740"/>
              <a:ext cx="0" cy="7743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806196" y="2714870"/>
              <a:ext cx="914400" cy="0"/>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78129" y="2955902"/>
              <a:ext cx="248786"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r</a:t>
              </a:r>
              <a:endParaRPr lang="fr-FR" b="1" dirty="0">
                <a:solidFill>
                  <a:srgbClr val="000000"/>
                </a:solidFill>
                <a:latin typeface="GE Inspira" panose="020F0603030400020203" pitchFamily="34" charset="0"/>
              </a:endParaRPr>
            </a:p>
          </p:txBody>
        </p:sp>
        <p:sp>
          <p:nvSpPr>
            <p:cNvPr id="71" name="TextBox 70"/>
            <p:cNvSpPr txBox="1"/>
            <p:nvPr/>
          </p:nvSpPr>
          <p:spPr>
            <a:xfrm>
              <a:off x="7781311" y="2147816"/>
              <a:ext cx="441788"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PCF</a:t>
              </a:r>
              <a:endParaRPr lang="fr-FR" b="1" dirty="0">
                <a:solidFill>
                  <a:srgbClr val="000000"/>
                </a:solidFill>
                <a:latin typeface="GE Inspira" panose="020F0603030400020203" pitchFamily="34" charset="0"/>
              </a:endParaRPr>
            </a:p>
          </p:txBody>
        </p:sp>
        <p:sp>
          <p:nvSpPr>
            <p:cNvPr id="72" name="TextBox 71"/>
            <p:cNvSpPr txBox="1"/>
            <p:nvPr/>
          </p:nvSpPr>
          <p:spPr>
            <a:xfrm>
              <a:off x="7578974" y="2573151"/>
              <a:ext cx="266420"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1</a:t>
              </a:r>
              <a:endParaRPr lang="fr-FR" b="1" dirty="0">
                <a:solidFill>
                  <a:srgbClr val="000000"/>
                </a:solidFill>
                <a:latin typeface="GE Inspira" panose="020F0603030400020203" pitchFamily="34" charset="0"/>
              </a:endParaRPr>
            </a:p>
          </p:txBody>
        </p:sp>
        <p:sp>
          <p:nvSpPr>
            <p:cNvPr id="108" name="Freeform: Shape 107"/>
            <p:cNvSpPr/>
            <p:nvPr/>
          </p:nvSpPr>
          <p:spPr>
            <a:xfrm>
              <a:off x="7829550" y="2466975"/>
              <a:ext cx="862013" cy="243593"/>
            </a:xfrm>
            <a:custGeom>
              <a:avLst/>
              <a:gdLst>
                <a:gd name="connsiteX0" fmla="*/ 0 w 862013"/>
                <a:gd name="connsiteY0" fmla="*/ 0 h 243593"/>
                <a:gd name="connsiteX1" fmla="*/ 42863 w 862013"/>
                <a:gd name="connsiteY1" fmla="*/ 104775 h 243593"/>
                <a:gd name="connsiteX2" fmla="*/ 109538 w 862013"/>
                <a:gd name="connsiteY2" fmla="*/ 180975 h 243593"/>
                <a:gd name="connsiteX3" fmla="*/ 180975 w 862013"/>
                <a:gd name="connsiteY3" fmla="*/ 228600 h 243593"/>
                <a:gd name="connsiteX4" fmla="*/ 223838 w 862013"/>
                <a:gd name="connsiteY4" fmla="*/ 233363 h 243593"/>
                <a:gd name="connsiteX5" fmla="*/ 300038 w 862013"/>
                <a:gd name="connsiteY5" fmla="*/ 242888 h 243593"/>
                <a:gd name="connsiteX6" fmla="*/ 409575 w 862013"/>
                <a:gd name="connsiteY6" fmla="*/ 242888 h 243593"/>
                <a:gd name="connsiteX7" fmla="*/ 862013 w 862013"/>
                <a:gd name="connsiteY7" fmla="*/ 242888 h 24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013" h="243593">
                  <a:moveTo>
                    <a:pt x="0" y="0"/>
                  </a:moveTo>
                  <a:cubicBezTo>
                    <a:pt x="12303" y="37306"/>
                    <a:pt x="24607" y="74612"/>
                    <a:pt x="42863" y="104775"/>
                  </a:cubicBezTo>
                  <a:cubicBezTo>
                    <a:pt x="61119" y="134938"/>
                    <a:pt x="86519" y="160338"/>
                    <a:pt x="109538" y="180975"/>
                  </a:cubicBezTo>
                  <a:cubicBezTo>
                    <a:pt x="132557" y="201612"/>
                    <a:pt x="161925" y="219869"/>
                    <a:pt x="180975" y="228600"/>
                  </a:cubicBezTo>
                  <a:cubicBezTo>
                    <a:pt x="200025" y="237331"/>
                    <a:pt x="223838" y="233363"/>
                    <a:pt x="223838" y="233363"/>
                  </a:cubicBezTo>
                  <a:cubicBezTo>
                    <a:pt x="243682" y="235744"/>
                    <a:pt x="269082" y="241301"/>
                    <a:pt x="300038" y="242888"/>
                  </a:cubicBezTo>
                  <a:cubicBezTo>
                    <a:pt x="330994" y="244475"/>
                    <a:pt x="409575" y="242888"/>
                    <a:pt x="409575" y="242888"/>
                  </a:cubicBezTo>
                  <a:lnTo>
                    <a:pt x="862013" y="24288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0" name="TextBox 109"/>
          <p:cNvSpPr txBox="1"/>
          <p:nvPr/>
        </p:nvSpPr>
        <p:spPr>
          <a:xfrm>
            <a:off x="2133754" y="2782679"/>
            <a:ext cx="1012261" cy="338554"/>
          </a:xfrm>
          <a:prstGeom prst="rect">
            <a:avLst/>
          </a:prstGeom>
          <a:noFill/>
        </p:spPr>
        <p:txBody>
          <a:bodyPr wrap="square" rtlCol="0">
            <a:spAutoFit/>
          </a:bodyPr>
          <a:lstStyle/>
          <a:p>
            <a:pPr algn="ctr"/>
            <a:r>
              <a:rPr lang="fr-FR" sz="1600" b="1" dirty="0">
                <a:latin typeface="GE Inspira" panose="020F0603030400020203" pitchFamily="34" charset="0"/>
              </a:rPr>
              <a:t>Poisson</a:t>
            </a:r>
          </a:p>
        </p:txBody>
      </p:sp>
      <mc:AlternateContent xmlns:mc="http://schemas.openxmlformats.org/markup-compatibility/2006" xmlns:a14="http://schemas.microsoft.com/office/drawing/2010/main">
        <mc:Choice Requires="a14">
          <p:sp>
            <p:nvSpPr>
              <p:cNvPr id="79" name="TextBox 78"/>
              <p:cNvSpPr txBox="1"/>
              <p:nvPr/>
            </p:nvSpPr>
            <p:spPr>
              <a:xfrm>
                <a:off x="5485252" y="2782680"/>
                <a:ext cx="1882311" cy="584775"/>
              </a:xfrm>
              <a:prstGeom prst="rect">
                <a:avLst/>
              </a:prstGeom>
              <a:noFill/>
            </p:spPr>
            <p:txBody>
              <a:bodyPr wrap="square" rtlCol="0">
                <a:spAutoFit/>
              </a:bodyPr>
              <a:lstStyle/>
              <a:p>
                <a:pPr algn="ctr"/>
                <a:r>
                  <a:rPr lang="fr-FR" sz="1600" b="1" dirty="0">
                    <a:latin typeface="GE Inspira" panose="020F0603030400020203" pitchFamily="34" charset="0"/>
                  </a:rPr>
                  <a:t>Matérn cluster </a:t>
                </a:r>
                <a14:m>
                  <m:oMath xmlns:m="http://schemas.openxmlformats.org/officeDocument/2006/math">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𝚽</m:t>
                        </m:r>
                      </m:e>
                      <m:sub>
                        <m:r>
                          <a:rPr lang="fr-FR" sz="1600" b="1" i="1">
                            <a:latin typeface="Cambria Math" panose="02040503050406030204" pitchFamily="18" charset="0"/>
                            <a:ea typeface="Cambria Math" panose="02040503050406030204" pitchFamily="18" charset="0"/>
                          </a:rPr>
                          <m:t>ℳ</m:t>
                        </m:r>
                      </m:sub>
                    </m:sSub>
                    <m:r>
                      <a:rPr lang="fr-FR" sz="1600" b="1">
                        <a:latin typeface="Cambria Math" panose="02040503050406030204" pitchFamily="18" charset="0"/>
                      </a:rPr>
                      <m:t>(</m:t>
                    </m:r>
                    <m:r>
                      <a:rPr lang="fr-FR" sz="1600" b="1" i="1">
                        <a:latin typeface="Cambria Math" panose="02040503050406030204" pitchFamily="18" charset="0"/>
                      </a:rPr>
                      <m:t>𝑹</m:t>
                    </m:r>
                    <m:r>
                      <a:rPr lang="fr-FR" sz="1600" b="1" i="1">
                        <a:latin typeface="Cambria Math" panose="02040503050406030204" pitchFamily="18" charset="0"/>
                      </a:rPr>
                      <m:t>,</m:t>
                    </m:r>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𝝀</m:t>
                        </m:r>
                      </m:e>
                      <m:sub>
                        <m:r>
                          <a:rPr lang="fr-FR" sz="1600" b="1" i="1">
                            <a:latin typeface="Cambria Math" panose="02040503050406030204" pitchFamily="18" charset="0"/>
                          </a:rPr>
                          <m:t>𝑷</m:t>
                        </m:r>
                      </m:sub>
                    </m:sSub>
                    <m:r>
                      <a:rPr lang="fr-FR" sz="1600" b="1" i="1">
                        <a:latin typeface="Cambria Math" panose="02040503050406030204" pitchFamily="18" charset="0"/>
                      </a:rPr>
                      <m:t>,</m:t>
                    </m:r>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𝝀</m:t>
                        </m:r>
                      </m:e>
                      <m:sub>
                        <m:r>
                          <a:rPr lang="fr-FR" sz="1600" b="1" i="1">
                            <a:latin typeface="Cambria Math" panose="02040503050406030204" pitchFamily="18" charset="0"/>
                          </a:rPr>
                          <m:t>𝑪</m:t>
                        </m:r>
                      </m:sub>
                    </m:sSub>
                    <m:r>
                      <a:rPr lang="fr-FR" sz="1600" b="1">
                        <a:latin typeface="Cambria Math" panose="02040503050406030204" pitchFamily="18" charset="0"/>
                      </a:rPr>
                      <m:t>)</m:t>
                    </m:r>
                  </m:oMath>
                </a14:m>
                <a:endParaRPr lang="fr-FR" sz="1600" b="1" dirty="0">
                  <a:latin typeface="GE Inspira" panose="020F0603030400020203" pitchFamily="34"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5485252" y="2782680"/>
                <a:ext cx="1882311" cy="584775"/>
              </a:xfrm>
              <a:prstGeom prst="rect">
                <a:avLst/>
              </a:prstGeom>
              <a:blipFill>
                <a:blip r:embed="rId10"/>
                <a:stretch>
                  <a:fillRect t="-3125" b="-6250"/>
                </a:stretch>
              </a:blipFill>
            </p:spPr>
            <p:txBody>
              <a:bodyPr/>
              <a:lstStyle/>
              <a:p>
                <a:r>
                  <a:rPr lang="en-US">
                    <a:noFill/>
                  </a:rPr>
                  <a:t> </a:t>
                </a:r>
              </a:p>
            </p:txBody>
          </p:sp>
        </mc:Fallback>
      </mc:AlternateContent>
      <p:pic>
        <p:nvPicPr>
          <p:cNvPr id="115" name="Picture 1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1595" y="4146246"/>
            <a:ext cx="2502013" cy="1798727"/>
          </a:xfrm>
          <a:prstGeom prst="rect">
            <a:avLst/>
          </a:prstGeom>
        </p:spPr>
      </p:pic>
      <p:sp>
        <p:nvSpPr>
          <p:cNvPr id="118" name="Rectangle 117"/>
          <p:cNvSpPr/>
          <p:nvPr/>
        </p:nvSpPr>
        <p:spPr>
          <a:xfrm>
            <a:off x="4251724" y="4896382"/>
            <a:ext cx="831574" cy="338554"/>
          </a:xfrm>
          <a:prstGeom prst="rect">
            <a:avLst/>
          </a:prstGeom>
        </p:spPr>
        <p:txBody>
          <a:bodyPr wrap="none">
            <a:spAutoFit/>
          </a:bodyPr>
          <a:lstStyle/>
          <a:p>
            <a:pPr>
              <a:spcAft>
                <a:spcPts val="450"/>
              </a:spcAft>
            </a:pPr>
            <a:r>
              <a:rPr lang="fr-FR" sz="1600" b="1" dirty="0">
                <a:latin typeface="GE Inspira" panose="020F0603030400020203" pitchFamily="34" charset="0"/>
              </a:rPr>
              <a:t>Cluster</a:t>
            </a:r>
          </a:p>
        </p:txBody>
      </p:sp>
      <p:sp>
        <p:nvSpPr>
          <p:cNvPr id="119" name="Arrow: Striped Right 118"/>
          <p:cNvSpPr/>
          <p:nvPr/>
        </p:nvSpPr>
        <p:spPr>
          <a:xfrm>
            <a:off x="5438329" y="4883036"/>
            <a:ext cx="1030471" cy="305043"/>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inference step</a:t>
            </a:r>
          </a:p>
        </p:txBody>
      </p:sp>
      <mc:AlternateContent xmlns:mc="http://schemas.openxmlformats.org/markup-compatibility/2006" xmlns:a14="http://schemas.microsoft.com/office/drawing/2010/main">
        <mc:Choice Requires="a14">
          <p:sp>
            <p:nvSpPr>
              <p:cNvPr id="39" name="TextBox 38"/>
              <p:cNvSpPr txBox="1"/>
              <p:nvPr/>
            </p:nvSpPr>
            <p:spPr>
              <a:xfrm>
                <a:off x="2015521" y="2324931"/>
                <a:ext cx="6692666" cy="369332"/>
              </a:xfrm>
              <a:prstGeom prst="rect">
                <a:avLst/>
              </a:prstGeom>
              <a:noFill/>
            </p:spPr>
            <p:txBody>
              <a:bodyPr wrap="none" rtlCol="0">
                <a:spAutoFit/>
              </a:bodyPr>
              <a:lstStyle/>
              <a:p>
                <a:pPr marL="214313" indent="-214313">
                  <a:buFont typeface="Arial" panose="020B0604020202020204" pitchFamily="34" charset="0"/>
                  <a:buChar char="•"/>
                </a:pPr>
                <a:r>
                  <a:rPr lang="fr-FR" dirty="0">
                    <a:latin typeface="GE Inspira" panose="020F0603030400020203" pitchFamily="34" charset="0"/>
                  </a:rPr>
                  <a:t>Stationary &amp; </a:t>
                </a:r>
                <a:r>
                  <a:rPr lang="fr-FR" dirty="0" err="1">
                    <a:latin typeface="GE Inspira" panose="020F0603030400020203" pitchFamily="34" charset="0"/>
                  </a:rPr>
                  <a:t>isotropic</a:t>
                </a:r>
                <a:r>
                  <a:rPr lang="fr-FR" dirty="0">
                    <a:latin typeface="GE Inspira" panose="020F0603030400020203" pitchFamily="34" charset="0"/>
                  </a:rPr>
                  <a:t> </a:t>
                </a:r>
                <a:r>
                  <a:rPr lang="fr-FR" dirty="0" err="1">
                    <a:latin typeface="GE Inspira" panose="020F0603030400020203" pitchFamily="34" charset="0"/>
                  </a:rPr>
                  <a:t>process</a:t>
                </a:r>
                <a:r>
                  <a:rPr lang="fr-FR" dirty="0">
                    <a:latin typeface="GE Inspira" panose="020F0603030400020203" pitchFamily="34" charset="0"/>
                  </a:rPr>
                  <a:t>: </a:t>
                </a:r>
                <a14:m>
                  <m:oMath xmlns:m="http://schemas.openxmlformats.org/officeDocument/2006/math">
                    <m:r>
                      <m:rPr>
                        <m:sty m:val="p"/>
                      </m:rPr>
                      <a:rPr lang="fr-FR">
                        <a:solidFill>
                          <a:srgbClr val="000000"/>
                        </a:solidFill>
                        <a:latin typeface="Cambria Math" panose="02040503050406030204" pitchFamily="18" charset="0"/>
                      </a:rPr>
                      <m:t>PCF</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𝑥</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𝑦</m:t>
                        </m:r>
                      </m:e>
                    </m:d>
                    <m:r>
                      <a:rPr lang="fr-FR" i="1">
                        <a:solidFill>
                          <a:srgbClr val="000000"/>
                        </a:solidFill>
                        <a:latin typeface="Cambria Math" panose="02040503050406030204" pitchFamily="18" charset="0"/>
                      </a:rPr>
                      <m:t>=</m:t>
                    </m:r>
                    <m:r>
                      <m:rPr>
                        <m:sty m:val="p"/>
                      </m:rPr>
                      <a:rPr lang="fr-FR">
                        <a:solidFill>
                          <a:srgbClr val="000000"/>
                        </a:solidFill>
                        <a:latin typeface="Cambria Math" panose="02040503050406030204" pitchFamily="18" charset="0"/>
                      </a:rPr>
                      <m:t>PCF</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𝑟</m:t>
                    </m:r>
                    <m:r>
                      <a:rPr lang="fr-FR" i="1">
                        <a:solidFill>
                          <a:srgbClr val="000000"/>
                        </a:solidFill>
                        <a:latin typeface="Cambria Math" panose="02040503050406030204" pitchFamily="18" charset="0"/>
                      </a:rPr>
                      <m:t>)</m:t>
                    </m:r>
                  </m:oMath>
                </a14:m>
                <a:r>
                  <a:rPr lang="fr-FR" dirty="0">
                    <a:solidFill>
                      <a:srgbClr val="000000"/>
                    </a:solidFill>
                    <a:latin typeface="GE Inspira" panose="020F0603030400020203" pitchFamily="34" charset="0"/>
                  </a:rPr>
                  <a:t>, </a:t>
                </a:r>
                <a14:m>
                  <m:oMath xmlns:m="http://schemas.openxmlformats.org/officeDocument/2006/math">
                    <m:r>
                      <a:rPr lang="fr-FR" i="1" dirty="0">
                        <a:solidFill>
                          <a:srgbClr val="000000"/>
                        </a:solidFill>
                        <a:latin typeface="Cambria Math" panose="02040503050406030204" pitchFamily="18" charset="0"/>
                      </a:rPr>
                      <m:t>𝑟</m:t>
                    </m:r>
                    <m:r>
                      <a:rPr lang="fr-FR" i="1" dirty="0">
                        <a:solidFill>
                          <a:srgbClr val="000000"/>
                        </a:solidFill>
                        <a:latin typeface="Cambria Math" panose="02040503050406030204" pitchFamily="18" charset="0"/>
                      </a:rPr>
                      <m:t>=</m:t>
                    </m:r>
                    <m:d>
                      <m:dPr>
                        <m:begChr m:val="‖"/>
                        <m:endChr m:val="‖"/>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𝑥</m:t>
                        </m:r>
                        <m:r>
                          <a:rPr lang="fr-FR" i="1" dirty="0">
                            <a:solidFill>
                              <a:srgbClr val="000000"/>
                            </a:solidFill>
                            <a:latin typeface="Cambria Math" panose="02040503050406030204" pitchFamily="18" charset="0"/>
                          </a:rPr>
                          <m:t>−</m:t>
                        </m:r>
                        <m:r>
                          <a:rPr lang="fr-FR" i="1" dirty="0">
                            <a:solidFill>
                              <a:srgbClr val="000000"/>
                            </a:solidFill>
                            <a:latin typeface="Cambria Math" panose="02040503050406030204" pitchFamily="18" charset="0"/>
                          </a:rPr>
                          <m:t>𝑦</m:t>
                        </m:r>
                      </m:e>
                    </m:d>
                  </m:oMath>
                </a14:m>
                <a:endParaRPr lang="fr-FR" dirty="0">
                  <a:latin typeface="GE Inspira" panose="020F0603030400020203"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015521" y="2324931"/>
                <a:ext cx="6692666" cy="369332"/>
              </a:xfrm>
              <a:prstGeom prst="rect">
                <a:avLst/>
              </a:prstGeom>
              <a:blipFill>
                <a:blip r:embed="rId12"/>
                <a:stretch>
                  <a:fillRect l="-638"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7385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animBg="1"/>
      <p:bldP spid="110" grpId="0"/>
      <p:bldP spid="79" grpId="0"/>
      <p:bldP spid="118" grpId="0"/>
      <p:bldP spid="119" grpId="0" animBg="1"/>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1667"/>
          <a:stretch/>
        </p:blipFill>
        <p:spPr>
          <a:xfrm>
            <a:off x="2333886" y="3933836"/>
            <a:ext cx="7424190" cy="172331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1301"/>
          <a:stretch/>
        </p:blipFill>
        <p:spPr>
          <a:xfrm>
            <a:off x="2362200" y="2014054"/>
            <a:ext cx="7424190" cy="1698584"/>
          </a:xfrm>
          <a:prstGeom prst="rect">
            <a:avLst/>
          </a:prstGeom>
        </p:spPr>
      </p:pic>
      <p:sp>
        <p:nvSpPr>
          <p:cNvPr id="28" name="Rectangle: Rounded Corners 27"/>
          <p:cNvSpPr/>
          <p:nvPr/>
        </p:nvSpPr>
        <p:spPr>
          <a:xfrm>
            <a:off x="2965856" y="5701318"/>
            <a:ext cx="6041412"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solidFill>
                  <a:schemeClr val="tx1"/>
                </a:solidFill>
                <a:latin typeface="GE Inspira" panose="020F0603030400020203" pitchFamily="34" charset="0"/>
              </a:rPr>
              <a:t>Fitted to Gaussian / Uniform distributions using maximum likelihood estimator</a:t>
            </a:r>
          </a:p>
        </p:txBody>
      </p:sp>
      <p:sp>
        <p:nvSpPr>
          <p:cNvPr id="7" name="Rectangle 6"/>
          <p:cNvSpPr/>
          <p:nvPr/>
        </p:nvSpPr>
        <p:spPr>
          <a:xfrm>
            <a:off x="5440147" y="1830645"/>
            <a:ext cx="1268296" cy="338554"/>
          </a:xfrm>
          <a:prstGeom prst="rect">
            <a:avLst/>
          </a:prstGeom>
        </p:spPr>
        <p:txBody>
          <a:bodyPr wrap="none">
            <a:spAutoFit/>
          </a:bodyPr>
          <a:lstStyle/>
          <a:p>
            <a:r>
              <a:rPr lang="fr-FR" sz="1600" b="1" dirty="0">
                <a:latin typeface="GE Inspira" panose="020F0603030400020203" pitchFamily="34" charset="0"/>
              </a:rPr>
              <a:t>Axis </a:t>
            </a:r>
            <a:r>
              <a:rPr lang="fr-FR" sz="1600" b="1" dirty="0" err="1">
                <a:latin typeface="GE Inspira" panose="020F0603030400020203" pitchFamily="34" charset="0"/>
              </a:rPr>
              <a:t>lengths</a:t>
            </a:r>
            <a:endParaRPr lang="fr-FR" sz="1600" b="1" dirty="0"/>
          </a:p>
        </p:txBody>
      </p:sp>
      <p:sp>
        <p:nvSpPr>
          <p:cNvPr id="17" name="TextBox 16"/>
          <p:cNvSpPr txBox="1"/>
          <p:nvPr/>
        </p:nvSpPr>
        <p:spPr>
          <a:xfrm>
            <a:off x="3591693" y="263961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0" name="TextBox 19"/>
          <p:cNvSpPr txBox="1"/>
          <p:nvPr/>
        </p:nvSpPr>
        <p:spPr>
          <a:xfrm>
            <a:off x="6164484" y="263961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1" name="TextBox 20"/>
          <p:cNvSpPr txBox="1"/>
          <p:nvPr/>
        </p:nvSpPr>
        <p:spPr>
          <a:xfrm>
            <a:off x="8477037" y="2694069"/>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9" name="Rectangle 28"/>
          <p:cNvSpPr/>
          <p:nvPr/>
        </p:nvSpPr>
        <p:spPr>
          <a:xfrm>
            <a:off x="5133956" y="3700662"/>
            <a:ext cx="1863011" cy="338554"/>
          </a:xfrm>
          <a:prstGeom prst="rect">
            <a:avLst/>
          </a:prstGeom>
        </p:spPr>
        <p:txBody>
          <a:bodyPr wrap="none">
            <a:spAutoFit/>
          </a:bodyPr>
          <a:lstStyle/>
          <a:p>
            <a:r>
              <a:rPr lang="fr-FR" sz="1600" b="1" dirty="0">
                <a:latin typeface="GE Inspira" panose="020F0603030400020203" pitchFamily="34" charset="0"/>
              </a:rPr>
              <a:t>Orientation angles</a:t>
            </a:r>
            <a:endParaRPr lang="fr-FR" sz="1600" b="1" dirty="0"/>
          </a:p>
        </p:txBody>
      </p:sp>
      <p:sp>
        <p:nvSpPr>
          <p:cNvPr id="22" name="TextBox 21"/>
          <p:cNvSpPr txBox="1"/>
          <p:nvPr/>
        </p:nvSpPr>
        <p:spPr>
          <a:xfrm>
            <a:off x="3643790" y="4626213"/>
            <a:ext cx="915635" cy="338554"/>
          </a:xfrm>
          <a:prstGeom prst="rect">
            <a:avLst/>
          </a:prstGeom>
          <a:noFill/>
        </p:spPr>
        <p:txBody>
          <a:bodyPr wrap="none" rtlCol="0">
            <a:spAutoFit/>
          </a:bodyPr>
          <a:lstStyle/>
          <a:p>
            <a:pPr algn="ctr"/>
            <a:r>
              <a:rPr lang="fr-FR" sz="1600" b="1" dirty="0">
                <a:latin typeface="GE Inspira" panose="020F0603030400020203" pitchFamily="34" charset="0"/>
              </a:rPr>
              <a:t>Uniform</a:t>
            </a:r>
          </a:p>
        </p:txBody>
      </p:sp>
      <p:sp>
        <p:nvSpPr>
          <p:cNvPr id="23" name="TextBox 22"/>
          <p:cNvSpPr txBox="1"/>
          <p:nvPr/>
        </p:nvSpPr>
        <p:spPr>
          <a:xfrm>
            <a:off x="6198528" y="4559823"/>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4" name="TextBox 23"/>
          <p:cNvSpPr txBox="1"/>
          <p:nvPr/>
        </p:nvSpPr>
        <p:spPr>
          <a:xfrm>
            <a:off x="8576388" y="456687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18"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inference step</a:t>
            </a:r>
          </a:p>
        </p:txBody>
      </p:sp>
      <p:sp>
        <p:nvSpPr>
          <p:cNvPr id="26" name="Rectangle 25"/>
          <p:cNvSpPr/>
          <p:nvPr/>
        </p:nvSpPr>
        <p:spPr>
          <a:xfrm>
            <a:off x="2015521" y="683833"/>
            <a:ext cx="731293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recon. ellipsoids </a:t>
            </a:r>
            <a:r>
              <a:rPr lang="en-US" dirty="0">
                <a:latin typeface="GE Inspira" panose="020F0603030400020203" pitchFamily="34" charset="0"/>
                <a:sym typeface="Wingdings" panose="05000000000000000000" pitchFamily="2" charset="2"/>
              </a:rPr>
              <a:t> </a:t>
            </a:r>
            <a:r>
              <a:rPr lang="en-US" dirty="0">
                <a:latin typeface="GE Inspira" panose="020F0603030400020203" pitchFamily="34" charset="0"/>
              </a:rPr>
              <a:t>center point process, axis lengths &amp; orientation </a:t>
            </a:r>
          </a:p>
        </p:txBody>
      </p:sp>
      <p:sp>
        <p:nvSpPr>
          <p:cNvPr id="30" name="TextBox 29"/>
          <p:cNvSpPr txBox="1"/>
          <p:nvPr/>
        </p:nvSpPr>
        <p:spPr>
          <a:xfrm>
            <a:off x="2015521" y="1025479"/>
            <a:ext cx="6016968" cy="710451"/>
          </a:xfrm>
          <a:prstGeom prst="rect">
            <a:avLst/>
          </a:prstGeom>
          <a:noFill/>
        </p:spPr>
        <p:txBody>
          <a:bodyPr wrap="none" rtlCol="0">
            <a:spAutoFit/>
          </a:bodyPr>
          <a:lstStyle/>
          <a:p>
            <a:pPr>
              <a:spcAft>
                <a:spcPts val="450"/>
              </a:spcAft>
            </a:pPr>
            <a:r>
              <a:rPr lang="fr-FR" b="1" dirty="0" err="1">
                <a:latin typeface="GE Inspira" panose="020F0603030400020203" pitchFamily="34" charset="0"/>
              </a:rPr>
              <a:t>Reconstructed</a:t>
            </a:r>
            <a:r>
              <a:rPr lang="fr-FR" b="1" dirty="0">
                <a:latin typeface="GE Inspira" panose="020F0603030400020203" pitchFamily="34" charset="0"/>
              </a:rPr>
              <a:t> </a:t>
            </a:r>
            <a:r>
              <a:rPr lang="fr-FR" b="1" dirty="0" err="1">
                <a:latin typeface="GE Inspira" panose="020F0603030400020203" pitchFamily="34" charset="0"/>
              </a:rPr>
              <a:t>ellipsoids</a:t>
            </a:r>
            <a:r>
              <a:rPr lang="fr-FR" b="1" dirty="0">
                <a:latin typeface="GE Inspira" panose="020F0603030400020203" pitchFamily="34" charset="0"/>
              </a:rPr>
              <a:t> axis </a:t>
            </a:r>
            <a:r>
              <a:rPr lang="fr-FR" b="1" dirty="0" err="1">
                <a:latin typeface="GE Inspira" panose="020F0603030400020203" pitchFamily="34" charset="0"/>
              </a:rPr>
              <a:t>lengths</a:t>
            </a:r>
            <a:r>
              <a:rPr lang="fr-FR" b="1" dirty="0">
                <a:latin typeface="GE Inspira" panose="020F0603030400020203" pitchFamily="34" charset="0"/>
              </a:rPr>
              <a:t> &amp; orientation angles</a:t>
            </a:r>
          </a:p>
          <a:p>
            <a:pPr marL="214313" indent="-214313">
              <a:buFont typeface="Arial" panose="020B0604020202020204" pitchFamily="34" charset="0"/>
              <a:buChar char="•"/>
            </a:pPr>
            <a:r>
              <a:rPr lang="fr-FR" dirty="0" err="1">
                <a:latin typeface="GE Inspira" panose="020F0603030400020203" pitchFamily="34" charset="0"/>
              </a:rPr>
              <a:t>Analysis</a:t>
            </a:r>
            <a:r>
              <a:rPr lang="fr-FR" dirty="0">
                <a:latin typeface="GE Inspira" panose="020F0603030400020203" pitchFamily="34" charset="0"/>
              </a:rPr>
              <a:t> of </a:t>
            </a:r>
            <a:r>
              <a:rPr lang="fr-FR" dirty="0" err="1">
                <a:latin typeface="GE Inspira" panose="020F0603030400020203" pitchFamily="34" charset="0"/>
              </a:rPr>
              <a:t>empirical</a:t>
            </a:r>
            <a:r>
              <a:rPr lang="fr-FR" dirty="0">
                <a:latin typeface="GE Inspira" panose="020F0603030400020203" pitchFamily="34" charset="0"/>
              </a:rPr>
              <a:t> </a:t>
            </a:r>
            <a:r>
              <a:rPr lang="fr-FR" dirty="0" err="1">
                <a:latin typeface="GE Inspira" panose="020F0603030400020203" pitchFamily="34" charset="0"/>
              </a:rPr>
              <a:t>histograms</a:t>
            </a:r>
            <a:endParaRPr lang="fr-FR" dirty="0">
              <a:latin typeface="GE Inspira" panose="020F0603030400020203" pitchFamily="34" charset="0"/>
            </a:endParaRPr>
          </a:p>
        </p:txBody>
      </p:sp>
    </p:spTree>
    <p:extLst>
      <p:ext uri="{BB962C8B-B14F-4D97-AF65-F5344CB8AC3E}">
        <p14:creationId xmlns:p14="http://schemas.microsoft.com/office/powerpoint/2010/main" val="354974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p:bldP spid="17" grpId="0"/>
      <p:bldP spid="20" grpId="0"/>
      <p:bldP spid="21" grpId="0"/>
      <p:bldP spid="29"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dirty="0"/>
          </a:p>
        </p:txBody>
      </p:sp>
      <p:grpSp>
        <p:nvGrpSpPr>
          <p:cNvPr id="4" name="Group 3"/>
          <p:cNvGrpSpPr/>
          <p:nvPr/>
        </p:nvGrpSpPr>
        <p:grpSpPr>
          <a:xfrm>
            <a:off x="2458042" y="1507385"/>
            <a:ext cx="7219359" cy="953342"/>
            <a:chOff x="2771236" y="3054201"/>
            <a:chExt cx="8811165" cy="1271123"/>
          </a:xfrm>
        </p:grpSpPr>
        <mc:AlternateContent xmlns:mc="http://schemas.openxmlformats.org/markup-compatibility/2006" xmlns:a14="http://schemas.microsoft.com/office/drawing/2010/main">
          <mc:Choice Requires="a14">
            <p:sp>
              <p:nvSpPr>
                <p:cNvPr id="7" name="Rectangle 6"/>
                <p:cNvSpPr/>
                <p:nvPr/>
              </p:nvSpPr>
              <p:spPr>
                <a:xfrm>
                  <a:off x="2771236" y="3054201"/>
                  <a:ext cx="962564"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Image </a:t>
                  </a:r>
                  <a14:m>
                    <m:oMath xmlns:m="http://schemas.openxmlformats.org/officeDocument/2006/math">
                      <m:r>
                        <a:rPr lang="en-US" sz="1600" i="1">
                          <a:latin typeface="Cambria Math" panose="02040503050406030204" pitchFamily="18" charset="0"/>
                        </a:rPr>
                        <m:t>𝑔</m:t>
                      </m:r>
                    </m:oMath>
                  </a14:m>
                  <a:endParaRPr lang="en-US" sz="16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2771236" y="3054201"/>
                  <a:ext cx="962564" cy="1271123"/>
                </a:xfrm>
                <a:prstGeom prst="rect">
                  <a:avLst/>
                </a:prstGeom>
                <a:blipFill>
                  <a:blip r:embed="rId3"/>
                  <a:stretch>
                    <a:fillRect r="-5224"/>
                  </a:stretch>
                </a:blipFill>
              </p:spPr>
              <p:txBody>
                <a:bodyPr/>
                <a:lstStyle/>
                <a:p>
                  <a:r>
                    <a:rPr lang="fr-FR">
                      <a:noFill/>
                    </a:rPr>
                    <a:t> </a:t>
                  </a:r>
                </a:p>
              </p:txBody>
            </p:sp>
          </mc:Fallback>
        </mc:AlternateContent>
        <p:sp>
          <p:nvSpPr>
            <p:cNvPr id="8" name="Arrow: Right 7"/>
            <p:cNvSpPr/>
            <p:nvPr/>
          </p:nvSpPr>
          <p:spPr>
            <a:xfrm>
              <a:off x="3807342" y="3479645"/>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mc:AlternateContent xmlns:mc="http://schemas.openxmlformats.org/markup-compatibility/2006" xmlns:a14="http://schemas.microsoft.com/office/drawing/2010/main">
          <mc:Choice Requires="a14">
            <p:sp>
              <p:nvSpPr>
                <p:cNvPr id="10" name="Rectangle 9"/>
                <p:cNvSpPr/>
                <p:nvPr/>
              </p:nvSpPr>
              <p:spPr>
                <a:xfrm>
                  <a:off x="4096810" y="3054201"/>
                  <a:ext cx="2658785"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Decision variable</a:t>
                  </a:r>
                </a:p>
                <a:p>
                  <a:pPr algn="ctr"/>
                  <a14:m>
                    <m:oMath xmlns:m="http://schemas.openxmlformats.org/officeDocument/2006/math">
                      <m:r>
                        <a:rPr lang="en-US" sz="1600" i="1">
                          <a:latin typeface="Cambria Math" panose="02040503050406030204" pitchFamily="18" charset="0"/>
                          <a:ea typeface="Cambria Math" panose="02040503050406030204" pitchFamily="18" charset="0"/>
                        </a:rPr>
                        <m:t>𝜆</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𝑓</m:t>
                      </m:r>
                      <m:r>
                        <a:rPr lang="en-US" sz="1600" i="1">
                          <a:latin typeface="Cambria Math" panose="02040503050406030204" pitchFamily="18" charset="0"/>
                          <a:ea typeface="Cambria Math" panose="02040503050406030204" pitchFamily="18" charset="0"/>
                        </a:rPr>
                        <m:t>(</m:t>
                      </m:r>
                    </m:oMath>
                  </a14:m>
                  <a:r>
                    <a:rPr lang="en-US" sz="1600" dirty="0">
                      <a:latin typeface="+mj-lt"/>
                    </a:rPr>
                    <a:t> images, template, internal noise </a:t>
                  </a:r>
                  <a14:m>
                    <m:oMath xmlns:m="http://schemas.openxmlformats.org/officeDocument/2006/math">
                      <m:r>
                        <a:rPr lang="en-US" sz="1600" i="1">
                          <a:latin typeface="Cambria Math" panose="02040503050406030204" pitchFamily="18" charset="0"/>
                        </a:rPr>
                        <m:t>)</m:t>
                      </m:r>
                    </m:oMath>
                  </a14:m>
                  <a:r>
                    <a:rPr lang="en-US" sz="1600" dirty="0">
                      <a:latin typeface="+mj-lt"/>
                    </a:rPr>
                    <a:t> </a:t>
                  </a:r>
                </a:p>
              </p:txBody>
            </p:sp>
          </mc:Choice>
          <mc:Fallback xmlns="">
            <p:sp>
              <p:nvSpPr>
                <p:cNvPr id="10" name="Rectangle 9"/>
                <p:cNvSpPr>
                  <a:spLocks noRot="1" noChangeAspect="1" noMove="1" noResize="1" noEditPoints="1" noAdjustHandles="1" noChangeArrowheads="1" noChangeShapeType="1" noTextEdit="1"/>
                </p:cNvSpPr>
                <p:nvPr/>
              </p:nvSpPr>
              <p:spPr>
                <a:xfrm>
                  <a:off x="4096810" y="3054201"/>
                  <a:ext cx="2658785" cy="1271123"/>
                </a:xfrm>
                <a:prstGeom prst="rect">
                  <a:avLst/>
                </a:prstGeom>
                <a:blipFill>
                  <a:blip r:embed="rId4"/>
                  <a:stretch>
                    <a:fillRect t="-6875" b="-12500"/>
                  </a:stretch>
                </a:blipFill>
              </p:spPr>
              <p:txBody>
                <a:bodyPr/>
                <a:lstStyle/>
                <a:p>
                  <a:r>
                    <a:rPr lang="fr-FR">
                      <a:noFill/>
                    </a:rPr>
                    <a:t> </a:t>
                  </a:r>
                </a:p>
              </p:txBody>
            </p:sp>
          </mc:Fallback>
        </mc:AlternateContent>
        <p:sp>
          <p:nvSpPr>
            <p:cNvPr id="11" name="Rectangle 10"/>
            <p:cNvSpPr/>
            <p:nvPr/>
          </p:nvSpPr>
          <p:spPr>
            <a:xfrm>
              <a:off x="7118608" y="3054201"/>
              <a:ext cx="1493422"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Threshold</a:t>
              </a:r>
            </a:p>
          </p:txBody>
        </p:sp>
        <p:sp>
          <p:nvSpPr>
            <p:cNvPr id="12" name="Rectangle 11"/>
            <p:cNvSpPr/>
            <p:nvPr/>
          </p:nvSpPr>
          <p:spPr>
            <a:xfrm>
              <a:off x="10554921" y="3054201"/>
              <a:ext cx="1027480"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Figure-of -merit</a:t>
              </a:r>
            </a:p>
          </p:txBody>
        </p:sp>
        <p:sp>
          <p:nvSpPr>
            <p:cNvPr id="13" name="Arrow: Right 12"/>
            <p:cNvSpPr/>
            <p:nvPr/>
          </p:nvSpPr>
          <p:spPr>
            <a:xfrm>
              <a:off x="6821211"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p:sp>
          <p:nvSpPr>
            <p:cNvPr id="14" name="Arrow: Right 13"/>
            <p:cNvSpPr/>
            <p:nvPr/>
          </p:nvSpPr>
          <p:spPr>
            <a:xfrm>
              <a:off x="10237783"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mc:AlternateContent xmlns:mc="http://schemas.openxmlformats.org/markup-compatibility/2006" xmlns:a14="http://schemas.microsoft.com/office/drawing/2010/main">
          <mc:Choice Requires="a14">
            <p:sp>
              <p:nvSpPr>
                <p:cNvPr id="15" name="Rectangle 14"/>
                <p:cNvSpPr/>
                <p:nvPr/>
              </p:nvSpPr>
              <p:spPr>
                <a:xfrm>
                  <a:off x="8991601" y="3054201"/>
                  <a:ext cx="1246183"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Decision outcome </a:t>
                  </a:r>
                  <a14:m>
                    <m:oMath xmlns:m="http://schemas.openxmlformats.org/officeDocument/2006/math">
                      <m:r>
                        <a:rPr lang="fr-FR" sz="1600" i="1">
                          <a:latin typeface="Cambria Math" panose="02040503050406030204" pitchFamily="18" charset="0"/>
                        </a:rPr>
                        <m:t>𝐷</m:t>
                      </m:r>
                    </m:oMath>
                  </a14:m>
                  <a:endParaRPr lang="en-US" sz="1600" dirty="0">
                    <a:latin typeface="+mj-lt"/>
                  </a:endParaRPr>
                </a:p>
              </p:txBody>
            </p:sp>
          </mc:Choice>
          <mc:Fallback xmlns="">
            <p:sp>
              <p:nvSpPr>
                <p:cNvPr id="15" name="Rectangle 14"/>
                <p:cNvSpPr>
                  <a:spLocks noRot="1" noChangeAspect="1" noMove="1" noResize="1" noEditPoints="1" noAdjustHandles="1" noChangeArrowheads="1" noChangeShapeType="1" noTextEdit="1"/>
                </p:cNvSpPr>
                <p:nvPr/>
              </p:nvSpPr>
              <p:spPr>
                <a:xfrm>
                  <a:off x="8991601" y="3054201"/>
                  <a:ext cx="1246183" cy="1271123"/>
                </a:xfrm>
                <a:prstGeom prst="rect">
                  <a:avLst/>
                </a:prstGeom>
                <a:blipFill>
                  <a:blip r:embed="rId5"/>
                  <a:stretch>
                    <a:fillRect r="-4070"/>
                  </a:stretch>
                </a:blipFill>
              </p:spPr>
              <p:txBody>
                <a:bodyPr/>
                <a:lstStyle/>
                <a:p>
                  <a:r>
                    <a:rPr lang="fr-FR">
                      <a:noFill/>
                    </a:rPr>
                    <a:t> </a:t>
                  </a:r>
                </a:p>
              </p:txBody>
            </p:sp>
          </mc:Fallback>
        </mc:AlternateContent>
        <p:sp>
          <p:nvSpPr>
            <p:cNvPr id="16" name="Arrow: Right 15"/>
            <p:cNvSpPr/>
            <p:nvPr/>
          </p:nvSpPr>
          <p:spPr>
            <a:xfrm>
              <a:off x="8674154"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p:grpSp>
      <mc:AlternateContent xmlns:mc="http://schemas.openxmlformats.org/markup-compatibility/2006" xmlns:a14="http://schemas.microsoft.com/office/drawing/2010/main">
        <mc:Choice Requires="a14">
          <p:sp>
            <p:nvSpPr>
              <p:cNvPr id="28" name="TextBox 27"/>
              <p:cNvSpPr txBox="1"/>
              <p:nvPr/>
            </p:nvSpPr>
            <p:spPr>
              <a:xfrm>
                <a:off x="2500173" y="3067995"/>
                <a:ext cx="3265790" cy="2159566"/>
              </a:xfrm>
              <a:prstGeom prst="rect">
                <a:avLst/>
              </a:prstGeom>
              <a:noFill/>
            </p:spPr>
            <p:txBody>
              <a:bodyPr wrap="square" rtlCol="0">
                <a:spAutoFit/>
              </a:bodyPr>
              <a:lstStyle/>
              <a:p>
                <a:pPr marL="130969" indent="-130969">
                  <a:spcAft>
                    <a:spcPts val="450"/>
                  </a:spcAft>
                  <a:buFont typeface="Arial" panose="020B0604020202020204" pitchFamily="34" charset="0"/>
                  <a:buChar char="•"/>
                </a:pPr>
                <a:r>
                  <a:rPr lang="fr-FR" b="1" dirty="0">
                    <a:latin typeface="GE Inspira" panose="020F0603030400020203" pitchFamily="34" charset="0"/>
                  </a:rPr>
                  <a:t>Decision </a:t>
                </a:r>
                <a:r>
                  <a:rPr lang="fr-FR" b="1" dirty="0" err="1">
                    <a:latin typeface="GE Inspira" panose="020F0603030400020203" pitchFamily="34" charset="0"/>
                  </a:rPr>
                  <a:t>function</a:t>
                </a:r>
                <a:r>
                  <a:rPr lang="fr-FR" b="1" dirty="0">
                    <a:latin typeface="GE Inspira" panose="020F0603030400020203"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𝑓</m:t>
                    </m:r>
                  </m:oMath>
                </a14:m>
                <a:endParaRPr lang="fr-FR" dirty="0">
                  <a:latin typeface="GE Inspira" panose="020F0603030400020203" pitchFamily="34" charset="0"/>
                  <a:ea typeface="Cambria Math" panose="02040503050406030204" pitchFamily="18" charset="0"/>
                </a:endParaRPr>
              </a:p>
              <a:p>
                <a:pPr marL="406400" indent="-290513">
                  <a:spcAft>
                    <a:spcPts val="450"/>
                  </a:spcAft>
                </a:pPr>
                <a:r>
                  <a:rPr lang="fr-FR" dirty="0">
                    <a:latin typeface="GE Inspira" panose="020F0603030400020203" pitchFamily="34" charset="0"/>
                    <a:sym typeface="Wingdings" panose="05000000000000000000" pitchFamily="2" charset="2"/>
                  </a:rPr>
                  <a:t> </a:t>
                </a:r>
                <a:r>
                  <a:rPr lang="fr-FR" dirty="0" err="1">
                    <a:latin typeface="GE Inspira" panose="020F0603030400020203" pitchFamily="34" charset="0"/>
                    <a:sym typeface="Wingdings" panose="05000000000000000000" pitchFamily="2" charset="2"/>
                  </a:rPr>
                  <a:t>D</a:t>
                </a:r>
                <a:r>
                  <a:rPr lang="fr-FR" dirty="0" err="1">
                    <a:latin typeface="GE Inspira" panose="020F0603030400020203" pitchFamily="34" charset="0"/>
                  </a:rPr>
                  <a:t>ecision</a:t>
                </a:r>
                <a:r>
                  <a:rPr lang="fr-FR" dirty="0">
                    <a:latin typeface="GE Inspira" panose="020F0603030400020203" pitchFamily="34" charset="0"/>
                  </a:rPr>
                  <a:t>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fr-FR" dirty="0">
                    <a:latin typeface="GE Inspira" panose="020F0603030400020203" pitchFamily="34" charset="0"/>
                  </a:rPr>
                  <a:t>: observer’s confidence of </a:t>
                </a:r>
                <a:r>
                  <a:rPr lang="fr-FR" dirty="0" err="1">
                    <a:latin typeface="GE Inspira" panose="020F0603030400020203" pitchFamily="34" charset="0"/>
                  </a:rPr>
                  <a:t>lesion</a:t>
                </a:r>
                <a:r>
                  <a:rPr lang="fr-FR" dirty="0">
                    <a:latin typeface="GE Inspira" panose="020F0603030400020203" pitchFamily="34" charset="0"/>
                  </a:rPr>
                  <a:t> </a:t>
                </a:r>
                <a:r>
                  <a:rPr lang="fr-FR" dirty="0" err="1">
                    <a:latin typeface="GE Inspira" panose="020F0603030400020203" pitchFamily="34" charset="0"/>
                  </a:rPr>
                  <a:t>presence</a:t>
                </a:r>
                <a:r>
                  <a:rPr lang="fr-FR" dirty="0">
                    <a:latin typeface="GE Inspira" panose="020F0603030400020203" pitchFamily="34" charset="0"/>
                  </a:rPr>
                  <a:t>.</a:t>
                </a:r>
              </a:p>
              <a:p>
                <a:pPr marL="130969" indent="-130969">
                  <a:buFont typeface="Arial" panose="020B0604020202020204" pitchFamily="34" charset="0"/>
                  <a:buChar char="•"/>
                </a:pPr>
                <a:r>
                  <a:rPr lang="fr-FR" dirty="0" err="1">
                    <a:latin typeface="GE Inspira" panose="020F0603030400020203" pitchFamily="34" charset="0"/>
                  </a:rPr>
                  <a:t>Linear</a:t>
                </a:r>
                <a:r>
                  <a:rPr lang="fr-FR" dirty="0">
                    <a:latin typeface="GE Inspira" panose="020F0603030400020203" pitchFamily="34" charset="0"/>
                  </a:rPr>
                  <a:t> observer</a:t>
                </a:r>
              </a:p>
              <a:p>
                <a:pPr marL="130969" indent="-130969"/>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𝜆</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b="1">
                              <a:latin typeface="Cambria Math" panose="02040503050406030204" pitchFamily="18" charset="0"/>
                              <a:ea typeface="Cambria Math" panose="02040503050406030204" pitchFamily="18" charset="0"/>
                            </a:rPr>
                            <m:t>𝐰</m:t>
                          </m:r>
                        </m:e>
                        <m:sup>
                          <m:r>
                            <a:rPr lang="fr-FR" i="1">
                              <a:latin typeface="Cambria Math" panose="02040503050406030204" pitchFamily="18" charset="0"/>
                              <a:ea typeface="Cambria Math" panose="02040503050406030204" pitchFamily="18" charset="0"/>
                            </a:rPr>
                            <m:t>𝑇</m:t>
                          </m:r>
                        </m:sup>
                      </m:sSup>
                      <m:r>
                        <a:rPr lang="fr-FR" b="1">
                          <a:latin typeface="Cambria Math" panose="02040503050406030204" pitchFamily="18" charset="0"/>
                          <a:ea typeface="Cambria Math" panose="02040503050406030204" pitchFamily="18" charset="0"/>
                        </a:rPr>
                        <m:t>𝐠</m:t>
                      </m:r>
                    </m:oMath>
                  </m:oMathPara>
                </a14:m>
                <a:endParaRPr lang="fr-FR" b="1" dirty="0">
                  <a:latin typeface="GE Inspira" panose="020F0603030400020203" pitchFamily="34" charset="0"/>
                </a:endParaRPr>
              </a:p>
              <a:p>
                <a:pPr marL="86916" indent="44054"/>
                <a14:m>
                  <m:oMath xmlns:m="http://schemas.openxmlformats.org/officeDocument/2006/math">
                    <m:r>
                      <a:rPr lang="fr-FR" b="1">
                        <a:latin typeface="Cambria Math" panose="02040503050406030204" pitchFamily="18" charset="0"/>
                      </a:rPr>
                      <m:t>𝐰</m:t>
                    </m:r>
                  </m:oMath>
                </a14:m>
                <a:r>
                  <a:rPr lang="fr-FR" dirty="0">
                    <a:latin typeface="GE Inspira" panose="020F0603030400020203" pitchFamily="34" charset="0"/>
                  </a:rPr>
                  <a:t>: </a:t>
                </a:r>
                <a:r>
                  <a:rPr lang="fr-FR" dirty="0" err="1">
                    <a:latin typeface="GE Inspira" panose="020F0603030400020203" pitchFamily="34" charset="0"/>
                  </a:rPr>
                  <a:t>template</a:t>
                </a:r>
                <a:endParaRPr lang="fr-FR" dirty="0">
                  <a:latin typeface="GE Inspira" panose="020F0603030400020203"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500173" y="3067995"/>
                <a:ext cx="3265790" cy="2159566"/>
              </a:xfrm>
              <a:prstGeom prst="rect">
                <a:avLst/>
              </a:prstGeom>
              <a:blipFill>
                <a:blip r:embed="rId6"/>
                <a:stretch>
                  <a:fillRect l="-1119" t="-1408" b="-3380"/>
                </a:stretch>
              </a:blipFill>
            </p:spPr>
            <p:txBody>
              <a:bodyPr/>
              <a:lstStyle/>
              <a:p>
                <a:r>
                  <a:rPr lang="en-US">
                    <a:noFill/>
                  </a:rPr>
                  <a:t> </a:t>
                </a:r>
              </a:p>
            </p:txBody>
          </p:sp>
        </mc:Fallback>
      </mc:AlternateContent>
      <p:grpSp>
        <p:nvGrpSpPr>
          <p:cNvPr id="2" name="Group 1"/>
          <p:cNvGrpSpPr/>
          <p:nvPr/>
        </p:nvGrpSpPr>
        <p:grpSpPr>
          <a:xfrm>
            <a:off x="6781800" y="2482159"/>
            <a:ext cx="2456084" cy="1708368"/>
            <a:chOff x="5371876" y="3177231"/>
            <a:chExt cx="2912599" cy="2229687"/>
          </a:xfrm>
        </p:grpSpPr>
        <p:sp>
          <p:nvSpPr>
            <p:cNvPr id="31" name="Freeform: Shape 30"/>
            <p:cNvSpPr/>
            <p:nvPr/>
          </p:nvSpPr>
          <p:spPr>
            <a:xfrm>
              <a:off x="6393690" y="3832688"/>
              <a:ext cx="1130225" cy="1054248"/>
            </a:xfrm>
            <a:custGeom>
              <a:avLst/>
              <a:gdLst>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5004 h 3111275"/>
                <a:gd name="connsiteX1" fmla="*/ 3390314 w 3812344"/>
                <a:gd name="connsiteY1" fmla="*/ 2773651 h 3111275"/>
                <a:gd name="connsiteX2" fmla="*/ 2996418 w 3812344"/>
                <a:gd name="connsiteY2" fmla="*/ 2028063 h 3111275"/>
                <a:gd name="connsiteX3" fmla="*/ 2602523 w 3812344"/>
                <a:gd name="connsiteY3" fmla="*/ 1113663 h 3111275"/>
                <a:gd name="connsiteX4" fmla="*/ 2335237 w 3812344"/>
                <a:gd name="connsiteY4" fmla="*/ 452481 h 3111275"/>
                <a:gd name="connsiteX5" fmla="*/ 2138289 w 3812344"/>
                <a:gd name="connsiteY5" fmla="*/ 114857 h 3111275"/>
                <a:gd name="connsiteX6" fmla="*/ 1955409 w 3812344"/>
                <a:gd name="connsiteY6" fmla="*/ 2315 h 3111275"/>
                <a:gd name="connsiteX7" fmla="*/ 1758461 w 3812344"/>
                <a:gd name="connsiteY7" fmla="*/ 44518 h 3111275"/>
                <a:gd name="connsiteX8" fmla="*/ 1533378 w 3812344"/>
                <a:gd name="connsiteY8" fmla="*/ 368075 h 3111275"/>
                <a:gd name="connsiteX9" fmla="*/ 1266092 w 3812344"/>
                <a:gd name="connsiteY9" fmla="*/ 958918 h 3111275"/>
                <a:gd name="connsiteX10" fmla="*/ 1026941 w 3812344"/>
                <a:gd name="connsiteY10" fmla="*/ 1662303 h 3111275"/>
                <a:gd name="connsiteX11" fmla="*/ 717452 w 3812344"/>
                <a:gd name="connsiteY11" fmla="*/ 2323484 h 3111275"/>
                <a:gd name="connsiteX12" fmla="*/ 323557 w 3812344"/>
                <a:gd name="connsiteY12" fmla="*/ 2858057 h 3111275"/>
                <a:gd name="connsiteX13" fmla="*/ 0 w 3812344"/>
                <a:gd name="connsiteY13" fmla="*/ 3111275 h 3111275"/>
                <a:gd name="connsiteX14" fmla="*/ 0 w 3812344"/>
                <a:gd name="connsiteY14" fmla="*/ 3111275 h 3111275"/>
                <a:gd name="connsiteX0" fmla="*/ 3812344 w 3812344"/>
                <a:gd name="connsiteY0" fmla="*/ 3053132 h 3109403"/>
                <a:gd name="connsiteX1" fmla="*/ 3390314 w 3812344"/>
                <a:gd name="connsiteY1" fmla="*/ 2771779 h 3109403"/>
                <a:gd name="connsiteX2" fmla="*/ 2996418 w 3812344"/>
                <a:gd name="connsiteY2" fmla="*/ 2026191 h 3109403"/>
                <a:gd name="connsiteX3" fmla="*/ 2602523 w 3812344"/>
                <a:gd name="connsiteY3" fmla="*/ 1111791 h 3109403"/>
                <a:gd name="connsiteX4" fmla="*/ 2335237 w 3812344"/>
                <a:gd name="connsiteY4" fmla="*/ 450609 h 3109403"/>
                <a:gd name="connsiteX5" fmla="*/ 2138289 w 3812344"/>
                <a:gd name="connsiteY5" fmla="*/ 112985 h 3109403"/>
                <a:gd name="connsiteX6" fmla="*/ 1955409 w 3812344"/>
                <a:gd name="connsiteY6" fmla="*/ 443 h 3109403"/>
                <a:gd name="connsiteX7" fmla="*/ 1805529 w 3812344"/>
                <a:gd name="connsiteY7" fmla="*/ 76897 h 3109403"/>
                <a:gd name="connsiteX8" fmla="*/ 1533378 w 3812344"/>
                <a:gd name="connsiteY8" fmla="*/ 366203 h 3109403"/>
                <a:gd name="connsiteX9" fmla="*/ 1266092 w 3812344"/>
                <a:gd name="connsiteY9" fmla="*/ 957046 h 3109403"/>
                <a:gd name="connsiteX10" fmla="*/ 1026941 w 3812344"/>
                <a:gd name="connsiteY10" fmla="*/ 1660431 h 3109403"/>
                <a:gd name="connsiteX11" fmla="*/ 717452 w 3812344"/>
                <a:gd name="connsiteY11" fmla="*/ 2321612 h 3109403"/>
                <a:gd name="connsiteX12" fmla="*/ 323557 w 3812344"/>
                <a:gd name="connsiteY12" fmla="*/ 2856185 h 3109403"/>
                <a:gd name="connsiteX13" fmla="*/ 0 w 3812344"/>
                <a:gd name="connsiteY13" fmla="*/ 3109403 h 3109403"/>
                <a:gd name="connsiteX14" fmla="*/ 0 w 3812344"/>
                <a:gd name="connsiteY14" fmla="*/ 3109403 h 3109403"/>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717452 w 3812344"/>
                <a:gd name="connsiteY11" fmla="*/ 232161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429373 w 3812344"/>
                <a:gd name="connsiteY1" fmla="*/ 276214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2768 h 3109039"/>
                <a:gd name="connsiteX1" fmla="*/ 3429373 w 3812344"/>
                <a:gd name="connsiteY1" fmla="*/ 2761785 h 3109039"/>
                <a:gd name="connsiteX2" fmla="*/ 2996418 w 3812344"/>
                <a:gd name="connsiteY2" fmla="*/ 2025827 h 3109039"/>
                <a:gd name="connsiteX3" fmla="*/ 2602523 w 3812344"/>
                <a:gd name="connsiteY3" fmla="*/ 1111427 h 3109039"/>
                <a:gd name="connsiteX4" fmla="*/ 2335237 w 3812344"/>
                <a:gd name="connsiteY4" fmla="*/ 450245 h 3109039"/>
                <a:gd name="connsiteX5" fmla="*/ 2138289 w 3812344"/>
                <a:gd name="connsiteY5" fmla="*/ 112621 h 3109039"/>
                <a:gd name="connsiteX6" fmla="*/ 1955409 w 3812344"/>
                <a:gd name="connsiteY6" fmla="*/ 79 h 3109039"/>
                <a:gd name="connsiteX7" fmla="*/ 1727410 w 3812344"/>
                <a:gd name="connsiteY7" fmla="*/ 95793 h 3109039"/>
                <a:gd name="connsiteX8" fmla="*/ 1533378 w 3812344"/>
                <a:gd name="connsiteY8" fmla="*/ 365839 h 3109039"/>
                <a:gd name="connsiteX9" fmla="*/ 1266092 w 3812344"/>
                <a:gd name="connsiteY9" fmla="*/ 956682 h 3109039"/>
                <a:gd name="connsiteX10" fmla="*/ 987882 w 3812344"/>
                <a:gd name="connsiteY10" fmla="*/ 1631177 h 3109039"/>
                <a:gd name="connsiteX11" fmla="*/ 688158 w 3812344"/>
                <a:gd name="connsiteY11" fmla="*/ 2292358 h 3109039"/>
                <a:gd name="connsiteX12" fmla="*/ 323557 w 3812344"/>
                <a:gd name="connsiteY12" fmla="*/ 2855821 h 3109039"/>
                <a:gd name="connsiteX13" fmla="*/ 0 w 3812344"/>
                <a:gd name="connsiteY13" fmla="*/ 3109039 h 3109039"/>
                <a:gd name="connsiteX14" fmla="*/ 0 w 3812344"/>
                <a:gd name="connsiteY14" fmla="*/ 3109039 h 3109039"/>
                <a:gd name="connsiteX0" fmla="*/ 3812344 w 3812344"/>
                <a:gd name="connsiteY0" fmla="*/ 3062441 h 3118712"/>
                <a:gd name="connsiteX1" fmla="*/ 3429373 w 3812344"/>
                <a:gd name="connsiteY1" fmla="*/ 2771458 h 3118712"/>
                <a:gd name="connsiteX2" fmla="*/ 2996418 w 3812344"/>
                <a:gd name="connsiteY2" fmla="*/ 2035500 h 3118712"/>
                <a:gd name="connsiteX3" fmla="*/ 2602523 w 3812344"/>
                <a:gd name="connsiteY3" fmla="*/ 1121100 h 3118712"/>
                <a:gd name="connsiteX4" fmla="*/ 2335237 w 3812344"/>
                <a:gd name="connsiteY4" fmla="*/ 459918 h 3118712"/>
                <a:gd name="connsiteX5" fmla="*/ 2138289 w 3812344"/>
                <a:gd name="connsiteY5" fmla="*/ 122294 h 3118712"/>
                <a:gd name="connsiteX6" fmla="*/ 1916350 w 3812344"/>
                <a:gd name="connsiteY6" fmla="*/ 122 h 3118712"/>
                <a:gd name="connsiteX7" fmla="*/ 1727410 w 3812344"/>
                <a:gd name="connsiteY7" fmla="*/ 105466 h 3118712"/>
                <a:gd name="connsiteX8" fmla="*/ 1533378 w 3812344"/>
                <a:gd name="connsiteY8" fmla="*/ 375512 h 3118712"/>
                <a:gd name="connsiteX9" fmla="*/ 1266092 w 3812344"/>
                <a:gd name="connsiteY9" fmla="*/ 966355 h 3118712"/>
                <a:gd name="connsiteX10" fmla="*/ 987882 w 3812344"/>
                <a:gd name="connsiteY10" fmla="*/ 1640850 h 3118712"/>
                <a:gd name="connsiteX11" fmla="*/ 688158 w 3812344"/>
                <a:gd name="connsiteY11" fmla="*/ 2302031 h 3118712"/>
                <a:gd name="connsiteX12" fmla="*/ 323557 w 3812344"/>
                <a:gd name="connsiteY12" fmla="*/ 2865494 h 3118712"/>
                <a:gd name="connsiteX13" fmla="*/ 0 w 3812344"/>
                <a:gd name="connsiteY13" fmla="*/ 3118712 h 3118712"/>
                <a:gd name="connsiteX14" fmla="*/ 0 w 3812344"/>
                <a:gd name="connsiteY14" fmla="*/ 3118712 h 3118712"/>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51384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17267 w 3812344"/>
                <a:gd name="connsiteY9" fmla="*/ 110122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522155 w 3812344"/>
                <a:gd name="connsiteY11" fmla="*/ 2600616 h 3118763"/>
                <a:gd name="connsiteX12" fmla="*/ 323557 w 3812344"/>
                <a:gd name="connsiteY12" fmla="*/ 2865545 h 3118763"/>
                <a:gd name="connsiteX13" fmla="*/ 0 w 3812344"/>
                <a:gd name="connsiteY13" fmla="*/ 3118763 h 3118763"/>
                <a:gd name="connsiteX14" fmla="*/ 0 w 3812344"/>
                <a:gd name="connsiteY14" fmla="*/ 3118763 h 31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2344" h="3118763">
                  <a:moveTo>
                    <a:pt x="3812344" y="3062492"/>
                  </a:moveTo>
                  <a:cubicBezTo>
                    <a:pt x="3671667" y="2968708"/>
                    <a:pt x="3565361" y="2942666"/>
                    <a:pt x="3429373" y="2771509"/>
                  </a:cubicBezTo>
                  <a:cubicBezTo>
                    <a:pt x="3293385" y="2600352"/>
                    <a:pt x="3129344" y="2310611"/>
                    <a:pt x="2996418" y="2035551"/>
                  </a:cubicBezTo>
                  <a:cubicBezTo>
                    <a:pt x="2863492" y="1760491"/>
                    <a:pt x="2742015" y="1383748"/>
                    <a:pt x="2631818" y="1121151"/>
                  </a:cubicBezTo>
                  <a:cubicBezTo>
                    <a:pt x="2521621" y="858554"/>
                    <a:pt x="2412609" y="626437"/>
                    <a:pt x="2335237" y="459969"/>
                  </a:cubicBezTo>
                  <a:cubicBezTo>
                    <a:pt x="2269588" y="347428"/>
                    <a:pt x="2208103" y="198977"/>
                    <a:pt x="2138289" y="122345"/>
                  </a:cubicBezTo>
                  <a:cubicBezTo>
                    <a:pt x="2068475" y="45713"/>
                    <a:pt x="1984830" y="2978"/>
                    <a:pt x="1916350" y="173"/>
                  </a:cubicBezTo>
                  <a:cubicBezTo>
                    <a:pt x="1847870" y="-2632"/>
                    <a:pt x="1797749" y="28507"/>
                    <a:pt x="1727410" y="105517"/>
                  </a:cubicBezTo>
                  <a:cubicBezTo>
                    <a:pt x="1657071" y="182527"/>
                    <a:pt x="1582597" y="297887"/>
                    <a:pt x="1494318" y="462234"/>
                  </a:cubicBezTo>
                  <a:cubicBezTo>
                    <a:pt x="1406039" y="626581"/>
                    <a:pt x="1304929" y="840583"/>
                    <a:pt x="1197738" y="1091598"/>
                  </a:cubicBezTo>
                  <a:cubicBezTo>
                    <a:pt x="1090547" y="1342613"/>
                    <a:pt x="963771" y="1716823"/>
                    <a:pt x="851174" y="1968326"/>
                  </a:cubicBezTo>
                  <a:cubicBezTo>
                    <a:pt x="738577" y="2219829"/>
                    <a:pt x="610091" y="2451080"/>
                    <a:pt x="522155" y="2600616"/>
                  </a:cubicBezTo>
                  <a:cubicBezTo>
                    <a:pt x="434219" y="2750152"/>
                    <a:pt x="410583" y="2779187"/>
                    <a:pt x="323557" y="2865545"/>
                  </a:cubicBezTo>
                  <a:cubicBezTo>
                    <a:pt x="236531" y="2951903"/>
                    <a:pt x="53926" y="3076560"/>
                    <a:pt x="0" y="3118763"/>
                  </a:cubicBezTo>
                  <a:lnTo>
                    <a:pt x="0" y="3118763"/>
                  </a:lnTo>
                </a:path>
              </a:pathLst>
            </a:custGeom>
            <a:ln>
              <a:solidFill>
                <a:schemeClr val="tx2"/>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32" name="Straight Arrow Connector 31"/>
            <p:cNvCxnSpPr/>
            <p:nvPr/>
          </p:nvCxnSpPr>
          <p:spPr>
            <a:xfrm>
              <a:off x="5748991" y="4918139"/>
              <a:ext cx="21766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05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5807391" y="4924882"/>
                  <a:ext cx="2404328" cy="482036"/>
                </a:xfrm>
                <a:prstGeom prst="rect">
                  <a:avLst/>
                </a:prstGeom>
              </p:spPr>
              <p:txBody>
                <a:bodyPr wrap="none">
                  <a:spAutoFit/>
                </a:bodyPr>
                <a:lstStyle/>
                <a:p>
                  <a:r>
                    <a:rPr lang="en-US" dirty="0">
                      <a:latin typeface="GE Inspira" panose="020F0603030400020203" pitchFamily="34" charset="0"/>
                    </a:rPr>
                    <a:t>Decision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endParaRPr lang="fr-FR" b="1" dirty="0">
                    <a:latin typeface="GE Inspira" panose="020F0603030400020203"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5807391" y="4924882"/>
                  <a:ext cx="2404328" cy="482036"/>
                </a:xfrm>
                <a:prstGeom prst="rect">
                  <a:avLst/>
                </a:prstGeom>
                <a:blipFill>
                  <a:blip r:embed="rId7"/>
                  <a:stretch>
                    <a:fillRect l="-2711" t="-10000" b="-26667"/>
                  </a:stretch>
                </a:blipFill>
              </p:spPr>
              <p:txBody>
                <a:bodyPr/>
                <a:lstStyle/>
                <a:p>
                  <a:r>
                    <a:rPr lang="en-US">
                      <a:noFill/>
                    </a:rPr>
                    <a:t> </a:t>
                  </a:r>
                </a:p>
              </p:txBody>
            </p:sp>
          </mc:Fallback>
        </mc:AlternateContent>
        <p:sp>
          <p:nvSpPr>
            <p:cNvPr id="35" name="Rectangle 34"/>
            <p:cNvSpPr/>
            <p:nvPr/>
          </p:nvSpPr>
          <p:spPr>
            <a:xfrm>
              <a:off x="6018732" y="3177231"/>
              <a:ext cx="1471948" cy="482036"/>
            </a:xfrm>
            <a:prstGeom prst="rect">
              <a:avLst/>
            </a:prstGeom>
          </p:spPr>
          <p:txBody>
            <a:bodyPr wrap="none">
              <a:spAutoFit/>
            </a:bodyPr>
            <a:lstStyle/>
            <a:p>
              <a:pPr algn="ctr"/>
              <a:r>
                <a:rPr lang="en-US" b="1" dirty="0">
                  <a:solidFill>
                    <a:schemeClr val="accent4">
                      <a:lumMod val="75000"/>
                    </a:schemeClr>
                  </a:solidFill>
                  <a:latin typeface="GE Inspira" panose="020F0603030400020203" pitchFamily="34" charset="0"/>
                </a:rPr>
                <a:t>Threshold </a:t>
              </a:r>
            </a:p>
          </p:txBody>
        </p:sp>
        <p:sp>
          <p:nvSpPr>
            <p:cNvPr id="36" name="TextBox 35"/>
            <p:cNvSpPr txBox="1"/>
            <p:nvPr/>
          </p:nvSpPr>
          <p:spPr>
            <a:xfrm>
              <a:off x="5374142" y="4205160"/>
              <a:ext cx="834520" cy="482538"/>
            </a:xfrm>
            <a:prstGeom prst="rect">
              <a:avLst/>
            </a:prstGeom>
            <a:noFill/>
          </p:spPr>
          <p:txBody>
            <a:bodyPr wrap="none" lIns="0" tIns="0" rIns="0" bIns="0" rtlCol="0">
              <a:spAutoFit/>
            </a:bodyPr>
            <a:lstStyle/>
            <a:p>
              <a:pPr algn="ctr">
                <a:lnSpc>
                  <a:spcPts val="1425"/>
                </a:lnSpc>
              </a:pPr>
              <a:r>
                <a:rPr lang="en-US" b="1" dirty="0">
                  <a:solidFill>
                    <a:srgbClr val="00B050"/>
                  </a:solidFill>
                  <a:latin typeface="GE Inspira" panose="020F0603030400020203" pitchFamily="34" charset="0"/>
                </a:rPr>
                <a:t>Lesion </a:t>
              </a:r>
            </a:p>
            <a:p>
              <a:pPr algn="ctr">
                <a:lnSpc>
                  <a:spcPts val="1425"/>
                </a:lnSpc>
              </a:pPr>
              <a:r>
                <a:rPr lang="en-US" b="1" dirty="0">
                  <a:solidFill>
                    <a:srgbClr val="00B050"/>
                  </a:solidFill>
                  <a:latin typeface="GE Inspira" panose="020F0603030400020203" pitchFamily="34" charset="0"/>
                </a:rPr>
                <a:t>absent</a:t>
              </a:r>
              <a:endParaRPr lang="fr-FR" b="1" dirty="0">
                <a:solidFill>
                  <a:srgbClr val="00B050"/>
                </a:solidFill>
                <a:latin typeface="GE Inspira" panose="020F0603030400020203" pitchFamily="34" charset="0"/>
              </a:endParaRPr>
            </a:p>
          </p:txBody>
        </p:sp>
        <p:sp>
          <p:nvSpPr>
            <p:cNvPr id="37" name="TextBox 36"/>
            <p:cNvSpPr txBox="1"/>
            <p:nvPr/>
          </p:nvSpPr>
          <p:spPr>
            <a:xfrm>
              <a:off x="7337799" y="4141072"/>
              <a:ext cx="946676" cy="479274"/>
            </a:xfrm>
            <a:prstGeom prst="rect">
              <a:avLst/>
            </a:prstGeom>
            <a:noFill/>
          </p:spPr>
          <p:txBody>
            <a:bodyPr wrap="none" lIns="0" tIns="0" rIns="0" bIns="0" rtlCol="0">
              <a:spAutoFit/>
            </a:bodyPr>
            <a:lstStyle/>
            <a:p>
              <a:pPr algn="ctr">
                <a:lnSpc>
                  <a:spcPts val="1425"/>
                </a:lnSpc>
              </a:pPr>
              <a:r>
                <a:rPr lang="en-US" b="1" dirty="0">
                  <a:solidFill>
                    <a:schemeClr val="tx2"/>
                  </a:solidFill>
                </a:rPr>
                <a:t>Lesion</a:t>
              </a:r>
            </a:p>
            <a:p>
              <a:pPr algn="ctr">
                <a:lnSpc>
                  <a:spcPts val="1425"/>
                </a:lnSpc>
              </a:pPr>
              <a:r>
                <a:rPr lang="en-US" b="1" dirty="0">
                  <a:solidFill>
                    <a:schemeClr val="tx2"/>
                  </a:solidFill>
                </a:rPr>
                <a:t>present</a:t>
              </a:r>
              <a:endParaRPr lang="fr-FR" b="1" dirty="0">
                <a:solidFill>
                  <a:schemeClr val="tx2"/>
                </a:solidFill>
              </a:endParaRPr>
            </a:p>
          </p:txBody>
        </p:sp>
        <p:cxnSp>
          <p:nvCxnSpPr>
            <p:cNvPr id="38" name="Straight Arrow Connector 37"/>
            <p:cNvCxnSpPr/>
            <p:nvPr/>
          </p:nvCxnSpPr>
          <p:spPr>
            <a:xfrm flipV="1">
              <a:off x="5748991" y="3660534"/>
              <a:ext cx="0" cy="1257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5371876" y="3467248"/>
                  <a:ext cx="435243" cy="482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𝑝</m:t>
                        </m:r>
                      </m:oMath>
                    </m:oMathPara>
                  </a14:m>
                  <a:endParaRPr lang="fr-FR" i="1" dirty="0"/>
                </a:p>
              </p:txBody>
            </p:sp>
          </mc:Choice>
          <mc:Fallback xmlns="">
            <p:sp>
              <p:nvSpPr>
                <p:cNvPr id="39" name="Rectangle 38"/>
                <p:cNvSpPr>
                  <a:spLocks noRot="1" noChangeAspect="1" noMove="1" noResize="1" noEditPoints="1" noAdjustHandles="1" noChangeArrowheads="1" noChangeShapeType="1" noTextEdit="1"/>
                </p:cNvSpPr>
                <p:nvPr/>
              </p:nvSpPr>
              <p:spPr>
                <a:xfrm>
                  <a:off x="5371876" y="3467248"/>
                  <a:ext cx="435243" cy="482036"/>
                </a:xfrm>
                <a:prstGeom prst="rect">
                  <a:avLst/>
                </a:prstGeom>
                <a:blipFill>
                  <a:blip r:embed="rId8"/>
                  <a:stretch>
                    <a:fillRect b="-8333"/>
                  </a:stretch>
                </a:blipFill>
              </p:spPr>
              <p:txBody>
                <a:bodyPr/>
                <a:lstStyle/>
                <a:p>
                  <a:r>
                    <a:rPr lang="en-US">
                      <a:noFill/>
                    </a:rPr>
                    <a:t> </a:t>
                  </a:r>
                </a:p>
              </p:txBody>
            </p:sp>
          </mc:Fallback>
        </mc:AlternateContent>
        <p:sp>
          <p:nvSpPr>
            <p:cNvPr id="40" name="Freeform: Shape 39"/>
            <p:cNvSpPr/>
            <p:nvPr/>
          </p:nvSpPr>
          <p:spPr>
            <a:xfrm>
              <a:off x="6030961" y="3832688"/>
              <a:ext cx="926966" cy="1054248"/>
            </a:xfrm>
            <a:custGeom>
              <a:avLst/>
              <a:gdLst>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5004 h 3111275"/>
                <a:gd name="connsiteX1" fmla="*/ 3390314 w 3812344"/>
                <a:gd name="connsiteY1" fmla="*/ 2773651 h 3111275"/>
                <a:gd name="connsiteX2" fmla="*/ 2996418 w 3812344"/>
                <a:gd name="connsiteY2" fmla="*/ 2028063 h 3111275"/>
                <a:gd name="connsiteX3" fmla="*/ 2602523 w 3812344"/>
                <a:gd name="connsiteY3" fmla="*/ 1113663 h 3111275"/>
                <a:gd name="connsiteX4" fmla="*/ 2335237 w 3812344"/>
                <a:gd name="connsiteY4" fmla="*/ 452481 h 3111275"/>
                <a:gd name="connsiteX5" fmla="*/ 2138289 w 3812344"/>
                <a:gd name="connsiteY5" fmla="*/ 114857 h 3111275"/>
                <a:gd name="connsiteX6" fmla="*/ 1955409 w 3812344"/>
                <a:gd name="connsiteY6" fmla="*/ 2315 h 3111275"/>
                <a:gd name="connsiteX7" fmla="*/ 1758461 w 3812344"/>
                <a:gd name="connsiteY7" fmla="*/ 44518 h 3111275"/>
                <a:gd name="connsiteX8" fmla="*/ 1533378 w 3812344"/>
                <a:gd name="connsiteY8" fmla="*/ 368075 h 3111275"/>
                <a:gd name="connsiteX9" fmla="*/ 1266092 w 3812344"/>
                <a:gd name="connsiteY9" fmla="*/ 958918 h 3111275"/>
                <a:gd name="connsiteX10" fmla="*/ 1026941 w 3812344"/>
                <a:gd name="connsiteY10" fmla="*/ 1662303 h 3111275"/>
                <a:gd name="connsiteX11" fmla="*/ 717452 w 3812344"/>
                <a:gd name="connsiteY11" fmla="*/ 2323484 h 3111275"/>
                <a:gd name="connsiteX12" fmla="*/ 323557 w 3812344"/>
                <a:gd name="connsiteY12" fmla="*/ 2858057 h 3111275"/>
                <a:gd name="connsiteX13" fmla="*/ 0 w 3812344"/>
                <a:gd name="connsiteY13" fmla="*/ 3111275 h 3111275"/>
                <a:gd name="connsiteX14" fmla="*/ 0 w 3812344"/>
                <a:gd name="connsiteY14" fmla="*/ 3111275 h 3111275"/>
                <a:gd name="connsiteX0" fmla="*/ 3812344 w 3812344"/>
                <a:gd name="connsiteY0" fmla="*/ 3053132 h 3109403"/>
                <a:gd name="connsiteX1" fmla="*/ 3390314 w 3812344"/>
                <a:gd name="connsiteY1" fmla="*/ 2771779 h 3109403"/>
                <a:gd name="connsiteX2" fmla="*/ 2996418 w 3812344"/>
                <a:gd name="connsiteY2" fmla="*/ 2026191 h 3109403"/>
                <a:gd name="connsiteX3" fmla="*/ 2602523 w 3812344"/>
                <a:gd name="connsiteY3" fmla="*/ 1111791 h 3109403"/>
                <a:gd name="connsiteX4" fmla="*/ 2335237 w 3812344"/>
                <a:gd name="connsiteY4" fmla="*/ 450609 h 3109403"/>
                <a:gd name="connsiteX5" fmla="*/ 2138289 w 3812344"/>
                <a:gd name="connsiteY5" fmla="*/ 112985 h 3109403"/>
                <a:gd name="connsiteX6" fmla="*/ 1955409 w 3812344"/>
                <a:gd name="connsiteY6" fmla="*/ 443 h 3109403"/>
                <a:gd name="connsiteX7" fmla="*/ 1805529 w 3812344"/>
                <a:gd name="connsiteY7" fmla="*/ 76897 h 3109403"/>
                <a:gd name="connsiteX8" fmla="*/ 1533378 w 3812344"/>
                <a:gd name="connsiteY8" fmla="*/ 366203 h 3109403"/>
                <a:gd name="connsiteX9" fmla="*/ 1266092 w 3812344"/>
                <a:gd name="connsiteY9" fmla="*/ 957046 h 3109403"/>
                <a:gd name="connsiteX10" fmla="*/ 1026941 w 3812344"/>
                <a:gd name="connsiteY10" fmla="*/ 1660431 h 3109403"/>
                <a:gd name="connsiteX11" fmla="*/ 717452 w 3812344"/>
                <a:gd name="connsiteY11" fmla="*/ 2321612 h 3109403"/>
                <a:gd name="connsiteX12" fmla="*/ 323557 w 3812344"/>
                <a:gd name="connsiteY12" fmla="*/ 2856185 h 3109403"/>
                <a:gd name="connsiteX13" fmla="*/ 0 w 3812344"/>
                <a:gd name="connsiteY13" fmla="*/ 3109403 h 3109403"/>
                <a:gd name="connsiteX14" fmla="*/ 0 w 3812344"/>
                <a:gd name="connsiteY14" fmla="*/ 3109403 h 3109403"/>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717452 w 3812344"/>
                <a:gd name="connsiteY11" fmla="*/ 232161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429373 w 3812344"/>
                <a:gd name="connsiteY1" fmla="*/ 276214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2768 h 3109039"/>
                <a:gd name="connsiteX1" fmla="*/ 3429373 w 3812344"/>
                <a:gd name="connsiteY1" fmla="*/ 2761785 h 3109039"/>
                <a:gd name="connsiteX2" fmla="*/ 2996418 w 3812344"/>
                <a:gd name="connsiteY2" fmla="*/ 2025827 h 3109039"/>
                <a:gd name="connsiteX3" fmla="*/ 2602523 w 3812344"/>
                <a:gd name="connsiteY3" fmla="*/ 1111427 h 3109039"/>
                <a:gd name="connsiteX4" fmla="*/ 2335237 w 3812344"/>
                <a:gd name="connsiteY4" fmla="*/ 450245 h 3109039"/>
                <a:gd name="connsiteX5" fmla="*/ 2138289 w 3812344"/>
                <a:gd name="connsiteY5" fmla="*/ 112621 h 3109039"/>
                <a:gd name="connsiteX6" fmla="*/ 1955409 w 3812344"/>
                <a:gd name="connsiteY6" fmla="*/ 79 h 3109039"/>
                <a:gd name="connsiteX7" fmla="*/ 1727410 w 3812344"/>
                <a:gd name="connsiteY7" fmla="*/ 95793 h 3109039"/>
                <a:gd name="connsiteX8" fmla="*/ 1533378 w 3812344"/>
                <a:gd name="connsiteY8" fmla="*/ 365839 h 3109039"/>
                <a:gd name="connsiteX9" fmla="*/ 1266092 w 3812344"/>
                <a:gd name="connsiteY9" fmla="*/ 956682 h 3109039"/>
                <a:gd name="connsiteX10" fmla="*/ 987882 w 3812344"/>
                <a:gd name="connsiteY10" fmla="*/ 1631177 h 3109039"/>
                <a:gd name="connsiteX11" fmla="*/ 688158 w 3812344"/>
                <a:gd name="connsiteY11" fmla="*/ 2292358 h 3109039"/>
                <a:gd name="connsiteX12" fmla="*/ 323557 w 3812344"/>
                <a:gd name="connsiteY12" fmla="*/ 2855821 h 3109039"/>
                <a:gd name="connsiteX13" fmla="*/ 0 w 3812344"/>
                <a:gd name="connsiteY13" fmla="*/ 3109039 h 3109039"/>
                <a:gd name="connsiteX14" fmla="*/ 0 w 3812344"/>
                <a:gd name="connsiteY14" fmla="*/ 3109039 h 3109039"/>
                <a:gd name="connsiteX0" fmla="*/ 3812344 w 3812344"/>
                <a:gd name="connsiteY0" fmla="*/ 3062441 h 3118712"/>
                <a:gd name="connsiteX1" fmla="*/ 3429373 w 3812344"/>
                <a:gd name="connsiteY1" fmla="*/ 2771458 h 3118712"/>
                <a:gd name="connsiteX2" fmla="*/ 2996418 w 3812344"/>
                <a:gd name="connsiteY2" fmla="*/ 2035500 h 3118712"/>
                <a:gd name="connsiteX3" fmla="*/ 2602523 w 3812344"/>
                <a:gd name="connsiteY3" fmla="*/ 1121100 h 3118712"/>
                <a:gd name="connsiteX4" fmla="*/ 2335237 w 3812344"/>
                <a:gd name="connsiteY4" fmla="*/ 459918 h 3118712"/>
                <a:gd name="connsiteX5" fmla="*/ 2138289 w 3812344"/>
                <a:gd name="connsiteY5" fmla="*/ 122294 h 3118712"/>
                <a:gd name="connsiteX6" fmla="*/ 1916350 w 3812344"/>
                <a:gd name="connsiteY6" fmla="*/ 122 h 3118712"/>
                <a:gd name="connsiteX7" fmla="*/ 1727410 w 3812344"/>
                <a:gd name="connsiteY7" fmla="*/ 105466 h 3118712"/>
                <a:gd name="connsiteX8" fmla="*/ 1533378 w 3812344"/>
                <a:gd name="connsiteY8" fmla="*/ 375512 h 3118712"/>
                <a:gd name="connsiteX9" fmla="*/ 1266092 w 3812344"/>
                <a:gd name="connsiteY9" fmla="*/ 966355 h 3118712"/>
                <a:gd name="connsiteX10" fmla="*/ 987882 w 3812344"/>
                <a:gd name="connsiteY10" fmla="*/ 1640850 h 3118712"/>
                <a:gd name="connsiteX11" fmla="*/ 688158 w 3812344"/>
                <a:gd name="connsiteY11" fmla="*/ 2302031 h 3118712"/>
                <a:gd name="connsiteX12" fmla="*/ 323557 w 3812344"/>
                <a:gd name="connsiteY12" fmla="*/ 2865494 h 3118712"/>
                <a:gd name="connsiteX13" fmla="*/ 0 w 3812344"/>
                <a:gd name="connsiteY13" fmla="*/ 3118712 h 3118712"/>
                <a:gd name="connsiteX14" fmla="*/ 0 w 3812344"/>
                <a:gd name="connsiteY14" fmla="*/ 3118712 h 3118712"/>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51384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17267 w 3812344"/>
                <a:gd name="connsiteY9" fmla="*/ 110122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522155 w 3812344"/>
                <a:gd name="connsiteY11" fmla="*/ 2600616 h 3118763"/>
                <a:gd name="connsiteX12" fmla="*/ 323557 w 3812344"/>
                <a:gd name="connsiteY12" fmla="*/ 2865545 h 3118763"/>
                <a:gd name="connsiteX13" fmla="*/ 0 w 3812344"/>
                <a:gd name="connsiteY13" fmla="*/ 3118763 h 3118763"/>
                <a:gd name="connsiteX14" fmla="*/ 0 w 3812344"/>
                <a:gd name="connsiteY14" fmla="*/ 3118763 h 31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2344" h="3118763">
                  <a:moveTo>
                    <a:pt x="3812344" y="3062492"/>
                  </a:moveTo>
                  <a:cubicBezTo>
                    <a:pt x="3671667" y="2968708"/>
                    <a:pt x="3565361" y="2942666"/>
                    <a:pt x="3429373" y="2771509"/>
                  </a:cubicBezTo>
                  <a:cubicBezTo>
                    <a:pt x="3293385" y="2600352"/>
                    <a:pt x="3129344" y="2310611"/>
                    <a:pt x="2996418" y="2035551"/>
                  </a:cubicBezTo>
                  <a:cubicBezTo>
                    <a:pt x="2863492" y="1760491"/>
                    <a:pt x="2742015" y="1383748"/>
                    <a:pt x="2631818" y="1121151"/>
                  </a:cubicBezTo>
                  <a:cubicBezTo>
                    <a:pt x="2521621" y="858554"/>
                    <a:pt x="2412609" y="626437"/>
                    <a:pt x="2335237" y="459969"/>
                  </a:cubicBezTo>
                  <a:cubicBezTo>
                    <a:pt x="2269588" y="347428"/>
                    <a:pt x="2208103" y="198977"/>
                    <a:pt x="2138289" y="122345"/>
                  </a:cubicBezTo>
                  <a:cubicBezTo>
                    <a:pt x="2068475" y="45713"/>
                    <a:pt x="1984830" y="2978"/>
                    <a:pt x="1916350" y="173"/>
                  </a:cubicBezTo>
                  <a:cubicBezTo>
                    <a:pt x="1847870" y="-2632"/>
                    <a:pt x="1797749" y="28507"/>
                    <a:pt x="1727410" y="105517"/>
                  </a:cubicBezTo>
                  <a:cubicBezTo>
                    <a:pt x="1657071" y="182527"/>
                    <a:pt x="1582597" y="297887"/>
                    <a:pt x="1494318" y="462234"/>
                  </a:cubicBezTo>
                  <a:cubicBezTo>
                    <a:pt x="1406039" y="626581"/>
                    <a:pt x="1304929" y="840583"/>
                    <a:pt x="1197738" y="1091598"/>
                  </a:cubicBezTo>
                  <a:cubicBezTo>
                    <a:pt x="1090547" y="1342613"/>
                    <a:pt x="963771" y="1716823"/>
                    <a:pt x="851174" y="1968326"/>
                  </a:cubicBezTo>
                  <a:cubicBezTo>
                    <a:pt x="738577" y="2219829"/>
                    <a:pt x="610091" y="2451080"/>
                    <a:pt x="522155" y="2600616"/>
                  </a:cubicBezTo>
                  <a:cubicBezTo>
                    <a:pt x="434219" y="2750152"/>
                    <a:pt x="410583" y="2779187"/>
                    <a:pt x="323557" y="2865545"/>
                  </a:cubicBezTo>
                  <a:cubicBezTo>
                    <a:pt x="236531" y="2951903"/>
                    <a:pt x="53926" y="3076560"/>
                    <a:pt x="0" y="3118763"/>
                  </a:cubicBezTo>
                  <a:lnTo>
                    <a:pt x="0" y="3118763"/>
                  </a:lnTo>
                </a:path>
              </a:pathLst>
            </a:custGeom>
            <a:ln>
              <a:solidFill>
                <a:srgbClr val="00B05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0" name="Straight Connector 29"/>
            <p:cNvCxnSpPr/>
            <p:nvPr/>
          </p:nvCxnSpPr>
          <p:spPr>
            <a:xfrm>
              <a:off x="7296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15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724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534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00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438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10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343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819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48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29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Rounded Corners 43"/>
          <p:cNvSpPr/>
          <p:nvPr/>
        </p:nvSpPr>
        <p:spPr>
          <a:xfrm>
            <a:off x="2472506" y="1219201"/>
            <a:ext cx="3253339" cy="493763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Rounded Corners 48"/>
          <p:cNvSpPr/>
          <p:nvPr/>
        </p:nvSpPr>
        <p:spPr>
          <a:xfrm>
            <a:off x="6020026" y="1219201"/>
            <a:ext cx="3657374" cy="493763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4" name="Group 23"/>
          <p:cNvGrpSpPr/>
          <p:nvPr/>
        </p:nvGrpSpPr>
        <p:grpSpPr>
          <a:xfrm>
            <a:off x="7010400" y="4667107"/>
            <a:ext cx="1966510" cy="1375567"/>
            <a:chOff x="6248400" y="5381041"/>
            <a:chExt cx="1163043" cy="873155"/>
          </a:xfrm>
        </p:grpSpPr>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l="28227" b="22885"/>
            <a:stretch/>
          </p:blipFill>
          <p:spPr>
            <a:xfrm>
              <a:off x="6248400" y="5381041"/>
              <a:ext cx="1163043" cy="873155"/>
            </a:xfrm>
            <a:prstGeom prst="rect">
              <a:avLst/>
            </a:prstGeom>
          </p:spPr>
        </p:pic>
        <p:cxnSp>
          <p:nvCxnSpPr>
            <p:cNvPr id="61" name="Straight Arrow Connector 60"/>
            <p:cNvCxnSpPr/>
            <p:nvPr/>
          </p:nvCxnSpPr>
          <p:spPr>
            <a:xfrm>
              <a:off x="6248400" y="6248400"/>
              <a:ext cx="105868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248400" y="5381041"/>
              <a:ext cx="0" cy="867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6276390" y="4363921"/>
            <a:ext cx="3258071" cy="369332"/>
          </a:xfrm>
          <a:prstGeom prst="rect">
            <a:avLst/>
          </a:prstGeom>
          <a:noFill/>
        </p:spPr>
        <p:txBody>
          <a:bodyPr wrap="none" rtlCol="0">
            <a:spAutoFit/>
          </a:bodyPr>
          <a:lstStyle/>
          <a:p>
            <a:r>
              <a:rPr lang="fr-FR" dirty="0">
                <a:latin typeface="GE Inspira" panose="020F0603030400020203" pitchFamily="34" charset="0"/>
              </a:rPr>
              <a:t>Area </a:t>
            </a:r>
            <a:r>
              <a:rPr lang="fr-FR" dirty="0" err="1">
                <a:latin typeface="GE Inspira" panose="020F0603030400020203" pitchFamily="34" charset="0"/>
              </a:rPr>
              <a:t>under</a:t>
            </a:r>
            <a:r>
              <a:rPr lang="fr-FR" dirty="0">
                <a:latin typeface="GE Inspira" panose="020F0603030400020203" pitchFamily="34" charset="0"/>
              </a:rPr>
              <a:t> the ROC </a:t>
            </a:r>
            <a:r>
              <a:rPr lang="fr-FR" dirty="0" err="1">
                <a:latin typeface="GE Inspira" panose="020F0603030400020203" pitchFamily="34" charset="0"/>
              </a:rPr>
              <a:t>curve</a:t>
            </a:r>
            <a:r>
              <a:rPr lang="fr-FR" dirty="0">
                <a:latin typeface="GE Inspira" panose="020F0603030400020203" pitchFamily="34" charset="0"/>
              </a:rPr>
              <a:t> (AUC)</a:t>
            </a:r>
          </a:p>
        </p:txBody>
      </p:sp>
      <p:sp>
        <p:nvSpPr>
          <p:cNvPr id="26" name="Arrow: Down 25"/>
          <p:cNvSpPr/>
          <p:nvPr/>
        </p:nvSpPr>
        <p:spPr>
          <a:xfrm>
            <a:off x="7879152" y="4178497"/>
            <a:ext cx="216460" cy="18542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fr-FR" sz="2400" b="1" dirty="0">
                <a:latin typeface="GE Inspira" panose="020F0603030400020203" pitchFamily="34" charset="0"/>
              </a:rPr>
              <a:t>Model observer for </a:t>
            </a:r>
            <a:r>
              <a:rPr lang="fr-FR" sz="2400" b="1" dirty="0" err="1">
                <a:latin typeface="GE Inspira" panose="020F0603030400020203" pitchFamily="34" charset="0"/>
              </a:rPr>
              <a:t>lesion</a:t>
            </a:r>
            <a:r>
              <a:rPr lang="fr-FR" sz="2400" b="1" dirty="0">
                <a:latin typeface="GE Inspira" panose="020F0603030400020203" pitchFamily="34" charset="0"/>
              </a:rPr>
              <a:t> </a:t>
            </a:r>
            <a:r>
              <a:rPr lang="fr-FR" sz="2400" b="1" dirty="0" err="1">
                <a:latin typeface="GE Inspira" panose="020F0603030400020203" pitchFamily="34" charset="0"/>
              </a:rPr>
              <a:t>detection</a:t>
            </a:r>
            <a:r>
              <a:rPr lang="fr-FR" sz="2400" b="1" dirty="0">
                <a:latin typeface="GE Inspira" panose="020F0603030400020203" pitchFamily="34" charset="0"/>
              </a:rPr>
              <a:t> </a:t>
            </a:r>
            <a:r>
              <a:rPr lang="fr-FR" sz="2400" b="1" dirty="0" err="1">
                <a:latin typeface="GE Inspira" panose="020F0603030400020203" pitchFamily="34" charset="0"/>
              </a:rPr>
              <a:t>task</a:t>
            </a:r>
            <a:endParaRPr lang="fr-FR" sz="2400" dirty="0"/>
          </a:p>
        </p:txBody>
      </p:sp>
    </p:spTree>
    <p:extLst>
      <p:ext uri="{BB962C8B-B14F-4D97-AF65-F5344CB8AC3E}">
        <p14:creationId xmlns:p14="http://schemas.microsoft.com/office/powerpoint/2010/main" val="23316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4" grpId="0" animBg="1"/>
      <p:bldP spid="49" grpId="0" animBg="1"/>
      <p:bldP spid="23"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p:cNvSpPr txBox="1"/>
          <p:nvPr/>
        </p:nvSpPr>
        <p:spPr>
          <a:xfrm>
            <a:off x="1954432" y="812178"/>
            <a:ext cx="7035568" cy="987450"/>
          </a:xfrm>
          <a:prstGeom prst="rect">
            <a:avLst/>
          </a:prstGeom>
          <a:noFill/>
        </p:spPr>
        <p:txBody>
          <a:bodyPr wrap="square" rtlCol="0">
            <a:spAutoFit/>
          </a:bodyPr>
          <a:lstStyle/>
          <a:p>
            <a:pPr>
              <a:spcAft>
                <a:spcPts val="450"/>
              </a:spcAft>
            </a:pPr>
            <a:r>
              <a:rPr lang="en-US" b="1" dirty="0">
                <a:latin typeface="GE Inspira" panose="020F0603030400020203" pitchFamily="34" charset="0"/>
              </a:rPr>
              <a:t>CHO: one of the state-of-the-art for linear model observers</a:t>
            </a:r>
          </a:p>
          <a:p>
            <a:pPr marL="123825" indent="-123825">
              <a:buFont typeface="Arial" panose="020B0604020202020204" pitchFamily="34" charset="0"/>
              <a:buChar char="•"/>
            </a:pPr>
            <a:r>
              <a:rPr lang="en-US" dirty="0">
                <a:latin typeface="GE Inspira" panose="020F0603030400020203" pitchFamily="34" charset="0"/>
              </a:rPr>
              <a:t>Based on linear discriminant analysis</a:t>
            </a:r>
          </a:p>
          <a:p>
            <a:pPr marL="123825" indent="-123825">
              <a:buFont typeface="Arial" panose="020B0604020202020204" pitchFamily="34" charset="0"/>
              <a:buChar char="•"/>
            </a:pPr>
            <a:r>
              <a:rPr lang="en-US" dirty="0">
                <a:latin typeface="GE Inspira" panose="020F0603030400020203" pitchFamily="34" charset="0"/>
              </a:rPr>
              <a:t>Extendible to 3D volumetric &amp; multi-slice cases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2515036" y="1970360"/>
                <a:ext cx="5664254" cy="369332"/>
              </a:xfrm>
              <a:prstGeom prst="rect">
                <a:avLst/>
              </a:prstGeom>
              <a:noFill/>
            </p:spPr>
            <p:txBody>
              <a:bodyPr wrap="square" rtlCol="0">
                <a:spAutoFit/>
              </a:bodyPr>
              <a:lstStyle/>
              <a:p>
                <a:pPr>
                  <a:spcAft>
                    <a:spcPts val="450"/>
                  </a:spcAft>
                </a:pPr>
                <a:r>
                  <a:rPr lang="fr-FR" b="1" dirty="0">
                    <a:latin typeface="GE Inspira" panose="020F0603030400020203" pitchFamily="34" charset="0"/>
                  </a:rPr>
                  <a:t>Training phase: </a:t>
                </a:r>
                <a:r>
                  <a:rPr lang="fr-FR" b="1" dirty="0" err="1">
                    <a:latin typeface="GE Inspira" panose="020F0603030400020203" pitchFamily="34" charset="0"/>
                  </a:rPr>
                  <a:t>compute</a:t>
                </a:r>
                <a:r>
                  <a:rPr lang="fr-FR" b="1" dirty="0">
                    <a:latin typeface="GE Inspira" panose="020F0603030400020203" pitchFamily="34" charset="0"/>
                  </a:rPr>
                  <a:t> </a:t>
                </a:r>
                <a:r>
                  <a:rPr lang="fr-FR" b="1" dirty="0" err="1">
                    <a:latin typeface="GE Inspira" panose="020F0603030400020203" pitchFamily="34" charset="0"/>
                  </a:rPr>
                  <a:t>template</a:t>
                </a:r>
                <a:r>
                  <a:rPr lang="fr-FR" b="1" dirty="0">
                    <a:latin typeface="GE Inspira" panose="020F0603030400020203" pitchFamily="34"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𝐰</m:t>
                        </m:r>
                      </m:e>
                      <m:sub>
                        <m:r>
                          <m:rPr>
                            <m:sty m:val="p"/>
                          </m:rPr>
                          <a:rPr lang="en-US">
                            <a:solidFill>
                              <a:srgbClr val="000000"/>
                            </a:solidFill>
                            <a:latin typeface="Cambria Math" panose="02040503050406030204" pitchFamily="18" charset="0"/>
                          </a:rPr>
                          <m:t>CHO</m:t>
                        </m:r>
                      </m:sub>
                    </m:sSub>
                  </m:oMath>
                </a14:m>
                <a:endParaRPr lang="fr-FR" b="1" dirty="0">
                  <a:latin typeface="GE Inspira" panose="020F0603030400020203"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515036" y="1970360"/>
                <a:ext cx="5664254" cy="369332"/>
              </a:xfrm>
              <a:prstGeom prst="rect">
                <a:avLst/>
              </a:prstGeom>
              <a:blipFill>
                <a:blip r:embed="rId3"/>
                <a:stretch>
                  <a:fillRect l="-96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15036" y="4883348"/>
                <a:ext cx="6509601" cy="369332"/>
              </a:xfrm>
              <a:prstGeom prst="rect">
                <a:avLst/>
              </a:prstGeom>
              <a:noFill/>
            </p:spPr>
            <p:txBody>
              <a:bodyPr wrap="square" rtlCol="0">
                <a:spAutoFit/>
              </a:bodyPr>
              <a:lstStyle/>
              <a:p>
                <a:pPr>
                  <a:spcAft>
                    <a:spcPts val="450"/>
                  </a:spcAft>
                </a:pPr>
                <a:r>
                  <a:rPr lang="fr-FR" b="1" dirty="0">
                    <a:latin typeface="GE Inspira" panose="020F0603030400020203" pitchFamily="34" charset="0"/>
                  </a:rPr>
                  <a:t>Test phase: </a:t>
                </a:r>
                <a:r>
                  <a:rPr lang="fr-FR" b="1" dirty="0" err="1">
                    <a:latin typeface="GE Inspira" panose="020F0603030400020203" pitchFamily="34" charset="0"/>
                  </a:rPr>
                  <a:t>compute</a:t>
                </a:r>
                <a:r>
                  <a:rPr lang="fr-FR" b="1" dirty="0">
                    <a:latin typeface="GE Inspira" panose="020F0603030400020203" pitchFamily="34" charset="0"/>
                  </a:rPr>
                  <a:t> </a:t>
                </a:r>
                <a:r>
                  <a:rPr lang="fr-FR" b="1" dirty="0" err="1">
                    <a:latin typeface="GE Inspira" panose="020F0603030400020203" pitchFamily="34" charset="0"/>
                  </a:rPr>
                  <a:t>decision</a:t>
                </a:r>
                <a:r>
                  <a:rPr lang="fr-FR" b="1" dirty="0">
                    <a:latin typeface="GE Inspira" panose="020F0603030400020203" pitchFamily="34" charset="0"/>
                  </a:rPr>
                  <a:t> variable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𝝀</m:t>
                    </m:r>
                  </m:oMath>
                </a14:m>
                <a:endParaRPr lang="fr-FR" b="1" dirty="0">
                  <a:latin typeface="GE Inspira" panose="020F0603030400020203"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515036" y="4883348"/>
                <a:ext cx="6509601" cy="369332"/>
              </a:xfrm>
              <a:prstGeom prst="rect">
                <a:avLst/>
              </a:prstGeom>
              <a:blipFill>
                <a:blip r:embed="rId4"/>
                <a:stretch>
                  <a:fillRect l="-843" t="-8197" b="-24590"/>
                </a:stretch>
              </a:blipFill>
            </p:spPr>
            <p:txBody>
              <a:bodyPr/>
              <a:lstStyle/>
              <a:p>
                <a:r>
                  <a:rPr lang="en-US">
                    <a:noFill/>
                  </a:rPr>
                  <a:t> </a:t>
                </a:r>
              </a:p>
            </p:txBody>
          </p:sp>
        </mc:Fallback>
      </mc:AlternateContent>
      <p:grpSp>
        <p:nvGrpSpPr>
          <p:cNvPr id="195" name="Group 194"/>
          <p:cNvGrpSpPr/>
          <p:nvPr/>
        </p:nvGrpSpPr>
        <p:grpSpPr>
          <a:xfrm>
            <a:off x="4284404" y="5222835"/>
            <a:ext cx="4390487" cy="1284290"/>
            <a:chOff x="2167839" y="4335105"/>
            <a:chExt cx="5446175" cy="1400337"/>
          </a:xfrm>
        </p:grpSpPr>
        <p:grpSp>
          <p:nvGrpSpPr>
            <p:cNvPr id="196" name="Group 195"/>
            <p:cNvGrpSpPr/>
            <p:nvPr/>
          </p:nvGrpSpPr>
          <p:grpSpPr>
            <a:xfrm>
              <a:off x="2474477" y="4656961"/>
              <a:ext cx="3555331" cy="1078481"/>
              <a:chOff x="125962" y="2638928"/>
              <a:chExt cx="3555331" cy="1078481"/>
            </a:xfrm>
          </p:grpSpPr>
          <p:sp>
            <p:nvSpPr>
              <p:cNvPr id="207" name="Rectangle 206"/>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8" name="Rectangle 207"/>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9" name="Rectangle 208"/>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0" name="Rectangle 209"/>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7" name="Picture 196"/>
            <p:cNvPicPr>
              <a:picLocks noChangeAspect="1"/>
            </p:cNvPicPr>
            <p:nvPr/>
          </p:nvPicPr>
          <p:blipFill>
            <a:blip r:embed="rId5"/>
            <a:stretch>
              <a:fillRect/>
            </a:stretch>
          </p:blipFill>
          <p:spPr>
            <a:xfrm>
              <a:off x="3711937" y="5199363"/>
              <a:ext cx="322661" cy="246801"/>
            </a:xfrm>
            <a:prstGeom prst="rect">
              <a:avLst/>
            </a:prstGeom>
            <a:ln w="3175">
              <a:solidFill>
                <a:schemeClr val="accent1"/>
              </a:solidFill>
            </a:ln>
          </p:spPr>
        </p:pic>
        <mc:AlternateContent xmlns:mc="http://schemas.openxmlformats.org/markup-compatibility/2006" xmlns:a14="http://schemas.microsoft.com/office/drawing/2010/main">
          <mc:Choice Requires="a14">
            <p:sp>
              <p:nvSpPr>
                <p:cNvPr id="199" name="TextBox 198"/>
                <p:cNvSpPr txBox="1"/>
                <p:nvPr/>
              </p:nvSpPr>
              <p:spPr>
                <a:xfrm>
                  <a:off x="2489536" y="4335105"/>
                  <a:ext cx="1396604" cy="234911"/>
                </a:xfrm>
                <a:prstGeom prst="rect">
                  <a:avLst/>
                </a:prstGeom>
                <a:noFill/>
              </p:spPr>
              <p:txBody>
                <a:bodyPr wrap="none" lIns="0" tIns="0" rIns="0" bIns="0" rtlCol="0">
                  <a:spAutoFit/>
                </a:bodyPr>
                <a:lstStyle/>
                <a:p>
                  <a14:m>
                    <m:oMath xmlns:m="http://schemas.openxmlformats.org/officeDocument/2006/math">
                      <m:r>
                        <a:rPr lang="en-US" sz="1400" b="1" i="1">
                          <a:solidFill>
                            <a:srgbClr val="000000"/>
                          </a:solidFill>
                          <a:latin typeface="Cambria Math" panose="02040503050406030204" pitchFamily="18" charset="0"/>
                        </a:rPr>
                        <m:t>𝒎</m:t>
                      </m:r>
                    </m:oMath>
                  </a14:m>
                  <a:r>
                    <a:rPr lang="en-US" sz="1400" b="1" dirty="0">
                      <a:solidFill>
                        <a:srgbClr val="000000"/>
                      </a:solidFill>
                      <a:latin typeface="GE Inspira" panose="020F0603030400020203" pitchFamily="34" charset="0"/>
                    </a:rPr>
                    <a:t> test images</a:t>
                  </a:r>
                  <a:endParaRPr lang="fr-FR" sz="1400" b="1" i="1" baseline="-25000" dirty="0">
                    <a:solidFill>
                      <a:srgbClr val="000000"/>
                    </a:solidFill>
                    <a:latin typeface="GE Inspira" panose="020F0603030400020203" pitchFamily="34" charset="0"/>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2489536" y="4335105"/>
                  <a:ext cx="1396604" cy="234911"/>
                </a:xfrm>
                <a:prstGeom prst="rect">
                  <a:avLst/>
                </a:prstGeom>
                <a:blipFill>
                  <a:blip r:embed="rId6"/>
                  <a:stretch>
                    <a:fillRect l="-3784" t="-25714" r="-8108"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3350149" y="4953156"/>
                  <a:ext cx="401268" cy="24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solidFill>
                                  <a:srgbClr val="000000"/>
                                </a:solidFill>
                                <a:latin typeface="Cambria Math" panose="02040503050406030204" pitchFamily="18" charset="0"/>
                              </a:rPr>
                            </m:ctrlPr>
                          </m:sSupPr>
                          <m:e>
                            <m:r>
                              <a:rPr lang="en-US" sz="1400" b="1">
                                <a:solidFill>
                                  <a:srgbClr val="000000"/>
                                </a:solidFill>
                                <a:latin typeface="Cambria Math" panose="02040503050406030204" pitchFamily="18" charset="0"/>
                              </a:rPr>
                              <m:t>𝐠</m:t>
                            </m:r>
                          </m:e>
                          <m:sup>
                            <m:r>
                              <a:rPr lang="en-US"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𝑗</m:t>
                            </m:r>
                            <m:r>
                              <a:rPr lang="en-US" sz="1400">
                                <a:solidFill>
                                  <a:srgbClr val="000000"/>
                                </a:solidFill>
                                <a:latin typeface="Cambria Math" panose="02040503050406030204" pitchFamily="18" charset="0"/>
                              </a:rPr>
                              <m:t>)</m:t>
                            </m:r>
                          </m:sup>
                        </m:sSup>
                      </m:oMath>
                    </m:oMathPara>
                  </a14:m>
                  <a:endParaRPr lang="fr-FR" sz="1400" dirty="0">
                    <a:solidFill>
                      <a:srgbClr val="000000"/>
                    </a:solidFill>
                  </a:endParaRPr>
                </a:p>
              </p:txBody>
            </p:sp>
          </mc:Choice>
          <mc:Fallback xmlns="">
            <p:sp>
              <p:nvSpPr>
                <p:cNvPr id="200" name="TextBox 199"/>
                <p:cNvSpPr txBox="1">
                  <a:spLocks noRot="1" noChangeAspect="1" noMove="1" noResize="1" noEditPoints="1" noAdjustHandles="1" noChangeArrowheads="1" noChangeShapeType="1" noTextEdit="1"/>
                </p:cNvSpPr>
                <p:nvPr/>
              </p:nvSpPr>
              <p:spPr>
                <a:xfrm>
                  <a:off x="3350149" y="4953156"/>
                  <a:ext cx="401268" cy="244630"/>
                </a:xfrm>
                <a:prstGeom prst="rect">
                  <a:avLst/>
                </a:prstGeom>
                <a:blipFill>
                  <a:blip r:embed="rId7"/>
                  <a:stretch>
                    <a:fillRect l="-13208" t="-5405" r="-13208"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2167839" y="4633502"/>
                  <a:ext cx="471261" cy="24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solidFill>
                                  <a:srgbClr val="000000"/>
                                </a:solidFill>
                                <a:latin typeface="Cambria Math" panose="02040503050406030204" pitchFamily="18" charset="0"/>
                              </a:rPr>
                            </m:ctrlPr>
                          </m:sSupPr>
                          <m:e>
                            <m:r>
                              <a:rPr lang="en-US" sz="1400" b="1">
                                <a:solidFill>
                                  <a:srgbClr val="000000"/>
                                </a:solidFill>
                                <a:latin typeface="Cambria Math" panose="02040503050406030204" pitchFamily="18" charset="0"/>
                              </a:rPr>
                              <m:t>𝐠</m:t>
                            </m:r>
                          </m:e>
                          <m:sup>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m</m:t>
                            </m:r>
                            <m:r>
                              <a:rPr lang="en-US" sz="1400">
                                <a:solidFill>
                                  <a:srgbClr val="000000"/>
                                </a:solidFill>
                                <a:latin typeface="Cambria Math" panose="02040503050406030204" pitchFamily="18" charset="0"/>
                              </a:rPr>
                              <m:t>)</m:t>
                            </m:r>
                          </m:sup>
                        </m:sSup>
                      </m:oMath>
                    </m:oMathPara>
                  </a14:m>
                  <a:endParaRPr lang="fr-FR" sz="1400" dirty="0">
                    <a:solidFill>
                      <a:srgbClr val="000000"/>
                    </a:solidFill>
                  </a:endParaRPr>
                </a:p>
              </p:txBody>
            </p:sp>
          </mc:Choice>
          <mc:Fallback xmlns="">
            <p:sp>
              <p:nvSpPr>
                <p:cNvPr id="201" name="TextBox 200"/>
                <p:cNvSpPr txBox="1">
                  <a:spLocks noRot="1" noChangeAspect="1" noMove="1" noResize="1" noEditPoints="1" noAdjustHandles="1" noChangeArrowheads="1" noChangeShapeType="1" noTextEdit="1"/>
                </p:cNvSpPr>
                <p:nvPr/>
              </p:nvSpPr>
              <p:spPr>
                <a:xfrm>
                  <a:off x="2167839" y="4633502"/>
                  <a:ext cx="471261" cy="244630"/>
                </a:xfrm>
                <a:prstGeom prst="rect">
                  <a:avLst/>
                </a:prstGeom>
                <a:blipFill>
                  <a:blip r:embed="rId8"/>
                  <a:stretch>
                    <a:fillRect l="-12903" t="-5556" r="-9677" b="-27778"/>
                  </a:stretch>
                </a:blipFill>
              </p:spPr>
              <p:txBody>
                <a:bodyPr/>
                <a:lstStyle/>
                <a:p>
                  <a:r>
                    <a:rPr lang="en-US">
                      <a:noFill/>
                    </a:rPr>
                    <a:t> </a:t>
                  </a:r>
                </a:p>
              </p:txBody>
            </p:sp>
          </mc:Fallback>
        </mc:AlternateContent>
        <p:sp>
          <p:nvSpPr>
            <p:cNvPr id="202" name="Arrow: Right 201"/>
            <p:cNvSpPr/>
            <p:nvPr/>
          </p:nvSpPr>
          <p:spPr>
            <a:xfrm>
              <a:off x="6186854" y="5191673"/>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3" name="TextBox 202"/>
                <p:cNvSpPr txBox="1"/>
                <p:nvPr/>
              </p:nvSpPr>
              <p:spPr>
                <a:xfrm>
                  <a:off x="3163707" y="5214407"/>
                  <a:ext cx="2139565" cy="23491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sz="1400" b="1">
                            <a:solidFill>
                              <a:srgbClr val="000000"/>
                            </a:solidFill>
                            <a:latin typeface="Cambria Math" panose="02040503050406030204" pitchFamily="18" charset="0"/>
                          </a:rPr>
                          <m:t>&lt;        </m:t>
                        </m:r>
                        <m:r>
                          <a:rPr lang="fr-FR" sz="1400" b="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ea typeface="Cambria Math" panose="02040503050406030204" pitchFamily="18" charset="0"/>
                          </a:rPr>
                          <m:t>∙        </m:t>
                        </m:r>
                        <m:r>
                          <a:rPr lang="fr-FR" sz="1400" b="1">
                            <a:solidFill>
                              <a:srgbClr val="000000"/>
                            </a:solidFill>
                            <a:latin typeface="Cambria Math" panose="02040503050406030204" pitchFamily="18" charset="0"/>
                            <a:ea typeface="Cambria Math" panose="02040503050406030204" pitchFamily="18" charset="0"/>
                          </a:rPr>
                          <m:t>     </m:t>
                        </m:r>
                        <m:r>
                          <a:rPr lang="en-US" sz="1400" b="1">
                            <a:solidFill>
                              <a:srgbClr val="000000"/>
                            </a:solidFill>
                            <a:latin typeface="Cambria Math" panose="02040503050406030204" pitchFamily="18" charset="0"/>
                            <a:ea typeface="Cambria Math" panose="02040503050406030204" pitchFamily="18" charset="0"/>
                          </a:rPr>
                          <m:t>    </m:t>
                        </m:r>
                        <m:r>
                          <a:rPr lang="en-US" sz="1400" b="1">
                            <a:solidFill>
                              <a:srgbClr val="000000"/>
                            </a:solidFill>
                            <a:latin typeface="Cambria Math" panose="02040503050406030204" pitchFamily="18" charset="0"/>
                          </a:rPr>
                          <m:t>&gt;</m:t>
                        </m:r>
                      </m:oMath>
                    </m:oMathPara>
                  </a14:m>
                  <a:endParaRPr lang="fr-FR" sz="1400" b="1" dirty="0">
                    <a:solidFill>
                      <a:srgbClr val="000000"/>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3163707" y="5214407"/>
                  <a:ext cx="2139565" cy="234911"/>
                </a:xfrm>
                <a:prstGeom prst="rect">
                  <a:avLst/>
                </a:prstGeom>
                <a:blipFill>
                  <a:blip r:embed="rId53"/>
                  <a:stretch>
                    <a:fillRect l="-1413" r="-1413" b="-57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4" name="Rectangle 203"/>
                <p:cNvSpPr/>
                <p:nvPr/>
              </p:nvSpPr>
              <p:spPr>
                <a:xfrm>
                  <a:off x="6009791" y="5104734"/>
                  <a:ext cx="1604223" cy="415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𝝀</m:t>
                            </m:r>
                          </m:e>
                          <m:sup>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m:t>
                            </m:r>
                          </m:sup>
                        </m:sSup>
                      </m:oMath>
                    </m:oMathPara>
                  </a14:m>
                  <a:endParaRPr lang="fr-FR" dirty="0"/>
                </a:p>
              </p:txBody>
            </p:sp>
          </mc:Choice>
          <mc:Fallback xmlns="">
            <p:sp>
              <p:nvSpPr>
                <p:cNvPr id="204" name="Rectangle 203"/>
                <p:cNvSpPr>
                  <a:spLocks noRot="1" noChangeAspect="1" noMove="1" noResize="1" noEditPoints="1" noAdjustHandles="1" noChangeArrowheads="1" noChangeShapeType="1" noTextEdit="1"/>
                </p:cNvSpPr>
                <p:nvPr/>
              </p:nvSpPr>
              <p:spPr>
                <a:xfrm>
                  <a:off x="6009791" y="5104734"/>
                  <a:ext cx="1604223" cy="415220"/>
                </a:xfrm>
                <a:prstGeom prst="rect">
                  <a:avLst/>
                </a:prstGeom>
                <a:blipFill>
                  <a:blip r:embed="rId54"/>
                  <a:stretch>
                    <a:fillRect/>
                  </a:stretch>
                </a:blipFill>
              </p:spPr>
              <p:txBody>
                <a:bodyPr/>
                <a:lstStyle/>
                <a:p>
                  <a:r>
                    <a:rPr lang="en-US">
                      <a:noFill/>
                    </a:rPr>
                    <a:t> </a:t>
                  </a:r>
                </a:p>
              </p:txBody>
            </p:sp>
          </mc:Fallback>
        </mc:AlternateContent>
        <p:sp>
          <p:nvSpPr>
            <p:cNvPr id="205" name="Rectangle 204"/>
            <p:cNvSpPr/>
            <p:nvPr/>
          </p:nvSpPr>
          <p:spPr>
            <a:xfrm>
              <a:off x="4427103" y="5191673"/>
              <a:ext cx="349157" cy="254490"/>
            </a:xfrm>
            <a:prstGeom prst="rect">
              <a:avLst/>
            </a:prstGeom>
            <a:pattFill prst="pct80">
              <a:fgClr>
                <a:srgbClr val="92D050"/>
              </a:fgClr>
              <a:bgClr>
                <a:schemeClr val="bg1"/>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 6"/>
          <p:cNvGrpSpPr/>
          <p:nvPr/>
        </p:nvGrpSpPr>
        <p:grpSpPr>
          <a:xfrm>
            <a:off x="2590801" y="2335662"/>
            <a:ext cx="7155969" cy="2597315"/>
            <a:chOff x="1689994" y="2194101"/>
            <a:chExt cx="7155969" cy="2597315"/>
          </a:xfrm>
        </p:grpSpPr>
        <p:grpSp>
          <p:nvGrpSpPr>
            <p:cNvPr id="6" name="Group 5"/>
            <p:cNvGrpSpPr/>
            <p:nvPr/>
          </p:nvGrpSpPr>
          <p:grpSpPr>
            <a:xfrm>
              <a:off x="1689994" y="2194101"/>
              <a:ext cx="7155969" cy="2597315"/>
              <a:chOff x="1689994" y="2194101"/>
              <a:chExt cx="7155969" cy="2597315"/>
            </a:xfrm>
          </p:grpSpPr>
          <p:grpSp>
            <p:nvGrpSpPr>
              <p:cNvPr id="124" name="Group 123"/>
              <p:cNvGrpSpPr/>
              <p:nvPr/>
            </p:nvGrpSpPr>
            <p:grpSpPr>
              <a:xfrm>
                <a:off x="1689994" y="2194101"/>
                <a:ext cx="7155969" cy="2597315"/>
                <a:chOff x="381000" y="762000"/>
                <a:chExt cx="8782324" cy="3525748"/>
              </a:xfrm>
            </p:grpSpPr>
            <p:grpSp>
              <p:nvGrpSpPr>
                <p:cNvPr id="127" name="Group 126"/>
                <p:cNvGrpSpPr/>
                <p:nvPr/>
              </p:nvGrpSpPr>
              <p:grpSpPr>
                <a:xfrm>
                  <a:off x="381000" y="762000"/>
                  <a:ext cx="8782324" cy="3525748"/>
                  <a:chOff x="381000" y="762000"/>
                  <a:chExt cx="8782324" cy="3525748"/>
                </a:xfrm>
              </p:grpSpPr>
              <p:sp>
                <p:nvSpPr>
                  <p:cNvPr id="129" name="Rectangle 128"/>
                  <p:cNvSpPr/>
                  <p:nvPr/>
                </p:nvSpPr>
                <p:spPr>
                  <a:xfrm>
                    <a:off x="381000" y="762000"/>
                    <a:ext cx="8229600" cy="352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0" name="Group 129"/>
                  <p:cNvGrpSpPr/>
                  <p:nvPr/>
                </p:nvGrpSpPr>
                <p:grpSpPr>
                  <a:xfrm>
                    <a:off x="533400" y="914400"/>
                    <a:ext cx="8629924" cy="3235867"/>
                    <a:chOff x="533400" y="914400"/>
                    <a:chExt cx="8629924" cy="3235867"/>
                  </a:xfrm>
                </p:grpSpPr>
                <p:grpSp>
                  <p:nvGrpSpPr>
                    <p:cNvPr id="131" name="Group 130"/>
                    <p:cNvGrpSpPr/>
                    <p:nvPr/>
                  </p:nvGrpSpPr>
                  <p:grpSpPr>
                    <a:xfrm>
                      <a:off x="533400" y="914400"/>
                      <a:ext cx="8629924" cy="3235867"/>
                      <a:chOff x="533400" y="914400"/>
                      <a:chExt cx="8629924" cy="3235867"/>
                    </a:xfrm>
                  </p:grpSpPr>
                  <p:sp>
                    <p:nvSpPr>
                      <p:cNvPr id="133" name="Rectangle 132"/>
                      <p:cNvSpPr/>
                      <p:nvPr/>
                    </p:nvSpPr>
                    <p:spPr>
                      <a:xfrm>
                        <a:off x="533400" y="914400"/>
                        <a:ext cx="7866921" cy="32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4" name="Group 133"/>
                      <p:cNvGrpSpPr/>
                      <p:nvPr/>
                    </p:nvGrpSpPr>
                    <p:grpSpPr>
                      <a:xfrm>
                        <a:off x="533400" y="914400"/>
                        <a:ext cx="8629924" cy="3019134"/>
                        <a:chOff x="533400" y="914400"/>
                        <a:chExt cx="8629924" cy="3019134"/>
                      </a:xfrm>
                    </p:grpSpPr>
                    <p:grpSp>
                      <p:nvGrpSpPr>
                        <p:cNvPr id="135" name="Group 134"/>
                        <p:cNvGrpSpPr/>
                        <p:nvPr/>
                      </p:nvGrpSpPr>
                      <p:grpSpPr>
                        <a:xfrm>
                          <a:off x="840038" y="1236256"/>
                          <a:ext cx="3555331" cy="1078481"/>
                          <a:chOff x="125962" y="2638928"/>
                          <a:chExt cx="3555331" cy="1078481"/>
                        </a:xfrm>
                      </p:grpSpPr>
                      <p:sp>
                        <p:nvSpPr>
                          <p:cNvPr id="191" name="Rectangle 190"/>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2" name="Rectangle 191"/>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3" name="Rectangle 192"/>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4" name="Rectangle 193"/>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6" name="Group 135"/>
                        <p:cNvGrpSpPr/>
                        <p:nvPr/>
                      </p:nvGrpSpPr>
                      <p:grpSpPr>
                        <a:xfrm>
                          <a:off x="1258289" y="1447723"/>
                          <a:ext cx="2434708" cy="768163"/>
                          <a:chOff x="774522" y="1723727"/>
                          <a:chExt cx="2434708" cy="768163"/>
                        </a:xfrm>
                      </p:grpSpPr>
                      <p:pic>
                        <p:nvPicPr>
                          <p:cNvPr id="183" name="Picture 182"/>
                          <p:cNvPicPr>
                            <a:picLocks noChangeAspect="1"/>
                          </p:cNvPicPr>
                          <p:nvPr/>
                        </p:nvPicPr>
                        <p:blipFill>
                          <a:blip r:embed="rId5"/>
                          <a:stretch>
                            <a:fillRect/>
                          </a:stretch>
                        </p:blipFill>
                        <p:spPr>
                          <a:xfrm>
                            <a:off x="774522" y="1997273"/>
                            <a:ext cx="322660" cy="325562"/>
                          </a:xfrm>
                          <a:prstGeom prst="rect">
                            <a:avLst/>
                          </a:prstGeom>
                          <a:ln w="3175">
                            <a:solidFill>
                              <a:schemeClr val="accent1"/>
                            </a:solidFill>
                          </a:ln>
                        </p:spPr>
                      </p:pic>
                      <p:pic>
                        <p:nvPicPr>
                          <p:cNvPr id="184" name="Picture 183"/>
                          <p:cNvPicPr>
                            <a:picLocks noChangeAspect="1"/>
                          </p:cNvPicPr>
                          <p:nvPr/>
                        </p:nvPicPr>
                        <p:blipFill>
                          <a:blip r:embed="rId55"/>
                          <a:stretch>
                            <a:fillRect/>
                          </a:stretch>
                        </p:blipFill>
                        <p:spPr>
                          <a:xfrm>
                            <a:off x="1624482" y="1723727"/>
                            <a:ext cx="829128" cy="768163"/>
                          </a:xfrm>
                          <a:prstGeom prst="rect">
                            <a:avLst/>
                          </a:prstGeom>
                        </p:spPr>
                      </p:pic>
                      <p:cxnSp>
                        <p:nvCxnSpPr>
                          <p:cNvPr id="189" name="Straight Arrow Connector 188"/>
                          <p:cNvCxnSpPr/>
                          <p:nvPr/>
                        </p:nvCxnSpPr>
                        <p:spPr>
                          <a:xfrm>
                            <a:off x="2746615" y="2160054"/>
                            <a:ext cx="319653" cy="0"/>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pic>
                        <p:nvPicPr>
                          <p:cNvPr id="190" name="Picture 189"/>
                          <p:cNvPicPr>
                            <a:picLocks noChangeAspect="1"/>
                          </p:cNvPicPr>
                          <p:nvPr/>
                        </p:nvPicPr>
                        <p:blipFill>
                          <a:blip r:embed="rId56">
                            <a:duotone>
                              <a:prstClr val="black"/>
                              <a:srgbClr val="C00000">
                                <a:tint val="45000"/>
                                <a:satMod val="400000"/>
                              </a:srgbClr>
                            </a:duotone>
                          </a:blip>
                          <a:stretch>
                            <a:fillRect/>
                          </a:stretch>
                        </p:blipFill>
                        <p:spPr>
                          <a:xfrm>
                            <a:off x="3105589" y="1971061"/>
                            <a:ext cx="103641" cy="377985"/>
                          </a:xfrm>
                          <a:prstGeom prst="rect">
                            <a:avLst/>
                          </a:prstGeom>
                        </p:spPr>
                      </p:pic>
                    </p:grpSp>
                    <p:sp>
                      <p:nvSpPr>
                        <p:cNvPr id="140" name="Right Brace 139"/>
                        <p:cNvSpPr/>
                        <p:nvPr/>
                      </p:nvSpPr>
                      <p:spPr>
                        <a:xfrm>
                          <a:off x="4436109" y="1236256"/>
                          <a:ext cx="225420" cy="2697278"/>
                        </a:xfrm>
                        <a:prstGeom prst="rightBrace">
                          <a:avLst>
                            <a:gd name="adj1" fmla="val 8333"/>
                            <a:gd name="adj2" fmla="val 50942"/>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1" name="TextBox 140"/>
                        <p:cNvSpPr txBox="1"/>
                        <p:nvPr/>
                      </p:nvSpPr>
                      <p:spPr>
                        <a:xfrm>
                          <a:off x="855098" y="914400"/>
                          <a:ext cx="2190652" cy="292456"/>
                        </a:xfrm>
                        <a:prstGeom prst="rect">
                          <a:avLst/>
                        </a:prstGeom>
                        <a:noFill/>
                      </p:spPr>
                      <p:txBody>
                        <a:bodyPr wrap="none" lIns="0" tIns="0" rIns="0" bIns="0" rtlCol="0">
                          <a:spAutoFit/>
                        </a:bodyPr>
                        <a:lstStyle/>
                        <a:p>
                          <a:r>
                            <a:rPr lang="en-US" sz="1400" b="1" dirty="0">
                              <a:solidFill>
                                <a:srgbClr val="000000"/>
                              </a:solidFill>
                              <a:latin typeface="GE Inspira" panose="020F0603030400020203" pitchFamily="34" charset="0"/>
                            </a:rPr>
                            <a:t>Lesion-present images</a:t>
                          </a:r>
                          <a:endParaRPr lang="fr-FR" sz="1400" b="1" i="1" baseline="-25000" dirty="0">
                            <a:solidFill>
                              <a:srgbClr val="000000"/>
                            </a:solidFill>
                            <a:latin typeface="GE Inspira" panose="020F0603030400020203" pitchFamily="34" charset="0"/>
                          </a:endParaRPr>
                        </a:p>
                      </p:txBody>
                    </p:sp>
                    <p:sp>
                      <p:nvSpPr>
                        <p:cNvPr id="142" name="TextBox 141"/>
                        <p:cNvSpPr txBox="1"/>
                        <p:nvPr/>
                      </p:nvSpPr>
                      <p:spPr>
                        <a:xfrm>
                          <a:off x="1724895" y="1730321"/>
                          <a:ext cx="281328" cy="417795"/>
                        </a:xfrm>
                        <a:prstGeom prst="rect">
                          <a:avLst/>
                        </a:prstGeom>
                        <a:noFill/>
                      </p:spPr>
                      <p:txBody>
                        <a:bodyPr wrap="none" lIns="0" tIns="0" rIns="0" bIns="0" rtlCol="0">
                          <a:spAutoFit/>
                        </a:bodyPr>
                        <a:lstStyle/>
                        <a:p>
                          <a:r>
                            <a:rPr lang="en-US" sz="2000" dirty="0">
                              <a:sym typeface="Wingdings" panose="05000000000000000000" pitchFamily="2" charset="2"/>
                            </a:rPr>
                            <a:t></a:t>
                          </a:r>
                          <a:endParaRPr lang="fr-FR" sz="2000" dirty="0"/>
                        </a:p>
                      </p:txBody>
                    </p:sp>
                    <p:sp>
                      <p:nvSpPr>
                        <p:cNvPr id="145" name="Oval 144"/>
                        <p:cNvSpPr/>
                        <p:nvPr/>
                      </p:nvSpPr>
                      <p:spPr>
                        <a:xfrm>
                          <a:off x="1621734" y="1933002"/>
                          <a:ext cx="64008" cy="64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46" name="TextBox 145"/>
                            <p:cNvSpPr txBox="1"/>
                            <p:nvPr/>
                          </p:nvSpPr>
                          <p:spPr>
                            <a:xfrm>
                              <a:off x="943915" y="1495720"/>
                              <a:ext cx="379300"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943915" y="1495720"/>
                              <a:ext cx="379300" cy="365135"/>
                            </a:xfrm>
                            <a:prstGeom prst="rect">
                              <a:avLst/>
                            </a:prstGeom>
                            <a:blipFill>
                              <a:blip r:embed="rId57"/>
                              <a:stretch>
                                <a:fillRect l="-13725" t="-4545" r="-11765"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533400" y="1212797"/>
                              <a:ext cx="417073"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m:rPr>
                                            <m:sty m:val="p"/>
                                          </m:rPr>
                                          <a:rPr lang="fr-FR" sz="1400">
                                            <a:solidFill>
                                              <a:srgbClr val="000000"/>
                                            </a:solidFill>
                                            <a:latin typeface="Cambria Math" panose="02040503050406030204" pitchFamily="18" charset="0"/>
                                          </a:rPr>
                                          <m:t>n</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533400" y="1212797"/>
                              <a:ext cx="417073" cy="365135"/>
                            </a:xfrm>
                            <a:prstGeom prst="rect">
                              <a:avLst/>
                            </a:prstGeom>
                            <a:blipFill>
                              <a:blip r:embed="rId58"/>
                              <a:stretch>
                                <a:fillRect l="-12500" t="-4545" r="-10714"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3726913" y="1495720"/>
                              <a:ext cx="381267"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𝐯</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48" name="TextBox 147"/>
                            <p:cNvSpPr txBox="1">
                              <a:spLocks noRot="1" noChangeAspect="1" noMove="1" noResize="1" noEditPoints="1" noAdjustHandles="1" noChangeArrowheads="1" noChangeShapeType="1" noTextEdit="1"/>
                            </p:cNvSpPr>
                            <p:nvPr/>
                          </p:nvSpPr>
                          <p:spPr>
                            <a:xfrm>
                              <a:off x="3726913" y="1495720"/>
                              <a:ext cx="381267" cy="365135"/>
                            </a:xfrm>
                            <a:prstGeom prst="rect">
                              <a:avLst/>
                            </a:prstGeom>
                            <a:blipFill>
                              <a:blip r:embed="rId59"/>
                              <a:stretch>
                                <a:fillRect l="-7843" t="-4545" r="-11765" b="-15909"/>
                              </a:stretch>
                            </a:blipFill>
                          </p:spPr>
                          <p:txBody>
                            <a:bodyPr/>
                            <a:lstStyle/>
                            <a:p>
                              <a:r>
                                <a:rPr lang="en-US">
                                  <a:noFill/>
                                </a:rPr>
                                <a:t> </a:t>
                              </a:r>
                            </a:p>
                          </p:txBody>
                        </p:sp>
                      </mc:Fallback>
                    </mc:AlternateContent>
                    <p:grpSp>
                      <p:nvGrpSpPr>
                        <p:cNvPr id="149" name="Group 148"/>
                        <p:cNvGrpSpPr/>
                        <p:nvPr/>
                      </p:nvGrpSpPr>
                      <p:grpSpPr>
                        <a:xfrm>
                          <a:off x="840038" y="2845690"/>
                          <a:ext cx="3555331" cy="1078481"/>
                          <a:chOff x="125962" y="2638928"/>
                          <a:chExt cx="3555331" cy="1078481"/>
                        </a:xfrm>
                      </p:grpSpPr>
                      <p:sp>
                        <p:nvSpPr>
                          <p:cNvPr id="179" name="Rectangle 178"/>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0" name="Rectangle 179"/>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1" name="Rectangle 180"/>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2" name="Rectangle 181"/>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0" name="Group 149"/>
                        <p:cNvGrpSpPr/>
                        <p:nvPr/>
                      </p:nvGrpSpPr>
                      <p:grpSpPr>
                        <a:xfrm>
                          <a:off x="1258289" y="3057157"/>
                          <a:ext cx="2434708" cy="768163"/>
                          <a:chOff x="774522" y="1723727"/>
                          <a:chExt cx="2434708" cy="768163"/>
                        </a:xfrm>
                      </p:grpSpPr>
                      <p:pic>
                        <p:nvPicPr>
                          <p:cNvPr id="171" name="Picture 170"/>
                          <p:cNvPicPr>
                            <a:picLocks noChangeAspect="1"/>
                          </p:cNvPicPr>
                          <p:nvPr/>
                        </p:nvPicPr>
                        <p:blipFill>
                          <a:blip r:embed="rId5"/>
                          <a:stretch>
                            <a:fillRect/>
                          </a:stretch>
                        </p:blipFill>
                        <p:spPr>
                          <a:xfrm>
                            <a:off x="774522" y="1997273"/>
                            <a:ext cx="322660" cy="325562"/>
                          </a:xfrm>
                          <a:prstGeom prst="rect">
                            <a:avLst/>
                          </a:prstGeom>
                          <a:ln w="3175">
                            <a:solidFill>
                              <a:schemeClr val="accent1"/>
                            </a:solidFill>
                          </a:ln>
                        </p:spPr>
                      </p:pic>
                      <p:pic>
                        <p:nvPicPr>
                          <p:cNvPr id="172" name="Picture 171"/>
                          <p:cNvPicPr>
                            <a:picLocks noChangeAspect="1"/>
                          </p:cNvPicPr>
                          <p:nvPr/>
                        </p:nvPicPr>
                        <p:blipFill>
                          <a:blip r:embed="rId55"/>
                          <a:stretch>
                            <a:fillRect/>
                          </a:stretch>
                        </p:blipFill>
                        <p:spPr>
                          <a:xfrm>
                            <a:off x="1624481" y="1723727"/>
                            <a:ext cx="829128" cy="768163"/>
                          </a:xfrm>
                          <a:prstGeom prst="rect">
                            <a:avLst/>
                          </a:prstGeom>
                        </p:spPr>
                      </p:pic>
                      <p:cxnSp>
                        <p:nvCxnSpPr>
                          <p:cNvPr id="177" name="Straight Arrow Connector 176"/>
                          <p:cNvCxnSpPr/>
                          <p:nvPr/>
                        </p:nvCxnSpPr>
                        <p:spPr>
                          <a:xfrm>
                            <a:off x="2746615" y="2160054"/>
                            <a:ext cx="319653" cy="0"/>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pic>
                        <p:nvPicPr>
                          <p:cNvPr id="178" name="Picture 177"/>
                          <p:cNvPicPr>
                            <a:picLocks noChangeAspect="1"/>
                          </p:cNvPicPr>
                          <p:nvPr/>
                        </p:nvPicPr>
                        <p:blipFill>
                          <a:blip r:embed="rId56">
                            <a:duotone>
                              <a:prstClr val="black"/>
                              <a:srgbClr val="C00000">
                                <a:tint val="45000"/>
                                <a:satMod val="400000"/>
                              </a:srgbClr>
                            </a:duotone>
                          </a:blip>
                          <a:stretch>
                            <a:fillRect/>
                          </a:stretch>
                        </p:blipFill>
                        <p:spPr>
                          <a:xfrm>
                            <a:off x="3105589" y="1971061"/>
                            <a:ext cx="103641" cy="377985"/>
                          </a:xfrm>
                          <a:prstGeom prst="rect">
                            <a:avLst/>
                          </a:prstGeom>
                        </p:spPr>
                      </p:pic>
                    </p:grpSp>
                    <p:sp>
                      <p:nvSpPr>
                        <p:cNvPr id="154" name="TextBox 153"/>
                        <p:cNvSpPr txBox="1"/>
                        <p:nvPr/>
                      </p:nvSpPr>
                      <p:spPr>
                        <a:xfrm>
                          <a:off x="855098" y="2523835"/>
                          <a:ext cx="2114872" cy="292456"/>
                        </a:xfrm>
                        <a:prstGeom prst="rect">
                          <a:avLst/>
                        </a:prstGeom>
                        <a:noFill/>
                      </p:spPr>
                      <p:txBody>
                        <a:bodyPr wrap="none" lIns="0" tIns="0" rIns="0" bIns="0" rtlCol="0">
                          <a:spAutoFit/>
                        </a:bodyPr>
                        <a:lstStyle/>
                        <a:p>
                          <a:r>
                            <a:rPr lang="en-US" sz="1400" b="1" dirty="0">
                              <a:solidFill>
                                <a:srgbClr val="000000"/>
                              </a:solidFill>
                              <a:latin typeface="GE Inspira" panose="020F0603030400020203" pitchFamily="34" charset="0"/>
                            </a:rPr>
                            <a:t>Lesion-absent images</a:t>
                          </a:r>
                          <a:endParaRPr lang="fr-FR" sz="1400" b="1" i="1" baseline="-25000" dirty="0">
                            <a:solidFill>
                              <a:srgbClr val="000000"/>
                            </a:solidFill>
                            <a:latin typeface="GE Inspira" panose="020F0603030400020203" pitchFamily="34" charset="0"/>
                          </a:endParaRPr>
                        </a:p>
                      </p:txBody>
                    </p:sp>
                    <p:sp>
                      <p:nvSpPr>
                        <p:cNvPr id="155" name="TextBox 154"/>
                        <p:cNvSpPr txBox="1"/>
                        <p:nvPr/>
                      </p:nvSpPr>
                      <p:spPr>
                        <a:xfrm>
                          <a:off x="1724895" y="3339756"/>
                          <a:ext cx="281328" cy="417795"/>
                        </a:xfrm>
                        <a:prstGeom prst="rect">
                          <a:avLst/>
                        </a:prstGeom>
                        <a:noFill/>
                      </p:spPr>
                      <p:txBody>
                        <a:bodyPr wrap="none" lIns="0" tIns="0" rIns="0" bIns="0" rtlCol="0">
                          <a:spAutoFit/>
                        </a:bodyPr>
                        <a:lstStyle/>
                        <a:p>
                          <a:r>
                            <a:rPr lang="en-US" sz="2000" dirty="0">
                              <a:sym typeface="Wingdings" panose="05000000000000000000" pitchFamily="2" charset="2"/>
                            </a:rPr>
                            <a:t></a:t>
                          </a:r>
                          <a:endParaRPr lang="fr-FR" sz="2000" dirty="0"/>
                        </a:p>
                      </p:txBody>
                    </p:sp>
                    <p:sp>
                      <p:nvSpPr>
                        <p:cNvPr id="158" name="Oval 157"/>
                        <p:cNvSpPr/>
                        <p:nvPr/>
                      </p:nvSpPr>
                      <p:spPr>
                        <a:xfrm>
                          <a:off x="1621734" y="3542436"/>
                          <a:ext cx="64008" cy="64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59" name="TextBox 158"/>
                            <p:cNvSpPr txBox="1"/>
                            <p:nvPr/>
                          </p:nvSpPr>
                          <p:spPr>
                            <a:xfrm>
                              <a:off x="943915" y="3105154"/>
                              <a:ext cx="379300"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943915" y="3105154"/>
                              <a:ext cx="379300" cy="367311"/>
                            </a:xfrm>
                            <a:prstGeom prst="rect">
                              <a:avLst/>
                            </a:prstGeom>
                            <a:blipFill>
                              <a:blip r:embed="rId60"/>
                              <a:stretch>
                                <a:fillRect l="-13725" t="-2222" r="-1176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533400" y="2822231"/>
                              <a:ext cx="417073"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m:rPr>
                                            <m:sty m:val="p"/>
                                          </m:rPr>
                                          <a:rPr lang="fr-FR" sz="1400">
                                            <a:solidFill>
                                              <a:srgbClr val="000000"/>
                                            </a:solidFill>
                                            <a:latin typeface="Cambria Math" panose="02040503050406030204" pitchFamily="18" charset="0"/>
                                          </a:rPr>
                                          <m:t>n</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533400" y="2822231"/>
                              <a:ext cx="417073" cy="367311"/>
                            </a:xfrm>
                            <a:prstGeom prst="rect">
                              <a:avLst/>
                            </a:prstGeom>
                            <a:blipFill>
                              <a:blip r:embed="rId61"/>
                              <a:stretch>
                                <a:fillRect l="-12500" t="-2222" r="-1071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3726913" y="3105154"/>
                              <a:ext cx="381267"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𝐯</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3726913" y="3105154"/>
                              <a:ext cx="381267" cy="367311"/>
                            </a:xfrm>
                            <a:prstGeom prst="rect">
                              <a:avLst/>
                            </a:prstGeom>
                            <a:blipFill>
                              <a:blip r:embed="rId62"/>
                              <a:stretch>
                                <a:fillRect l="-7843" t="-2222" r="-11765" b="-13333"/>
                              </a:stretch>
                            </a:blipFill>
                          </p:spPr>
                          <p:txBody>
                            <a:bodyPr/>
                            <a:lstStyle/>
                            <a:p>
                              <a:r>
                                <a:rPr lang="en-US">
                                  <a:noFill/>
                                </a:rPr>
                                <a:t> </a:t>
                              </a:r>
                            </a:p>
                          </p:txBody>
                        </p:sp>
                      </mc:Fallback>
                    </mc:AlternateContent>
                    <p:grpSp>
                      <p:nvGrpSpPr>
                        <p:cNvPr id="162" name="Group 161"/>
                        <p:cNvGrpSpPr/>
                        <p:nvPr/>
                      </p:nvGrpSpPr>
                      <p:grpSpPr>
                        <a:xfrm>
                          <a:off x="4831076" y="1778361"/>
                          <a:ext cx="2408524" cy="1709063"/>
                          <a:chOff x="4443693" y="2980457"/>
                          <a:chExt cx="2408524" cy="1709063"/>
                        </a:xfrm>
                      </p:grpSpPr>
                      <p:sp>
                        <p:nvSpPr>
                          <p:cNvPr id="168" name="Rectangle 167"/>
                          <p:cNvSpPr/>
                          <p:nvPr/>
                        </p:nvSpPr>
                        <p:spPr>
                          <a:xfrm>
                            <a:off x="4443693" y="2980457"/>
                            <a:ext cx="2408524" cy="170906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mc:AlternateContent xmlns:mc="http://schemas.openxmlformats.org/markup-compatibility/2006" xmlns:a14="http://schemas.microsoft.com/office/drawing/2010/main">
                        <mc:Choice Requires="a14">
                          <p:sp>
                            <p:nvSpPr>
                              <p:cNvPr id="169" name="TextBox 168"/>
                              <p:cNvSpPr txBox="1"/>
                              <p:nvPr/>
                            </p:nvSpPr>
                            <p:spPr>
                              <a:xfrm>
                                <a:off x="4602622" y="3056272"/>
                                <a:ext cx="1525382" cy="584911"/>
                              </a:xfrm>
                              <a:prstGeom prst="rect">
                                <a:avLst/>
                              </a:prstGeom>
                              <a:noFill/>
                            </p:spPr>
                            <p:txBody>
                              <a:bodyPr wrap="none" lIns="0" tIns="0" rIns="0" bIns="0" rtlCol="0">
                                <a:spAutoFit/>
                              </a:bodyPr>
                              <a:lstStyle/>
                              <a:p>
                                <a:r>
                                  <a:rPr lang="fr-FR" sz="1400" b="1" dirty="0" err="1">
                                    <a:solidFill>
                                      <a:srgbClr val="000000"/>
                                    </a:solidFill>
                                    <a:latin typeface="GE Inspira" panose="020F0603030400020203" pitchFamily="34" charset="0"/>
                                  </a:rPr>
                                  <a:t>Lesion</a:t>
                                </a:r>
                                <a:r>
                                  <a:rPr lang="fr-FR" sz="1400" b="1" dirty="0">
                                    <a:solidFill>
                                      <a:srgbClr val="000000"/>
                                    </a:solidFill>
                                    <a:latin typeface="GE Inspira" panose="020F0603030400020203" pitchFamily="34" charset="0"/>
                                  </a:rPr>
                                  <a:t> </a:t>
                                </a:r>
                                <a:r>
                                  <a:rPr lang="fr-FR" sz="1400" b="1" dirty="0" err="1">
                                    <a:solidFill>
                                      <a:srgbClr val="000000"/>
                                    </a:solidFill>
                                    <a:latin typeface="GE Inspira" panose="020F0603030400020203" pitchFamily="34" charset="0"/>
                                  </a:rPr>
                                  <a:t>estimate</a:t>
                                </a:r>
                                <a:endParaRPr lang="fr-FR" sz="1400" b="1" dirty="0">
                                  <a:solidFill>
                                    <a:srgbClr val="000000"/>
                                  </a:solidFill>
                                  <a:latin typeface="GE Inspira" panose="020F0603030400020203" pitchFamily="34" charset="0"/>
                                </a:endParaRPr>
                              </a:p>
                              <a:p>
                                <a:pPr/>
                                <a14:m>
                                  <m:oMathPara xmlns:m="http://schemas.openxmlformats.org/officeDocument/2006/math">
                                    <m:oMathParaPr>
                                      <m:jc m:val="centerGroup"/>
                                    </m:oMathParaPr>
                                    <m:oMath xmlns:m="http://schemas.openxmlformats.org/officeDocument/2006/math">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fr-FR"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𝑠</m:t>
                                          </m:r>
                                        </m:sub>
                                      </m:sSub>
                                      <m:r>
                                        <a:rPr lang="fr-FR" sz="1400" i="1">
                                          <a:solidFill>
                                            <a:srgbClr val="000000"/>
                                          </a:solidFill>
                                          <a:latin typeface="Cambria Math" panose="02040503050406030204" pitchFamily="18" charset="0"/>
                                        </a:rPr>
                                        <m:t>=</m:t>
                                      </m:r>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0</m:t>
                                          </m:r>
                                        </m:sub>
                                      </m:sSub>
                                    </m:oMath>
                                  </m:oMathPara>
                                </a14:m>
                                <a:endParaRPr lang="fr-FR" sz="1400" dirty="0">
                                  <a:solidFill>
                                    <a:srgbClr val="000000"/>
                                  </a:solidFill>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4602622" y="3056272"/>
                                <a:ext cx="1525382" cy="584911"/>
                              </a:xfrm>
                              <a:prstGeom prst="rect">
                                <a:avLst/>
                              </a:prstGeom>
                              <a:blipFill>
                                <a:blip r:embed="rId63"/>
                                <a:stretch>
                                  <a:fillRect l="-8824" t="-12676" r="-6863" b="-704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4589390" y="3784352"/>
                                <a:ext cx="2231022" cy="839940"/>
                              </a:xfrm>
                              <a:prstGeom prst="rect">
                                <a:avLst/>
                              </a:prstGeom>
                              <a:noFill/>
                            </p:spPr>
                            <p:txBody>
                              <a:bodyPr wrap="none" lIns="0" tIns="0" rIns="0" bIns="0" rtlCol="0">
                                <a:spAutoFit/>
                              </a:bodyPr>
                              <a:lstStyle/>
                              <a:p>
                                <a:r>
                                  <a:rPr lang="fr-FR" sz="1400" b="1" dirty="0">
                                    <a:solidFill>
                                      <a:srgbClr val="000000"/>
                                    </a:solidFill>
                                    <a:latin typeface="GE Inspira" panose="020F0603030400020203" pitchFamily="34" charset="0"/>
                                  </a:rPr>
                                  <a:t>Covariance </a:t>
                                </a:r>
                                <a:r>
                                  <a:rPr lang="fr-FR" sz="1400" b="1" dirty="0" err="1">
                                    <a:solidFill>
                                      <a:srgbClr val="000000"/>
                                    </a:solidFill>
                                    <a:latin typeface="GE Inspira" panose="020F0603030400020203" pitchFamily="34" charset="0"/>
                                  </a:rPr>
                                  <a:t>estimate</a:t>
                                </a:r>
                                <a:endParaRPr lang="en-US" sz="14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r>
                                            <m:rPr>
                                              <m:sty m:val="p"/>
                                            </m:rPr>
                                            <a:rPr lang="en-US" sz="1400">
                                              <a:solidFill>
                                                <a:srgbClr val="000000"/>
                                              </a:solidFill>
                                              <a:latin typeface="Cambria Math" panose="02040503050406030204" pitchFamily="18" charset="0"/>
                                            </a:rPr>
                                            <m:t>CHO</m:t>
                                          </m:r>
                                        </m:sub>
                                      </m:sSub>
                                      <m:r>
                                        <a:rPr lang="fr-FR" sz="1400" i="1">
                                          <a:solidFill>
                                            <a:srgbClr val="000000"/>
                                          </a:solidFill>
                                          <a:latin typeface="Cambria Math" panose="02040503050406030204" pitchFamily="18" charset="0"/>
                                        </a:rPr>
                                        <m:t>=</m:t>
                                      </m:r>
                                      <m:f>
                                        <m:fPr>
                                          <m:ctrlPr>
                                            <a:rPr lang="en-US" sz="1400" i="1">
                                              <a:solidFill>
                                                <a:srgbClr val="000000"/>
                                              </a:solidFill>
                                              <a:latin typeface="Cambria Math" panose="02040503050406030204" pitchFamily="18" charset="0"/>
                                            </a:rPr>
                                          </m:ctrlPr>
                                        </m:fPr>
                                        <m:num>
                                          <m:r>
                                            <a:rPr lang="en-US" sz="1400" i="1">
                                              <a:solidFill>
                                                <a:srgbClr val="000000"/>
                                              </a:solidFill>
                                              <a:latin typeface="Cambria Math" panose="02040503050406030204" pitchFamily="18" charset="0"/>
                                            </a:rPr>
                                            <m:t>1</m:t>
                                          </m:r>
                                        </m:num>
                                        <m:den>
                                          <m:r>
                                            <a:rPr lang="en-US" sz="1400" i="1">
                                              <a:solidFill>
                                                <a:srgbClr val="000000"/>
                                              </a:solidFill>
                                              <a:latin typeface="Cambria Math" panose="02040503050406030204" pitchFamily="18" charset="0"/>
                                            </a:rPr>
                                            <m:t>2</m:t>
                                          </m:r>
                                        </m:den>
                                      </m:f>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sSub>
                                                <m:sSubPr>
                                                  <m:ctrlPr>
                                                    <a:rPr lang="en-US" sz="1400" b="1"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a:rPr lang="en-US" sz="1400" b="1" i="1">
                                                      <a:solidFill>
                                                        <a:srgbClr val="000000"/>
                                                      </a:solidFill>
                                                      <a:latin typeface="Cambria Math" panose="02040503050406030204" pitchFamily="18" charset="0"/>
                                                    </a:rPr>
                                                    <m:t>𝟎</m:t>
                                                  </m:r>
                                                </m:sub>
                                              </m:sSub>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sSub>
                                                <m:sSubPr>
                                                  <m:ctrlPr>
                                                    <a:rPr lang="en-US" sz="1400" b="1"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a:rPr lang="en-US" sz="1400" b="1" i="1">
                                                      <a:solidFill>
                                                        <a:srgbClr val="000000"/>
                                                      </a:solidFill>
                                                      <a:latin typeface="Cambria Math" panose="02040503050406030204" pitchFamily="18" charset="0"/>
                                                    </a:rPr>
                                                    <m:t>𝟏</m:t>
                                                  </m:r>
                                                </m:sub>
                                              </m:sSub>
                                            </m:sub>
                                          </m:sSub>
                                        </m:e>
                                      </m:d>
                                    </m:oMath>
                                  </m:oMathPara>
                                </a14:m>
                                <a:endParaRPr lang="fr-FR" sz="1400" dirty="0">
                                  <a:solidFill>
                                    <a:srgbClr val="000000"/>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4589390" y="3784352"/>
                                <a:ext cx="2231022" cy="839940"/>
                              </a:xfrm>
                              <a:prstGeom prst="rect">
                                <a:avLst/>
                              </a:prstGeom>
                              <a:blipFill>
                                <a:blip r:embed="rId64"/>
                                <a:stretch>
                                  <a:fillRect l="-6040" t="-8824" b="-7843"/>
                                </a:stretch>
                              </a:blipFill>
                            </p:spPr>
                            <p:txBody>
                              <a:bodyPr/>
                              <a:lstStyle/>
                              <a:p>
                                <a:r>
                                  <a:rPr lang="fr-FR">
                                    <a:noFill/>
                                  </a:rPr>
                                  <a:t> </a:t>
                                </a:r>
                              </a:p>
                            </p:txBody>
                          </p:sp>
                        </mc:Fallback>
                      </mc:AlternateContent>
                    </p:grpSp>
                    <p:sp>
                      <p:nvSpPr>
                        <p:cNvPr id="163" name="Arrow: Right 162"/>
                        <p:cNvSpPr/>
                        <p:nvPr/>
                      </p:nvSpPr>
                      <p:spPr>
                        <a:xfrm>
                          <a:off x="4551740" y="2512724"/>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4" name="Arrow: Right 163"/>
                        <p:cNvSpPr/>
                        <p:nvPr/>
                      </p:nvSpPr>
                      <p:spPr>
                        <a:xfrm>
                          <a:off x="7239600" y="2513023"/>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65" name="Rectangle 164"/>
                            <p:cNvSpPr/>
                            <p:nvPr/>
                          </p:nvSpPr>
                          <p:spPr>
                            <a:xfrm>
                              <a:off x="2777564" y="1315268"/>
                              <a:ext cx="468617" cy="501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rPr>
                                      <m:t>𝐓</m:t>
                                    </m:r>
                                  </m:oMath>
                                </m:oMathPara>
                              </a14:m>
                              <a:endParaRPr lang="fr-FR" b="1" dirty="0"/>
                            </a:p>
                          </p:txBody>
                        </p:sp>
                      </mc:Choice>
                      <mc:Fallback xmlns="">
                        <p:sp>
                          <p:nvSpPr>
                            <p:cNvPr id="165" name="Rectangle 164"/>
                            <p:cNvSpPr>
                              <a:spLocks noRot="1" noChangeAspect="1" noMove="1" noResize="1" noEditPoints="1" noAdjustHandles="1" noChangeArrowheads="1" noChangeShapeType="1" noTextEdit="1"/>
                            </p:cNvSpPr>
                            <p:nvPr/>
                          </p:nvSpPr>
                          <p:spPr>
                            <a:xfrm>
                              <a:off x="2777564" y="1315268"/>
                              <a:ext cx="468617" cy="501353"/>
                            </a:xfrm>
                            <a:prstGeom prst="rect">
                              <a:avLst/>
                            </a:prstGeom>
                            <a:blipFill>
                              <a:blip r:embed="rId6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Rectangle 165"/>
                            <p:cNvSpPr/>
                            <p:nvPr/>
                          </p:nvSpPr>
                          <p:spPr>
                            <a:xfrm>
                              <a:off x="2777564" y="2899137"/>
                              <a:ext cx="468617" cy="501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rPr>
                                      <m:t>𝐓</m:t>
                                    </m:r>
                                  </m:oMath>
                                </m:oMathPara>
                              </a14:m>
                              <a:endParaRPr lang="fr-FR" b="1" dirty="0"/>
                            </a:p>
                          </p:txBody>
                        </p:sp>
                      </mc:Choice>
                      <mc:Fallback xmlns="">
                        <p:sp>
                          <p:nvSpPr>
                            <p:cNvPr id="166" name="Rectangle 165"/>
                            <p:cNvSpPr>
                              <a:spLocks noRot="1" noChangeAspect="1" noMove="1" noResize="1" noEditPoints="1" noAdjustHandles="1" noChangeArrowheads="1" noChangeShapeType="1" noTextEdit="1"/>
                            </p:cNvSpPr>
                            <p:nvPr/>
                          </p:nvSpPr>
                          <p:spPr>
                            <a:xfrm>
                              <a:off x="2777564" y="2899137"/>
                              <a:ext cx="468617" cy="501353"/>
                            </a:xfrm>
                            <a:prstGeom prst="rect">
                              <a:avLst/>
                            </a:prstGeom>
                            <a:blipFill>
                              <a:blip r:embed="rId6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Rectangle 166"/>
                            <p:cNvSpPr/>
                            <p:nvPr/>
                          </p:nvSpPr>
                          <p:spPr>
                            <a:xfrm>
                              <a:off x="7225354" y="2760779"/>
                              <a:ext cx="1937970" cy="430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𝐰</m:t>
                                        </m:r>
                                      </m:e>
                                      <m:sub>
                                        <m:r>
                                          <m:rPr>
                                            <m:sty m:val="p"/>
                                          </m:rPr>
                                          <a:rPr lang="en-US" sz="1400">
                                            <a:solidFill>
                                              <a:srgbClr val="000000"/>
                                            </a:solidFill>
                                            <a:latin typeface="Cambria Math" panose="02040503050406030204" pitchFamily="18" charset="0"/>
                                          </a:rPr>
                                          <m:t>CHO</m:t>
                                        </m:r>
                                      </m:sub>
                                    </m:sSub>
                                    <m:r>
                                      <a:rPr lang="en-US" sz="1400" i="1">
                                        <a:solidFill>
                                          <a:srgbClr val="000000"/>
                                        </a:solidFill>
                                        <a:latin typeface="Cambria Math" panose="02040503050406030204" pitchFamily="18" charset="0"/>
                                      </a:rPr>
                                      <m:t>=</m:t>
                                    </m:r>
                                    <m:r>
                                      <a:rPr lang="en-US" sz="1400" b="1">
                                        <a:solidFill>
                                          <a:srgbClr val="000000"/>
                                        </a:solidFill>
                                        <a:latin typeface="Cambria Math" panose="02040503050406030204" pitchFamily="18" charset="0"/>
                                      </a:rPr>
                                      <m:t>𝐓</m:t>
                                    </m:r>
                                    <m:sSubSup>
                                      <m:sSubSupPr>
                                        <m:ctrlPr>
                                          <a:rPr lang="en-US" sz="1400" i="1">
                                            <a:solidFill>
                                              <a:srgbClr val="000000"/>
                                            </a:solidFill>
                                            <a:latin typeface="Cambria Math" panose="02040503050406030204" pitchFamily="18" charset="0"/>
                                          </a:rPr>
                                        </m:ctrlPr>
                                      </m:sSubSupPr>
                                      <m:e>
                                        <m:r>
                                          <a:rPr lang="en-US" sz="1400" b="1">
                                            <a:solidFill>
                                              <a:srgbClr val="000000"/>
                                            </a:solidFill>
                                            <a:latin typeface="Cambria Math" panose="02040503050406030204" pitchFamily="18" charset="0"/>
                                          </a:rPr>
                                          <m:t>𝐊</m:t>
                                        </m:r>
                                      </m:e>
                                      <m:sub>
                                        <m:r>
                                          <m:rPr>
                                            <m:sty m:val="p"/>
                                          </m:rPr>
                                          <a:rPr lang="en-US" sz="1400">
                                            <a:solidFill>
                                              <a:srgbClr val="000000"/>
                                            </a:solidFill>
                                            <a:latin typeface="Cambria Math" panose="02040503050406030204" pitchFamily="18" charset="0"/>
                                          </a:rPr>
                                          <m:t>CHO</m:t>
                                        </m:r>
                                      </m:sub>
                                      <m:sup>
                                        <m:r>
                                          <a:rPr lang="en-US" sz="1400" i="1">
                                            <a:solidFill>
                                              <a:srgbClr val="000000"/>
                                            </a:solidFill>
                                            <a:latin typeface="Cambria Math" panose="02040503050406030204" pitchFamily="18" charset="0"/>
                                          </a:rPr>
                                          <m:t>−1</m:t>
                                        </m:r>
                                      </m:sup>
                                    </m:sSubSup>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𝑠</m:t>
                                        </m:r>
                                      </m:sub>
                                    </m:sSub>
                                  </m:oMath>
                                </m:oMathPara>
                              </a14:m>
                              <a:endParaRPr lang="fr-FR" sz="1400" dirty="0"/>
                            </a:p>
                          </p:txBody>
                        </p:sp>
                      </mc:Choice>
                      <mc:Fallback xmlns="">
                        <p:sp>
                          <p:nvSpPr>
                            <p:cNvPr id="167" name="Rectangle 166"/>
                            <p:cNvSpPr>
                              <a:spLocks noRot="1" noChangeAspect="1" noMove="1" noResize="1" noEditPoints="1" noAdjustHandles="1" noChangeArrowheads="1" noChangeShapeType="1" noTextEdit="1"/>
                            </p:cNvSpPr>
                            <p:nvPr/>
                          </p:nvSpPr>
                          <p:spPr>
                            <a:xfrm>
                              <a:off x="7225354" y="2760779"/>
                              <a:ext cx="1937970" cy="430851"/>
                            </a:xfrm>
                            <a:prstGeom prst="rect">
                              <a:avLst/>
                            </a:prstGeom>
                            <a:blipFill>
                              <a:blip r:embed="rId67"/>
                              <a:stretch>
                                <a:fillRect r="-5792"/>
                              </a:stretch>
                            </a:blipFill>
                          </p:spPr>
                          <p:txBody>
                            <a:bodyPr/>
                            <a:lstStyle/>
                            <a:p>
                              <a:r>
                                <a:rPr lang="en-US">
                                  <a:noFill/>
                                </a:rPr>
                                <a:t> </a:t>
                              </a:r>
                            </a:p>
                          </p:txBody>
                        </p:sp>
                      </mc:Fallback>
                    </mc:AlternateContent>
                  </p:grpSp>
                </p:grpSp>
                <p:sp>
                  <p:nvSpPr>
                    <p:cNvPr id="132" name="Oval 131"/>
                    <p:cNvSpPr/>
                    <p:nvPr/>
                  </p:nvSpPr>
                  <p:spPr>
                    <a:xfrm>
                      <a:off x="1380654" y="184237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28" name="Rectangle 127"/>
                <p:cNvSpPr/>
                <p:nvPr/>
              </p:nvSpPr>
              <p:spPr>
                <a:xfrm>
                  <a:off x="7955374" y="2455363"/>
                  <a:ext cx="321698" cy="313931"/>
                </a:xfrm>
                <a:prstGeom prst="rect">
                  <a:avLst/>
                </a:prstGeom>
                <a:pattFill prst="pct80">
                  <a:fgClr>
                    <a:srgbClr val="92D050"/>
                  </a:fgClr>
                  <a:bgClr>
                    <a:schemeClr val="bg1"/>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Left Brace 4"/>
              <p:cNvSpPr/>
              <p:nvPr/>
            </p:nvSpPr>
            <p:spPr>
              <a:xfrm rot="7914341">
                <a:off x="3572419" y="2548774"/>
                <a:ext cx="119114" cy="553297"/>
              </a:xfrm>
              <a:prstGeom prst="leftBrace">
                <a:avLst>
                  <a:gd name="adj1" fmla="val 8333"/>
                  <a:gd name="adj2" fmla="val 3428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11" name="Left Brace 210"/>
            <p:cNvSpPr/>
            <p:nvPr/>
          </p:nvSpPr>
          <p:spPr>
            <a:xfrm rot="7914341">
              <a:off x="3569599" y="3743251"/>
              <a:ext cx="119114" cy="553297"/>
            </a:xfrm>
            <a:prstGeom prst="leftBrace">
              <a:avLst>
                <a:gd name="adj1" fmla="val 8333"/>
                <a:gd name="adj2" fmla="val 3428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7"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latin typeface="GE Inspira" panose="020F0603030400020203" pitchFamily="34" charset="0"/>
              </a:rPr>
              <a:t>Channelized </a:t>
            </a:r>
            <a:r>
              <a:rPr lang="en-US" sz="2400" b="1" dirty="0" err="1">
                <a:latin typeface="GE Inspira" panose="020F0603030400020203" pitchFamily="34" charset="0"/>
              </a:rPr>
              <a:t>Hotelling</a:t>
            </a:r>
            <a:r>
              <a:rPr lang="en-US" sz="2400" b="1" dirty="0">
                <a:latin typeface="GE Inspira" panose="020F0603030400020203" pitchFamily="34" charset="0"/>
              </a:rPr>
              <a:t> observer</a:t>
            </a:r>
            <a:endParaRPr lang="en-US" sz="2400" b="1" dirty="0">
              <a:solidFill>
                <a:schemeClr val="tx1"/>
              </a:solidFill>
              <a:latin typeface="GE Inspira" panose="020F0603030400020203" pitchFamily="34" charset="0"/>
            </a:endParaRPr>
          </a:p>
        </p:txBody>
      </p:sp>
      <p:sp>
        <p:nvSpPr>
          <p:cNvPr id="78" name="Rectangle 77"/>
          <p:cNvSpPr/>
          <p:nvPr/>
        </p:nvSpPr>
        <p:spPr>
          <a:xfrm>
            <a:off x="3181351" y="6558303"/>
            <a:ext cx="7298261" cy="323165"/>
          </a:xfrm>
          <a:prstGeom prst="rect">
            <a:avLst/>
          </a:prstGeom>
        </p:spPr>
        <p:txBody>
          <a:bodyPr wrap="square">
            <a:spAutoFit/>
          </a:bodyPr>
          <a:lstStyle/>
          <a:p>
            <a:pPr marL="128588" indent="-128588">
              <a:buFont typeface="Arial" panose="020B0604020202020204" pitchFamily="34" charset="0"/>
              <a:buChar char="•"/>
            </a:pPr>
            <a:r>
              <a:rPr lang="en-US" sz="750" dirty="0"/>
              <a:t>Myers </a:t>
            </a:r>
            <a:r>
              <a:rPr lang="en-US" sz="750" i="1" dirty="0"/>
              <a:t>et al</a:t>
            </a:r>
            <a:r>
              <a:rPr lang="en-US" sz="750" dirty="0"/>
              <a:t>. “Addition of a channel mechanism to the ideal observer model”. JOSA (1987)</a:t>
            </a:r>
          </a:p>
          <a:p>
            <a:pPr marL="128588" indent="-128588">
              <a:buFont typeface="Arial" panose="020B0604020202020204" pitchFamily="34" charset="0"/>
              <a:buChar char="•"/>
            </a:pPr>
            <a:r>
              <a:rPr lang="en-US" sz="750" dirty="0" err="1"/>
              <a:t>Platiša</a:t>
            </a:r>
            <a:r>
              <a:rPr lang="en-US" sz="750" dirty="0"/>
              <a:t>, L. </a:t>
            </a:r>
            <a:r>
              <a:rPr lang="en-US" sz="750" i="1" dirty="0"/>
              <a:t>et al</a:t>
            </a:r>
            <a:r>
              <a:rPr lang="en-US" sz="750" dirty="0"/>
              <a:t>. “Channelized </a:t>
            </a:r>
            <a:r>
              <a:rPr lang="en-US" sz="750" dirty="0" err="1"/>
              <a:t>Hotelling</a:t>
            </a:r>
            <a:r>
              <a:rPr lang="en-US" sz="750" dirty="0"/>
              <a:t> observers for the assessment of volumetric imaging data sets”. JOSA. (2009)</a:t>
            </a:r>
          </a:p>
        </p:txBody>
      </p:sp>
    </p:spTree>
    <p:extLst>
      <p:ext uri="{BB962C8B-B14F-4D97-AF65-F5344CB8AC3E}">
        <p14:creationId xmlns:p14="http://schemas.microsoft.com/office/powerpoint/2010/main" val="234118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4AF0980-9238-44B7-B4FB-CDF04FDEF0C2}" type="slidenum">
              <a:rPr lang="en-US" smtClean="0">
                <a:solidFill>
                  <a:srgbClr val="000000"/>
                </a:solidFill>
              </a:rPr>
              <a:pPr/>
              <a:t>16</a:t>
            </a:fld>
            <a:endParaRPr lang="en-US">
              <a:solidFill>
                <a:srgbClr val="000000"/>
              </a:solidFill>
            </a:endParaRPr>
          </a:p>
        </p:txBody>
      </p:sp>
      <p:sp>
        <p:nvSpPr>
          <p:cNvPr id="15" name="Cube 14"/>
          <p:cNvSpPr/>
          <p:nvPr/>
        </p:nvSpPr>
        <p:spPr>
          <a:xfrm>
            <a:off x="2133600" y="1507604"/>
            <a:ext cx="1050024" cy="952813"/>
          </a:xfrm>
          <a:prstGeom prst="cube">
            <a:avLst/>
          </a:prstGeom>
          <a:solidFill>
            <a:schemeClr val="bg1">
              <a:lumMod val="6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8" name="Picture 17"/>
          <p:cNvPicPr>
            <a:picLocks noChangeAspect="1"/>
          </p:cNvPicPr>
          <p:nvPr/>
        </p:nvPicPr>
        <p:blipFill>
          <a:blip r:embed="rId3"/>
          <a:stretch>
            <a:fillRect/>
          </a:stretch>
        </p:blipFill>
        <p:spPr>
          <a:xfrm>
            <a:off x="9269070" y="1507605"/>
            <a:ext cx="1042279" cy="969909"/>
          </a:xfrm>
          <a:prstGeom prst="rect">
            <a:avLst/>
          </a:prstGeom>
        </p:spPr>
      </p:pic>
      <p:pic>
        <p:nvPicPr>
          <p:cNvPr id="25" name="Picture 24"/>
          <p:cNvPicPr>
            <a:picLocks noChangeAspect="1"/>
          </p:cNvPicPr>
          <p:nvPr/>
        </p:nvPicPr>
        <p:blipFill>
          <a:blip r:embed="rId4"/>
          <a:stretch>
            <a:fillRect/>
          </a:stretch>
        </p:blipFill>
        <p:spPr>
          <a:xfrm>
            <a:off x="5612961" y="1507605"/>
            <a:ext cx="1042279" cy="952813"/>
          </a:xfrm>
          <a:prstGeom prst="rect">
            <a:avLst/>
          </a:prstGeom>
        </p:spPr>
      </p:pic>
      <p:sp>
        <p:nvSpPr>
          <p:cNvPr id="13" name="TextBox 12">
            <a:extLst>
              <a:ext uri="{FF2B5EF4-FFF2-40B4-BE49-F238E27FC236}">
                <a16:creationId xmlns:a16="http://schemas.microsoft.com/office/drawing/2014/main" id="{96FC6892-8B3E-449A-B253-E31FEDE05D2A}"/>
              </a:ext>
            </a:extLst>
          </p:cNvPr>
          <p:cNvSpPr txBox="1"/>
          <p:nvPr/>
        </p:nvSpPr>
        <p:spPr>
          <a:xfrm>
            <a:off x="457200" y="810537"/>
            <a:ext cx="5638800" cy="400110"/>
          </a:xfrm>
          <a:prstGeom prst="rect">
            <a:avLst/>
          </a:prstGeom>
          <a:noFill/>
        </p:spPr>
        <p:txBody>
          <a:bodyPr wrap="square" rtlCol="0">
            <a:spAutoFit/>
          </a:bodyPr>
          <a:lstStyle/>
          <a:p>
            <a:r>
              <a:rPr lang="en-US" sz="2000" b="1" dirty="0">
                <a:solidFill>
                  <a:srgbClr val="000000"/>
                </a:solidFill>
                <a:latin typeface="GE Inspira" panose="020F0603030400020203" pitchFamily="34" charset="0"/>
              </a:rPr>
              <a:t>Breast phantoms (</a:t>
            </a:r>
            <a:r>
              <a:rPr lang="en-US" sz="2000" dirty="0">
                <a:solidFill>
                  <a:srgbClr val="000000"/>
                </a:solidFill>
                <a:latin typeface="GE Inspira" panose="020F0603030400020203" pitchFamily="34" charset="0"/>
              </a:rPr>
              <a:t>5x5x5cm</a:t>
            </a:r>
            <a:r>
              <a:rPr lang="en-US" sz="2000" baseline="30000" dirty="0">
                <a:solidFill>
                  <a:srgbClr val="000000"/>
                </a:solidFill>
                <a:latin typeface="GE Inspira" panose="020F0603030400020203" pitchFamily="34" charset="0"/>
              </a:rPr>
              <a:t>3</a:t>
            </a:r>
            <a:r>
              <a:rPr lang="en-US" sz="2000" dirty="0">
                <a:solidFill>
                  <a:srgbClr val="000000"/>
                </a:solidFill>
                <a:latin typeface="GE Inspira" panose="020F0603030400020203" pitchFamily="34" charset="0"/>
              </a:rPr>
              <a:t>, 400 per category</a:t>
            </a:r>
            <a:r>
              <a:rPr lang="en-US" sz="2000" b="1" dirty="0">
                <a:solidFill>
                  <a:srgbClr val="000000"/>
                </a:solidFill>
                <a:latin typeface="GE Inspira" panose="020F0603030400020203" pitchFamily="34" charset="0"/>
              </a:rPr>
              <a:t>)</a:t>
            </a:r>
          </a:p>
        </p:txBody>
      </p:sp>
      <p:sp>
        <p:nvSpPr>
          <p:cNvPr id="30" name="TextBox 29">
            <a:extLst>
              <a:ext uri="{FF2B5EF4-FFF2-40B4-BE49-F238E27FC236}">
                <a16:creationId xmlns:a16="http://schemas.microsoft.com/office/drawing/2014/main" id="{1A8B137F-D595-4E2F-B544-F067CDD47478}"/>
              </a:ext>
            </a:extLst>
          </p:cNvPr>
          <p:cNvSpPr txBox="1"/>
          <p:nvPr/>
        </p:nvSpPr>
        <p:spPr>
          <a:xfrm>
            <a:off x="457200" y="4272037"/>
            <a:ext cx="2300438" cy="400110"/>
          </a:xfrm>
          <a:prstGeom prst="rect">
            <a:avLst/>
          </a:prstGeom>
          <a:noFill/>
        </p:spPr>
        <p:txBody>
          <a:bodyPr wrap="none" rtlCol="0">
            <a:spAutoFit/>
          </a:bodyPr>
          <a:lstStyle/>
          <a:p>
            <a:r>
              <a:rPr lang="en-US" sz="2000" b="1" dirty="0">
                <a:solidFill>
                  <a:srgbClr val="000000"/>
                </a:solidFill>
                <a:latin typeface="GE Inspira" panose="020F0603030400020203" pitchFamily="34" charset="0"/>
              </a:rPr>
              <a:t>Microcalcifications</a:t>
            </a:r>
          </a:p>
        </p:txBody>
      </p:sp>
      <p:sp>
        <p:nvSpPr>
          <p:cNvPr id="31" name="TextBox 30">
            <a:extLst>
              <a:ext uri="{FF2B5EF4-FFF2-40B4-BE49-F238E27FC236}">
                <a16:creationId xmlns:a16="http://schemas.microsoft.com/office/drawing/2014/main" id="{9E15C4BD-EE76-484C-B297-FA197CBE4DA9}"/>
              </a:ext>
            </a:extLst>
          </p:cNvPr>
          <p:cNvSpPr txBox="1"/>
          <p:nvPr/>
        </p:nvSpPr>
        <p:spPr>
          <a:xfrm>
            <a:off x="4419600" y="2481154"/>
            <a:ext cx="3429000"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Scattered fibroglandular dense (gland. density 27% ± 2%)</a:t>
            </a:r>
          </a:p>
        </p:txBody>
      </p:sp>
      <p:sp>
        <p:nvSpPr>
          <p:cNvPr id="32" name="TextBox 31">
            <a:extLst>
              <a:ext uri="{FF2B5EF4-FFF2-40B4-BE49-F238E27FC236}">
                <a16:creationId xmlns:a16="http://schemas.microsoft.com/office/drawing/2014/main" id="{5C315390-A126-489D-B4F7-A14D77904024}"/>
              </a:ext>
            </a:extLst>
          </p:cNvPr>
          <p:cNvSpPr txBox="1"/>
          <p:nvPr/>
        </p:nvSpPr>
        <p:spPr>
          <a:xfrm>
            <a:off x="8307007" y="2481154"/>
            <a:ext cx="2966404"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Heterogeneously dense (gland. density 55% ± 2%)</a:t>
            </a:r>
          </a:p>
        </p:txBody>
      </p:sp>
      <p:grpSp>
        <p:nvGrpSpPr>
          <p:cNvPr id="43" name="Group 42">
            <a:extLst>
              <a:ext uri="{FF2B5EF4-FFF2-40B4-BE49-F238E27FC236}">
                <a16:creationId xmlns:a16="http://schemas.microsoft.com/office/drawing/2014/main" id="{AA7F4ACF-91CB-4186-A68F-1346C0306FED}"/>
              </a:ext>
            </a:extLst>
          </p:cNvPr>
          <p:cNvGrpSpPr/>
          <p:nvPr/>
        </p:nvGrpSpPr>
        <p:grpSpPr>
          <a:xfrm>
            <a:off x="1051924" y="5119306"/>
            <a:ext cx="3961049" cy="1037415"/>
            <a:chOff x="3642668" y="5689811"/>
            <a:chExt cx="3961049" cy="1037415"/>
          </a:xfrm>
        </p:grpSpPr>
        <p:grpSp>
          <p:nvGrpSpPr>
            <p:cNvPr id="37" name="Group 36">
              <a:extLst>
                <a:ext uri="{FF2B5EF4-FFF2-40B4-BE49-F238E27FC236}">
                  <a16:creationId xmlns:a16="http://schemas.microsoft.com/office/drawing/2014/main" id="{5488344C-14D9-4C39-BFC8-EB9445D6DE48}"/>
                </a:ext>
              </a:extLst>
            </p:cNvPr>
            <p:cNvGrpSpPr/>
            <p:nvPr/>
          </p:nvGrpSpPr>
          <p:grpSpPr>
            <a:xfrm>
              <a:off x="3642668" y="5689811"/>
              <a:ext cx="914894" cy="1037415"/>
              <a:chOff x="5415206" y="1607284"/>
              <a:chExt cx="914894" cy="1037415"/>
            </a:xfrm>
          </p:grpSpPr>
          <p:pic>
            <p:nvPicPr>
              <p:cNvPr id="16" name="Picture 15"/>
              <p:cNvPicPr>
                <a:picLocks noChangeAspect="1"/>
              </p:cNvPicPr>
              <p:nvPr/>
            </p:nvPicPr>
            <p:blipFill>
              <a:blip r:embed="rId5"/>
              <a:stretch>
                <a:fillRect/>
              </a:stretch>
            </p:blipFill>
            <p:spPr>
              <a:xfrm>
                <a:off x="5415206" y="1607284"/>
                <a:ext cx="897927" cy="739815"/>
              </a:xfrm>
              <a:prstGeom prst="rect">
                <a:avLst/>
              </a:prstGeom>
            </p:spPr>
          </p:pic>
          <p:sp>
            <p:nvSpPr>
              <p:cNvPr id="20" name="TextBox 19"/>
              <p:cNvSpPr txBox="1"/>
              <p:nvPr/>
            </p:nvSpPr>
            <p:spPr>
              <a:xfrm>
                <a:off x="5424586" y="2306145"/>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100 µm</a:t>
                </a:r>
              </a:p>
            </p:txBody>
          </p:sp>
        </p:grpSp>
        <p:grpSp>
          <p:nvGrpSpPr>
            <p:cNvPr id="36" name="Group 35">
              <a:extLst>
                <a:ext uri="{FF2B5EF4-FFF2-40B4-BE49-F238E27FC236}">
                  <a16:creationId xmlns:a16="http://schemas.microsoft.com/office/drawing/2014/main" id="{AEAB5502-691E-4EE7-A6A2-AA5C13AB1D44}"/>
                </a:ext>
              </a:extLst>
            </p:cNvPr>
            <p:cNvGrpSpPr/>
            <p:nvPr/>
          </p:nvGrpSpPr>
          <p:grpSpPr>
            <a:xfrm>
              <a:off x="4643831" y="5689811"/>
              <a:ext cx="930786" cy="1026873"/>
              <a:chOff x="5432157" y="3223560"/>
              <a:chExt cx="930786" cy="1026873"/>
            </a:xfrm>
          </p:grpSpPr>
          <p:pic>
            <p:nvPicPr>
              <p:cNvPr id="19" name="Picture 18"/>
              <p:cNvPicPr>
                <a:picLocks noChangeAspect="1"/>
              </p:cNvPicPr>
              <p:nvPr/>
            </p:nvPicPr>
            <p:blipFill>
              <a:blip r:embed="rId6"/>
              <a:stretch>
                <a:fillRect/>
              </a:stretch>
            </p:blipFill>
            <p:spPr>
              <a:xfrm>
                <a:off x="5432157" y="3223560"/>
                <a:ext cx="890876" cy="739814"/>
              </a:xfrm>
              <a:prstGeom prst="rect">
                <a:avLst/>
              </a:prstGeom>
            </p:spPr>
          </p:pic>
          <p:sp>
            <p:nvSpPr>
              <p:cNvPr id="33" name="TextBox 32">
                <a:extLst>
                  <a:ext uri="{FF2B5EF4-FFF2-40B4-BE49-F238E27FC236}">
                    <a16:creationId xmlns:a16="http://schemas.microsoft.com/office/drawing/2014/main" id="{AD986D13-6B39-46E4-8583-61BB156BD8F4}"/>
                  </a:ext>
                </a:extLst>
              </p:cNvPr>
              <p:cNvSpPr txBox="1"/>
              <p:nvPr/>
            </p:nvSpPr>
            <p:spPr>
              <a:xfrm>
                <a:off x="5457429" y="391187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200 µm</a:t>
                </a:r>
              </a:p>
            </p:txBody>
          </p:sp>
        </p:grpSp>
        <p:grpSp>
          <p:nvGrpSpPr>
            <p:cNvPr id="17" name="Group 16">
              <a:extLst>
                <a:ext uri="{FF2B5EF4-FFF2-40B4-BE49-F238E27FC236}">
                  <a16:creationId xmlns:a16="http://schemas.microsoft.com/office/drawing/2014/main" id="{E29FD148-395E-40D1-B213-80ADE3695A2B}"/>
                </a:ext>
              </a:extLst>
            </p:cNvPr>
            <p:cNvGrpSpPr/>
            <p:nvPr/>
          </p:nvGrpSpPr>
          <p:grpSpPr>
            <a:xfrm>
              <a:off x="5660886" y="5689811"/>
              <a:ext cx="912144" cy="1029693"/>
              <a:chOff x="5435786" y="4335090"/>
              <a:chExt cx="912144" cy="1029693"/>
            </a:xfrm>
          </p:grpSpPr>
          <p:pic>
            <p:nvPicPr>
              <p:cNvPr id="26" name="Picture 25"/>
              <p:cNvPicPr>
                <a:picLocks noChangeAspect="1"/>
              </p:cNvPicPr>
              <p:nvPr/>
            </p:nvPicPr>
            <p:blipFill>
              <a:blip r:embed="rId7"/>
              <a:stretch>
                <a:fillRect/>
              </a:stretch>
            </p:blipFill>
            <p:spPr>
              <a:xfrm>
                <a:off x="5435786" y="4335090"/>
                <a:ext cx="912144" cy="732574"/>
              </a:xfrm>
              <a:prstGeom prst="rect">
                <a:avLst/>
              </a:prstGeom>
            </p:spPr>
          </p:pic>
          <p:sp>
            <p:nvSpPr>
              <p:cNvPr id="34" name="TextBox 33">
                <a:extLst>
                  <a:ext uri="{FF2B5EF4-FFF2-40B4-BE49-F238E27FC236}">
                    <a16:creationId xmlns:a16="http://schemas.microsoft.com/office/drawing/2014/main" id="{41A212D1-43D0-47CC-9369-7045DB1D1819}"/>
                  </a:ext>
                </a:extLst>
              </p:cNvPr>
              <p:cNvSpPr txBox="1"/>
              <p:nvPr/>
            </p:nvSpPr>
            <p:spPr>
              <a:xfrm>
                <a:off x="5435786" y="502622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400 µm</a:t>
                </a:r>
              </a:p>
            </p:txBody>
          </p:sp>
        </p:grpSp>
        <p:grpSp>
          <p:nvGrpSpPr>
            <p:cNvPr id="14" name="Group 13">
              <a:extLst>
                <a:ext uri="{FF2B5EF4-FFF2-40B4-BE49-F238E27FC236}">
                  <a16:creationId xmlns:a16="http://schemas.microsoft.com/office/drawing/2014/main" id="{3D147A9D-B99E-4403-85CE-1DC7C658DD50}"/>
                </a:ext>
              </a:extLst>
            </p:cNvPr>
            <p:cNvGrpSpPr/>
            <p:nvPr/>
          </p:nvGrpSpPr>
          <p:grpSpPr>
            <a:xfrm>
              <a:off x="6659300" y="5689811"/>
              <a:ext cx="944417" cy="1018874"/>
              <a:chOff x="5438969" y="5399799"/>
              <a:chExt cx="905514" cy="1018874"/>
            </a:xfrm>
          </p:grpSpPr>
          <p:pic>
            <p:nvPicPr>
              <p:cNvPr id="28" name="Picture 27"/>
              <p:cNvPicPr>
                <a:picLocks noChangeAspect="1"/>
              </p:cNvPicPr>
              <p:nvPr/>
            </p:nvPicPr>
            <p:blipFill>
              <a:blip r:embed="rId8"/>
              <a:stretch>
                <a:fillRect/>
              </a:stretch>
            </p:blipFill>
            <p:spPr>
              <a:xfrm>
                <a:off x="5438969" y="5399799"/>
                <a:ext cx="885632" cy="732572"/>
              </a:xfrm>
              <a:prstGeom prst="rect">
                <a:avLst/>
              </a:prstGeom>
            </p:spPr>
          </p:pic>
          <p:sp>
            <p:nvSpPr>
              <p:cNvPr id="35" name="TextBox 34">
                <a:extLst>
                  <a:ext uri="{FF2B5EF4-FFF2-40B4-BE49-F238E27FC236}">
                    <a16:creationId xmlns:a16="http://schemas.microsoft.com/office/drawing/2014/main" id="{EDA1D393-F7F8-4355-8801-DA12CF854EAD}"/>
                  </a:ext>
                </a:extLst>
              </p:cNvPr>
              <p:cNvSpPr txBox="1"/>
              <p:nvPr/>
            </p:nvSpPr>
            <p:spPr>
              <a:xfrm>
                <a:off x="5438969" y="608011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600 µm</a:t>
                </a:r>
              </a:p>
            </p:txBody>
          </p:sp>
        </p:grpSp>
      </p:grpSp>
      <p:sp>
        <p:nvSpPr>
          <p:cNvPr id="38" name="TextBox 37">
            <a:extLst>
              <a:ext uri="{FF2B5EF4-FFF2-40B4-BE49-F238E27FC236}">
                <a16:creationId xmlns:a16="http://schemas.microsoft.com/office/drawing/2014/main" id="{DC13B8E5-78A7-4ED2-A304-010D561A1CE9}"/>
              </a:ext>
            </a:extLst>
          </p:cNvPr>
          <p:cNvSpPr txBox="1"/>
          <p:nvPr/>
        </p:nvSpPr>
        <p:spPr>
          <a:xfrm>
            <a:off x="1642355" y="2481154"/>
            <a:ext cx="1988348"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Uniform (gland. density 37%)</a:t>
            </a:r>
          </a:p>
        </p:txBody>
      </p:sp>
      <p:sp>
        <p:nvSpPr>
          <p:cNvPr id="39" name="Title 1">
            <a:extLst>
              <a:ext uri="{FF2B5EF4-FFF2-40B4-BE49-F238E27FC236}">
                <a16:creationId xmlns:a16="http://schemas.microsoft.com/office/drawing/2014/main" id="{1B8B7268-58FF-4220-9DDA-43E6BDD83CB7}"/>
              </a:ext>
            </a:extLst>
          </p:cNvPr>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800" b="1">
                <a:solidFill>
                  <a:srgbClr val="000000"/>
                </a:solidFill>
                <a:latin typeface="GE Inspira" panose="020F0603030400020203" pitchFamily="34" charset="0"/>
              </a:rPr>
              <a:t>Simulation of test objects</a:t>
            </a:r>
          </a:p>
        </p:txBody>
      </p:sp>
      <p:sp>
        <p:nvSpPr>
          <p:cNvPr id="40" name="Rectangle 39">
            <a:extLst>
              <a:ext uri="{FF2B5EF4-FFF2-40B4-BE49-F238E27FC236}">
                <a16:creationId xmlns:a16="http://schemas.microsoft.com/office/drawing/2014/main" id="{D723B2CF-DD1F-4B5D-8BAE-020C147BC3D1}"/>
              </a:ext>
            </a:extLst>
          </p:cNvPr>
          <p:cNvSpPr/>
          <p:nvPr/>
        </p:nvSpPr>
        <p:spPr>
          <a:xfrm>
            <a:off x="5334000" y="3069569"/>
            <a:ext cx="5105399" cy="1015663"/>
          </a:xfrm>
          <a:prstGeom prst="rect">
            <a:avLst/>
          </a:prstGeom>
        </p:spPr>
        <p:txBody>
          <a:bodyPr wrap="square">
            <a:spAutoFit/>
          </a:bodyPr>
          <a:lstStyle/>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Voxel-based 3D stochastic solid breast texture model </a:t>
            </a:r>
            <a:r>
              <a:rPr lang="fr-FR" sz="2000" b="1" baseline="30000" dirty="0">
                <a:solidFill>
                  <a:srgbClr val="000000"/>
                </a:solidFill>
                <a:latin typeface="GE Inspira" panose="020F0603030400020203" pitchFamily="34" charset="0"/>
              </a:rPr>
              <a:t>*</a:t>
            </a:r>
            <a:endParaRPr lang="en-US" sz="2000" b="1" baseline="30000" dirty="0">
              <a:solidFill>
                <a:srgbClr val="000000"/>
              </a:solidFill>
              <a:latin typeface="GE Inspira" panose="020F0603030400020203" pitchFamily="34" charset="0"/>
            </a:endParaRPr>
          </a:p>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Voxel resolution</a:t>
            </a:r>
            <a:r>
              <a:rPr lang="en-US" sz="2000" dirty="0">
                <a:solidFill>
                  <a:srgbClr val="000000"/>
                </a:solidFill>
                <a:latin typeface="GE Inspira" panose="020F0603030400020203" pitchFamily="34" charset="0"/>
              </a:rPr>
              <a:t>: 100µm</a:t>
            </a:r>
          </a:p>
        </p:txBody>
      </p:sp>
      <p:sp>
        <p:nvSpPr>
          <p:cNvPr id="44" name="Rectangle 43">
            <a:extLst>
              <a:ext uri="{FF2B5EF4-FFF2-40B4-BE49-F238E27FC236}">
                <a16:creationId xmlns:a16="http://schemas.microsoft.com/office/drawing/2014/main" id="{BA428842-812B-4DB6-9206-81BCCD540DB6}"/>
              </a:ext>
            </a:extLst>
          </p:cNvPr>
          <p:cNvSpPr/>
          <p:nvPr/>
        </p:nvSpPr>
        <p:spPr>
          <a:xfrm>
            <a:off x="5285452" y="4811373"/>
            <a:ext cx="5987959" cy="1438855"/>
          </a:xfrm>
          <a:prstGeom prst="rect">
            <a:avLst/>
          </a:prstGeom>
        </p:spPr>
        <p:txBody>
          <a:bodyPr wrap="square">
            <a:spAutoFit/>
          </a:bodyPr>
          <a:lstStyle/>
          <a:p>
            <a:pPr marL="285750" lvl="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Mesh-based,</a:t>
            </a:r>
            <a:r>
              <a:rPr lang="en-US" sz="2000" dirty="0">
                <a:solidFill>
                  <a:srgbClr val="000000"/>
                </a:solidFill>
                <a:latin typeface="GE Inspira" panose="020F0603030400020203" pitchFamily="34" charset="0"/>
              </a:rPr>
              <a:t> </a:t>
            </a:r>
            <a:r>
              <a:rPr lang="en-US" sz="2000" b="1" dirty="0">
                <a:solidFill>
                  <a:srgbClr val="000000"/>
                </a:solidFill>
                <a:latin typeface="GE Inspira" panose="020F0603030400020203" pitchFamily="34" charset="0"/>
              </a:rPr>
              <a:t>approximately round shape</a:t>
            </a:r>
          </a:p>
          <a:p>
            <a:pPr marL="285750" lvl="0" indent="-285750">
              <a:spcAft>
                <a:spcPts val="300"/>
              </a:spcAft>
              <a:buFont typeface="Arial" panose="020B0604020202020204" pitchFamily="34" charset="0"/>
              <a:buChar char="•"/>
              <a:defRPr/>
            </a:pPr>
            <a:r>
              <a:rPr lang="en-US" sz="2000" b="1" dirty="0">
                <a:solidFill>
                  <a:srgbClr val="000000"/>
                </a:solidFill>
                <a:latin typeface="GE Inspira" panose="020F0603030400020203" pitchFamily="34" charset="0"/>
              </a:rPr>
              <a:t>One µ</a:t>
            </a:r>
            <a:r>
              <a:rPr lang="en-US" sz="2000" b="1" dirty="0" err="1">
                <a:solidFill>
                  <a:srgbClr val="000000"/>
                </a:solidFill>
                <a:latin typeface="GE Inspira" panose="020F0603030400020203" pitchFamily="34" charset="0"/>
              </a:rPr>
              <a:t>calc</a:t>
            </a:r>
            <a:r>
              <a:rPr lang="en-US" sz="2000" b="1" dirty="0">
                <a:solidFill>
                  <a:srgbClr val="000000"/>
                </a:solidFill>
                <a:latin typeface="GE Inspira" panose="020F0603030400020203" pitchFamily="34" charset="0"/>
              </a:rPr>
              <a:t> per volume at breast volume center</a:t>
            </a:r>
          </a:p>
          <a:p>
            <a:pPr marL="28575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4 diameters, 3 attenuations </a:t>
            </a:r>
            <a:r>
              <a:rPr lang="en-US" sz="2000" dirty="0">
                <a:solidFill>
                  <a:srgbClr val="000000"/>
                </a:solidFill>
                <a:latin typeface="GE Inspira" panose="020F0603030400020203" pitchFamily="34" charset="0"/>
              </a:rPr>
              <a:t>(% </a:t>
            </a:r>
            <a:r>
              <a:rPr lang="en-US" sz="2000" dirty="0" err="1">
                <a:solidFill>
                  <a:srgbClr val="000000"/>
                </a:solidFill>
                <a:latin typeface="GE Inspira" panose="020F0603030400020203" pitchFamily="34" charset="0"/>
              </a:rPr>
              <a:t>wrt</a:t>
            </a:r>
            <a:r>
              <a:rPr lang="en-US" sz="2000" dirty="0">
                <a:solidFill>
                  <a:srgbClr val="000000"/>
                </a:solidFill>
                <a:latin typeface="GE Inspira" panose="020F0603030400020203" pitchFamily="34" charset="0"/>
              </a:rPr>
              <a:t> Al at 22 </a:t>
            </a:r>
            <a:r>
              <a:rPr lang="en-US" sz="2000" dirty="0" err="1">
                <a:solidFill>
                  <a:srgbClr val="000000"/>
                </a:solidFill>
                <a:latin typeface="GE Inspira" panose="020F0603030400020203" pitchFamily="34" charset="0"/>
              </a:rPr>
              <a:t>keV</a:t>
            </a:r>
            <a:r>
              <a:rPr lang="en-US" sz="2000" dirty="0">
                <a:solidFill>
                  <a:srgbClr val="000000"/>
                </a:solidFill>
                <a:latin typeface="GE Inspira" panose="020F0603030400020203" pitchFamily="34" charset="0"/>
              </a:rPr>
              <a:t>)</a:t>
            </a:r>
          </a:p>
          <a:p>
            <a:pPr marL="28575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50 µ</a:t>
            </a:r>
            <a:r>
              <a:rPr lang="en-US" sz="2000" b="1" dirty="0" err="1">
                <a:solidFill>
                  <a:srgbClr val="000000"/>
                </a:solidFill>
                <a:latin typeface="GE Inspira" panose="020F0603030400020203" pitchFamily="34" charset="0"/>
              </a:rPr>
              <a:t>calcs</a:t>
            </a:r>
            <a:r>
              <a:rPr lang="en-US" sz="2000" b="1" dirty="0">
                <a:solidFill>
                  <a:srgbClr val="000000"/>
                </a:solidFill>
                <a:latin typeface="GE Inspira" panose="020F0603030400020203" pitchFamily="34" charset="0"/>
              </a:rPr>
              <a:t> per condition</a:t>
            </a:r>
            <a:endParaRPr lang="en-US" sz="2000" dirty="0">
              <a:solidFill>
                <a:srgbClr val="000000"/>
              </a:solidFill>
              <a:latin typeface="GE Inspira" panose="020F0603030400020203" pitchFamily="34" charset="0"/>
            </a:endParaRPr>
          </a:p>
        </p:txBody>
      </p:sp>
      <p:sp>
        <p:nvSpPr>
          <p:cNvPr id="46" name="Rectangle 45">
            <a:extLst>
              <a:ext uri="{FF2B5EF4-FFF2-40B4-BE49-F238E27FC236}">
                <a16:creationId xmlns:a16="http://schemas.microsoft.com/office/drawing/2014/main" id="{F7F0162C-B9C5-4C87-9A57-053067B98624}"/>
              </a:ext>
            </a:extLst>
          </p:cNvPr>
          <p:cNvSpPr/>
          <p:nvPr/>
        </p:nvSpPr>
        <p:spPr>
          <a:xfrm>
            <a:off x="763202" y="3071178"/>
            <a:ext cx="3580198" cy="1015663"/>
          </a:xfrm>
          <a:prstGeom prst="rect">
            <a:avLst/>
          </a:prstGeom>
        </p:spPr>
        <p:txBody>
          <a:bodyPr wrap="square">
            <a:spAutoFit/>
          </a:bodyPr>
          <a:lstStyle/>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Mesh-based. </a:t>
            </a:r>
          </a:p>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Gland. density ≈ average density of textured volumes</a:t>
            </a:r>
          </a:p>
        </p:txBody>
      </p:sp>
      <p:sp>
        <p:nvSpPr>
          <p:cNvPr id="47" name="Rectangle 46">
            <a:extLst>
              <a:ext uri="{FF2B5EF4-FFF2-40B4-BE49-F238E27FC236}">
                <a16:creationId xmlns:a16="http://schemas.microsoft.com/office/drawing/2014/main" id="{82E61FD1-01B3-469A-B420-152CC32B88BE}"/>
              </a:ext>
            </a:extLst>
          </p:cNvPr>
          <p:cNvSpPr/>
          <p:nvPr/>
        </p:nvSpPr>
        <p:spPr>
          <a:xfrm>
            <a:off x="4360339" y="6470570"/>
            <a:ext cx="7298261" cy="230832"/>
          </a:xfrm>
          <a:prstGeom prst="rect">
            <a:avLst/>
          </a:prstGeom>
        </p:spPr>
        <p:txBody>
          <a:bodyPr wrap="square">
            <a:spAutoFit/>
          </a:bodyPr>
          <a:lstStyle/>
          <a:p>
            <a:pPr marL="128588" indent="-128588" algn="r">
              <a:buFont typeface="Arial" panose="020B0604020202020204" pitchFamily="34" charset="0"/>
              <a:buChar char="•"/>
            </a:pPr>
            <a:r>
              <a:rPr lang="en-US" sz="900" dirty="0">
                <a:solidFill>
                  <a:srgbClr val="000000"/>
                </a:solidFill>
              </a:rPr>
              <a:t>Li. </a:t>
            </a:r>
            <a:r>
              <a:rPr lang="en-US" sz="900" i="1" dirty="0">
                <a:solidFill>
                  <a:srgbClr val="000000"/>
                </a:solidFill>
              </a:rPr>
              <a:t>et al</a:t>
            </a:r>
            <a:r>
              <a:rPr lang="en-US" sz="900" dirty="0">
                <a:solidFill>
                  <a:srgbClr val="000000"/>
                </a:solidFill>
              </a:rPr>
              <a:t>. “A novel 3D stochastic solid breast texture model for x-ray breast imaging”. IWDM, 2016.</a:t>
            </a:r>
          </a:p>
        </p:txBody>
      </p:sp>
    </p:spTree>
    <p:extLst>
      <p:ext uri="{BB962C8B-B14F-4D97-AF65-F5344CB8AC3E}">
        <p14:creationId xmlns:p14="http://schemas.microsoft.com/office/powerpoint/2010/main" val="21245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TextBox 48"/>
          <p:cNvSpPr txBox="1"/>
          <p:nvPr/>
        </p:nvSpPr>
        <p:spPr>
          <a:xfrm rot="5400000">
            <a:off x="2876166" y="5949539"/>
            <a:ext cx="461665" cy="932307"/>
          </a:xfrm>
          <a:prstGeom prst="rect">
            <a:avLst/>
          </a:prstGeom>
          <a:noFill/>
        </p:spPr>
        <p:txBody>
          <a:bodyPr vert="vert270"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Uniform</a:t>
            </a:r>
          </a:p>
        </p:txBody>
      </p:sp>
      <p:sp>
        <p:nvSpPr>
          <p:cNvPr id="20" name="TextBox 19"/>
          <p:cNvSpPr txBox="1"/>
          <p:nvPr/>
        </p:nvSpPr>
        <p:spPr>
          <a:xfrm>
            <a:off x="5930496" y="513496"/>
            <a:ext cx="3759362"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400µm </a:t>
            </a: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µ</a:t>
            </a:r>
            <a:r>
              <a:rPr kumimoji="0" lang="en-US" sz="1800" b="1" i="0" u="none" strike="noStrike" kern="1200" cap="none" spc="0" normalizeH="0" baseline="0" noProof="0" dirty="0" err="1">
                <a:ln>
                  <a:noFill/>
                </a:ln>
                <a:solidFill>
                  <a:srgbClr val="FFFFFF"/>
                </a:solidFill>
                <a:effectLst/>
                <a:uLnTx/>
                <a:uFillTx/>
                <a:latin typeface="GE Inspira Pitch" pitchFamily="34" charset="0"/>
                <a:ea typeface="+mn-ea"/>
                <a:cs typeface="+mn-cs"/>
              </a:rPr>
              <a:t>calcs</a:t>
            </a: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 highest attenuation</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4AF0980-9238-44B7-B4FB-CDF04FDEF0C2}" type="slidenum">
              <a:rPr kumimoji="0" lang="en-GB" sz="1350" b="1" i="0" u="none" strike="noStrike" kern="1200" cap="none" spc="0" normalizeH="0" baseline="0" noProof="0" smtClean="0">
                <a:ln>
                  <a:noFill/>
                </a:ln>
                <a:solidFill>
                  <a:srgbClr val="FFFFFF"/>
                </a:solidFill>
                <a:effectLst/>
                <a:uLnTx/>
                <a:uFillTx/>
                <a:latin typeface="GE Inspira Pitch"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GB" sz="1350" b="1" i="0" u="none" strike="noStrike" kern="1200" cap="none" spc="0" normalizeH="0" baseline="0" noProof="0" dirty="0">
              <a:ln>
                <a:noFill/>
              </a:ln>
              <a:solidFill>
                <a:srgbClr val="FFFFFF"/>
              </a:solidFill>
              <a:effectLst/>
              <a:uLnTx/>
              <a:uFillTx/>
              <a:latin typeface="GE Inspira Pitch" pitchFamily="34" charset="0"/>
              <a:ea typeface="+mn-ea"/>
              <a:cs typeface="+mn-cs"/>
            </a:endParaRPr>
          </a:p>
        </p:txBody>
      </p:sp>
      <p:pic>
        <p:nvPicPr>
          <p:cNvPr id="32" name="Picture 31">
            <a:extLst>
              <a:ext uri="{FF2B5EF4-FFF2-40B4-BE49-F238E27FC236}">
                <a16:creationId xmlns:a16="http://schemas.microsoft.com/office/drawing/2014/main" id="{396437D4-C958-4F49-979C-40281C1F4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40" y="1097280"/>
            <a:ext cx="2377440" cy="2377440"/>
          </a:xfrm>
          <a:prstGeom prst="rect">
            <a:avLst/>
          </a:prstGeom>
        </p:spPr>
      </p:pic>
      <p:sp>
        <p:nvSpPr>
          <p:cNvPr id="40" name="Oval 39"/>
          <p:cNvSpPr/>
          <p:nvPr/>
        </p:nvSpPr>
        <p:spPr>
          <a:xfrm>
            <a:off x="2791450"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6" name="Picture 35">
            <a:extLst>
              <a:ext uri="{FF2B5EF4-FFF2-40B4-BE49-F238E27FC236}">
                <a16:creationId xmlns:a16="http://schemas.microsoft.com/office/drawing/2014/main" id="{24CBDCEE-08D4-408F-BFC8-E01CC1B73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80" y="1097280"/>
            <a:ext cx="2377440" cy="2377440"/>
          </a:xfrm>
          <a:prstGeom prst="rect">
            <a:avLst/>
          </a:prstGeom>
        </p:spPr>
      </p:pic>
      <p:sp>
        <p:nvSpPr>
          <p:cNvPr id="44" name="Oval 43"/>
          <p:cNvSpPr/>
          <p:nvPr/>
        </p:nvSpPr>
        <p:spPr>
          <a:xfrm>
            <a:off x="6083289"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7" name="Picture 36">
            <a:extLst>
              <a:ext uri="{FF2B5EF4-FFF2-40B4-BE49-F238E27FC236}">
                <a16:creationId xmlns:a16="http://schemas.microsoft.com/office/drawing/2014/main" id="{CFCEF9E0-25AB-4DB5-B520-C5017982B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1097280"/>
            <a:ext cx="2377440" cy="2377440"/>
          </a:xfrm>
          <a:prstGeom prst="rect">
            <a:avLst/>
          </a:prstGeom>
        </p:spPr>
      </p:pic>
      <p:sp>
        <p:nvSpPr>
          <p:cNvPr id="45" name="Oval 44"/>
          <p:cNvSpPr/>
          <p:nvPr/>
        </p:nvSpPr>
        <p:spPr>
          <a:xfrm>
            <a:off x="9567534"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29" name="Picture 28">
            <a:extLst>
              <a:ext uri="{FF2B5EF4-FFF2-40B4-BE49-F238E27FC236}">
                <a16:creationId xmlns:a16="http://schemas.microsoft.com/office/drawing/2014/main" id="{794F22CB-96A4-4AD2-A3D2-87E5F5FED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0240" y="3657600"/>
            <a:ext cx="2377440" cy="2377440"/>
          </a:xfrm>
          <a:prstGeom prst="rect">
            <a:avLst/>
          </a:prstGeom>
        </p:spPr>
      </p:pic>
      <p:sp>
        <p:nvSpPr>
          <p:cNvPr id="65" name="Oval 64"/>
          <p:cNvSpPr/>
          <p:nvPr/>
        </p:nvSpPr>
        <p:spPr>
          <a:xfrm>
            <a:off x="2784003"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0" name="Picture 29">
            <a:extLst>
              <a:ext uri="{FF2B5EF4-FFF2-40B4-BE49-F238E27FC236}">
                <a16:creationId xmlns:a16="http://schemas.microsoft.com/office/drawing/2014/main" id="{61AFFE3F-E6D1-44A0-8C8F-F1176AFBEC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080" y="3657600"/>
            <a:ext cx="2377440" cy="2377440"/>
          </a:xfrm>
          <a:prstGeom prst="rect">
            <a:avLst/>
          </a:prstGeom>
        </p:spPr>
      </p:pic>
      <p:sp>
        <p:nvSpPr>
          <p:cNvPr id="66" name="Oval 65"/>
          <p:cNvSpPr/>
          <p:nvPr/>
        </p:nvSpPr>
        <p:spPr>
          <a:xfrm>
            <a:off x="6064442"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1" name="Picture 30">
            <a:extLst>
              <a:ext uri="{FF2B5EF4-FFF2-40B4-BE49-F238E27FC236}">
                <a16:creationId xmlns:a16="http://schemas.microsoft.com/office/drawing/2014/main" id="{ADD6658E-B122-47B9-9228-2723A2C3B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0" y="3657600"/>
            <a:ext cx="2377440" cy="2377440"/>
          </a:xfrm>
          <a:prstGeom prst="rect">
            <a:avLst/>
          </a:prstGeom>
        </p:spPr>
      </p:pic>
      <p:sp>
        <p:nvSpPr>
          <p:cNvPr id="67" name="Oval 66"/>
          <p:cNvSpPr/>
          <p:nvPr/>
        </p:nvSpPr>
        <p:spPr>
          <a:xfrm>
            <a:off x="9553738"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sp>
        <p:nvSpPr>
          <p:cNvPr id="74" name="TextBox 73"/>
          <p:cNvSpPr txBox="1"/>
          <p:nvPr/>
        </p:nvSpPr>
        <p:spPr>
          <a:xfrm rot="5400000">
            <a:off x="835966" y="2091688"/>
            <a:ext cx="461665" cy="733534"/>
          </a:xfrm>
          <a:prstGeom prst="rect">
            <a:avLst/>
          </a:prstGeom>
          <a:noFill/>
        </p:spPr>
        <p:txBody>
          <a:bodyPr vert="vert270"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FFDM </a:t>
            </a:r>
          </a:p>
        </p:txBody>
      </p:sp>
      <p:sp>
        <p:nvSpPr>
          <p:cNvPr id="75" name="TextBox 74"/>
          <p:cNvSpPr txBox="1"/>
          <p:nvPr/>
        </p:nvSpPr>
        <p:spPr>
          <a:xfrm rot="5400000">
            <a:off x="683222" y="4299514"/>
            <a:ext cx="738664" cy="1491993"/>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DBT central slice</a:t>
            </a:r>
          </a:p>
        </p:txBody>
      </p:sp>
      <p:sp>
        <p:nvSpPr>
          <p:cNvPr id="34" name="Title 1">
            <a:extLst>
              <a:ext uri="{FF2B5EF4-FFF2-40B4-BE49-F238E27FC236}">
                <a16:creationId xmlns:a16="http://schemas.microsoft.com/office/drawing/2014/main" id="{CCF5FFD1-2C8D-456F-8256-19DEB937D444}"/>
              </a:ext>
            </a:extLst>
          </p:cNvPr>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GE Inspira" panose="020F0603030400020203" pitchFamily="34" charset="0"/>
                <a:ea typeface="+mj-ea"/>
                <a:cs typeface="+mj-cs"/>
              </a:rPr>
              <a:t>Simulated images</a:t>
            </a:r>
          </a:p>
        </p:txBody>
      </p:sp>
      <p:cxnSp>
        <p:nvCxnSpPr>
          <p:cNvPr id="28" name="Straight Arrow Connector 27">
            <a:extLst>
              <a:ext uri="{FF2B5EF4-FFF2-40B4-BE49-F238E27FC236}">
                <a16:creationId xmlns:a16="http://schemas.microsoft.com/office/drawing/2014/main" id="{C7C74E9A-31BC-439B-BA32-8D3872512746}"/>
              </a:ext>
            </a:extLst>
          </p:cNvPr>
          <p:cNvCxnSpPr>
            <a:cxnSpLocks/>
          </p:cNvCxnSpPr>
          <p:nvPr/>
        </p:nvCxnSpPr>
        <p:spPr>
          <a:xfrm>
            <a:off x="11132820" y="1097280"/>
            <a:ext cx="0" cy="237744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E5549A1-955B-4874-8B23-5D0E71AB3D14}"/>
              </a:ext>
            </a:extLst>
          </p:cNvPr>
          <p:cNvSpPr/>
          <p:nvPr/>
        </p:nvSpPr>
        <p:spPr>
          <a:xfrm>
            <a:off x="10921944" y="2058345"/>
            <a:ext cx="109530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fr-FR" sz="1600" b="1" i="0" u="none" strike="noStrike" kern="1200" cap="none" spc="0" normalizeH="0" baseline="0" noProof="0" dirty="0">
                <a:ln>
                  <a:noFill/>
                </a:ln>
                <a:solidFill>
                  <a:srgbClr val="FFFFFF"/>
                </a:solidFill>
                <a:effectLst/>
                <a:uLnTx/>
                <a:uFillTx/>
                <a:latin typeface="GE Inspira" panose="020F0603030400020203" pitchFamily="34" charset="0"/>
                <a:ea typeface="+mn-ea"/>
                <a:cs typeface="+mn-cs"/>
              </a:rPr>
              <a:t>2.5cm</a:t>
            </a:r>
            <a:endParaRPr kumimoji="0" lang="en-US" sz="1600" b="0" i="0" u="none" strike="noStrike" kern="1200" cap="none" spc="0" normalizeH="0" baseline="0" noProof="0" dirty="0">
              <a:ln>
                <a:noFill/>
              </a:ln>
              <a:solidFill>
                <a:srgbClr val="FFFFFF"/>
              </a:solidFill>
              <a:effectLst/>
              <a:uLnTx/>
              <a:uFillTx/>
              <a:latin typeface="GE Inspira" panose="020F0603030400020203" pitchFamily="34" charset="0"/>
              <a:ea typeface="+mn-ea"/>
              <a:cs typeface="+mn-cs"/>
            </a:endParaRPr>
          </a:p>
        </p:txBody>
      </p:sp>
      <p:sp>
        <p:nvSpPr>
          <p:cNvPr id="35" name="TextBox 34">
            <a:extLst>
              <a:ext uri="{FF2B5EF4-FFF2-40B4-BE49-F238E27FC236}">
                <a16:creationId xmlns:a16="http://schemas.microsoft.com/office/drawing/2014/main" id="{C2570621-3A0B-4151-BCD1-52ADA9D0CBB9}"/>
              </a:ext>
            </a:extLst>
          </p:cNvPr>
          <p:cNvSpPr txBox="1"/>
          <p:nvPr/>
        </p:nvSpPr>
        <p:spPr>
          <a:xfrm rot="5400000">
            <a:off x="9669222" y="4961948"/>
            <a:ext cx="461665" cy="2907490"/>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Heterogeneously dense </a:t>
            </a:r>
          </a:p>
        </p:txBody>
      </p:sp>
      <p:sp>
        <p:nvSpPr>
          <p:cNvPr id="38" name="TextBox 37">
            <a:extLst>
              <a:ext uri="{FF2B5EF4-FFF2-40B4-BE49-F238E27FC236}">
                <a16:creationId xmlns:a16="http://schemas.microsoft.com/office/drawing/2014/main" id="{01711F32-F4C7-457D-9F7C-EC313A001933}"/>
              </a:ext>
            </a:extLst>
          </p:cNvPr>
          <p:cNvSpPr txBox="1"/>
          <p:nvPr/>
        </p:nvSpPr>
        <p:spPr>
          <a:xfrm rot="5400000">
            <a:off x="6194502" y="4535228"/>
            <a:ext cx="461665" cy="3760930"/>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Scattered fibroglandular dense </a:t>
            </a:r>
          </a:p>
        </p:txBody>
      </p:sp>
    </p:spTree>
    <p:extLst>
      <p:ext uri="{BB962C8B-B14F-4D97-AF65-F5344CB8AC3E}">
        <p14:creationId xmlns:p14="http://schemas.microsoft.com/office/powerpoint/2010/main" val="167570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47749" y="990600"/>
            <a:ext cx="10668000" cy="3062377"/>
          </a:xfrm>
          <a:prstGeom prst="rect">
            <a:avLst/>
          </a:prstGeom>
          <a:noFill/>
        </p:spPr>
        <p:txBody>
          <a:bodyPr wrap="square" rtlCol="0">
            <a:spAutoFit/>
          </a:bodyPr>
          <a:lstStyle/>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A complete VCT experiment to compare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detectability in FFDM vs DBT</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Consistent results obtained</a:t>
            </a:r>
          </a:p>
          <a:p>
            <a:pPr marL="654050" marR="0" lvl="1"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Performance of CHO increases with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size at given attenuation.</a:t>
            </a:r>
          </a:p>
          <a:p>
            <a:pPr marL="654050" marR="0" lvl="1"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Performance of CHO increases with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attenuation at given size.</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CHO and human seem to be linearly correlated</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Under our nominal system modeling: DBT tends to outperform FFDM in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detectability</a:t>
            </a:r>
          </a:p>
        </p:txBody>
      </p:sp>
      <p:sp>
        <p:nvSpPr>
          <p:cNvPr id="2" name="Rectangle 1">
            <a:extLst>
              <a:ext uri="{FF2B5EF4-FFF2-40B4-BE49-F238E27FC236}">
                <a16:creationId xmlns:a16="http://schemas.microsoft.com/office/drawing/2014/main" id="{D2C8DE9B-F642-41D9-9ED5-13F2246F1841}"/>
              </a:ext>
            </a:extLst>
          </p:cNvPr>
          <p:cNvSpPr/>
          <p:nvPr/>
        </p:nvSpPr>
        <p:spPr>
          <a:xfrm>
            <a:off x="1047749" y="4142363"/>
            <a:ext cx="10877550" cy="18774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Future steps</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training sample size on CHO template estimation stability</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more realistic &amp; variable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morphology &amp; appearance</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more realistic imaging system modeling</a:t>
            </a:r>
          </a:p>
        </p:txBody>
      </p:sp>
      <p:sp>
        <p:nvSpPr>
          <p:cNvPr id="7" name="Title 1">
            <a:extLst>
              <a:ext uri="{FF2B5EF4-FFF2-40B4-BE49-F238E27FC236}">
                <a16:creationId xmlns:a16="http://schemas.microsoft.com/office/drawing/2014/main" id="{E89A13FB-D003-45C5-9293-E84AD9730EB9}"/>
              </a:ext>
            </a:extLst>
          </p:cNvPr>
          <p:cNvSpPr txBox="1">
            <a:spLocks/>
          </p:cNvSpPr>
          <p:nvPr/>
        </p:nvSpPr>
        <p:spPr bwMode="auto">
          <a:xfrm>
            <a:off x="593437" y="326271"/>
            <a:ext cx="10760363" cy="42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E Inspira" panose="020F0603030400020203" pitchFamily="34" charset="0"/>
                <a:ea typeface="+mj-ea"/>
                <a:cs typeface="+mj-cs"/>
              </a:rPr>
              <a:t>Conclusion &amp; discussion</a:t>
            </a:r>
          </a:p>
        </p:txBody>
      </p:sp>
      <p:sp>
        <p:nvSpPr>
          <p:cNvPr id="8" name="Slide Number Placeholder 1">
            <a:extLst>
              <a:ext uri="{FF2B5EF4-FFF2-40B4-BE49-F238E27FC236}">
                <a16:creationId xmlns:a16="http://schemas.microsoft.com/office/drawing/2014/main" id="{4804C274-6403-4EFA-84F8-A88A26489A25}"/>
              </a:ext>
            </a:extLst>
          </p:cNvPr>
          <p:cNvSpPr>
            <a:spLocks noGrp="1"/>
          </p:cNvSpPr>
          <p:nvPr>
            <p:ph type="sldNum" sz="quarter" idx="12"/>
          </p:nvPr>
        </p:nvSpPr>
        <p:spPr>
          <a:xfrm>
            <a:off x="415015" y="6441851"/>
            <a:ext cx="1303568" cy="39083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4AF0980-9238-44B7-B4FB-CDF04FDEF0C2}" type="slidenum">
              <a:rPr kumimoji="0" lang="en-GB" sz="1350" b="1" i="0" u="none" strike="noStrike" kern="1200" cap="none" spc="0" normalizeH="0" baseline="0" noProof="0" smtClean="0">
                <a:ln>
                  <a:noFill/>
                </a:ln>
                <a:solidFill>
                  <a:srgbClr val="000000"/>
                </a:solidFill>
                <a:effectLst/>
                <a:uLnTx/>
                <a:uFillTx/>
                <a:latin typeface="GE Inspira Pitch"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GB" sz="1350" b="1" i="0" u="none" strike="noStrike" kern="1200" cap="none" spc="0" normalizeH="0" baseline="0" noProof="0" dirty="0">
              <a:ln>
                <a:noFill/>
              </a:ln>
              <a:solidFill>
                <a:srgbClr val="000000"/>
              </a:solidFill>
              <a:effectLst/>
              <a:uLnTx/>
              <a:uFillTx/>
              <a:latin typeface="GE Inspira Pitch" pitchFamily="34" charset="0"/>
              <a:ea typeface="+mn-ea"/>
              <a:cs typeface="+mn-cs"/>
            </a:endParaRPr>
          </a:p>
        </p:txBody>
      </p:sp>
    </p:spTree>
    <p:extLst>
      <p:ext uri="{BB962C8B-B14F-4D97-AF65-F5344CB8AC3E}">
        <p14:creationId xmlns:p14="http://schemas.microsoft.com/office/powerpoint/2010/main" val="414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6" name="Title 1">
            <a:extLst>
              <a:ext uri="{FF2B5EF4-FFF2-40B4-BE49-F238E27FC236}">
                <a16:creationId xmlns:a16="http://schemas.microsoft.com/office/drawing/2014/main" id="{E5767786-08B6-4324-BB1D-B12205C3ED63}"/>
              </a:ext>
            </a:extLst>
          </p:cNvPr>
          <p:cNvSpPr>
            <a:spLocks noGrp="1"/>
          </p:cNvSpPr>
          <p:nvPr>
            <p:ph type="title"/>
          </p:nvPr>
        </p:nvSpPr>
        <p:spPr>
          <a:xfrm>
            <a:off x="543044" y="237236"/>
            <a:ext cx="8997696" cy="914400"/>
          </a:xfrm>
        </p:spPr>
        <p:txBody>
          <a:bodyPr/>
          <a:lstStyle/>
          <a:p>
            <a:r>
              <a:rPr lang="en-US" sz="2400" b="1" dirty="0">
                <a:solidFill>
                  <a:schemeClr val="bg2">
                    <a:lumMod val="10000"/>
                  </a:schemeClr>
                </a:solidFill>
                <a:latin typeface="GE Inspira" panose="020F0603030400020203" pitchFamily="34" charset="0"/>
              </a:rPr>
              <a:t>Public mammography datasets</a:t>
            </a:r>
          </a:p>
        </p:txBody>
      </p:sp>
      <p:graphicFrame>
        <p:nvGraphicFramePr>
          <p:cNvPr id="6" name="Table 5">
            <a:extLst>
              <a:ext uri="{FF2B5EF4-FFF2-40B4-BE49-F238E27FC236}">
                <a16:creationId xmlns:a16="http://schemas.microsoft.com/office/drawing/2014/main" id="{0AA0A75E-565C-4B2A-90F6-0E3D3CB89F98}"/>
              </a:ext>
            </a:extLst>
          </p:cNvPr>
          <p:cNvGraphicFramePr>
            <a:graphicFrameLocks noGrp="1"/>
          </p:cNvGraphicFramePr>
          <p:nvPr>
            <p:extLst/>
          </p:nvPr>
        </p:nvGraphicFramePr>
        <p:xfrm>
          <a:off x="687484" y="1787801"/>
          <a:ext cx="10817032" cy="3087290"/>
        </p:xfrm>
        <a:graphic>
          <a:graphicData uri="http://schemas.openxmlformats.org/drawingml/2006/table">
            <a:tbl>
              <a:tblPr firstRow="1" bandRow="1">
                <a:tableStyleId>{D27102A9-8310-4765-A935-A1911B00CA55}</a:tableStyleId>
              </a:tblPr>
              <a:tblGrid>
                <a:gridCol w="1738712">
                  <a:extLst>
                    <a:ext uri="{9D8B030D-6E8A-4147-A177-3AD203B41FA5}">
                      <a16:colId xmlns:a16="http://schemas.microsoft.com/office/drawing/2014/main" val="3894856481"/>
                    </a:ext>
                  </a:extLst>
                </a:gridCol>
                <a:gridCol w="1022184">
                  <a:extLst>
                    <a:ext uri="{9D8B030D-6E8A-4147-A177-3AD203B41FA5}">
                      <a16:colId xmlns:a16="http://schemas.microsoft.com/office/drawing/2014/main" val="3348933287"/>
                    </a:ext>
                  </a:extLst>
                </a:gridCol>
                <a:gridCol w="1371236">
                  <a:extLst>
                    <a:ext uri="{9D8B030D-6E8A-4147-A177-3AD203B41FA5}">
                      <a16:colId xmlns:a16="http://schemas.microsoft.com/office/drawing/2014/main" val="3264172914"/>
                    </a:ext>
                  </a:extLst>
                </a:gridCol>
                <a:gridCol w="1907819">
                  <a:extLst>
                    <a:ext uri="{9D8B030D-6E8A-4147-A177-3AD203B41FA5}">
                      <a16:colId xmlns:a16="http://schemas.microsoft.com/office/drawing/2014/main" val="2359344579"/>
                    </a:ext>
                  </a:extLst>
                </a:gridCol>
                <a:gridCol w="3008630">
                  <a:extLst>
                    <a:ext uri="{9D8B030D-6E8A-4147-A177-3AD203B41FA5}">
                      <a16:colId xmlns:a16="http://schemas.microsoft.com/office/drawing/2014/main" val="3306464823"/>
                    </a:ext>
                  </a:extLst>
                </a:gridCol>
                <a:gridCol w="1768451">
                  <a:extLst>
                    <a:ext uri="{9D8B030D-6E8A-4147-A177-3AD203B41FA5}">
                      <a16:colId xmlns:a16="http://schemas.microsoft.com/office/drawing/2014/main" val="85912821"/>
                    </a:ext>
                  </a:extLst>
                </a:gridCol>
              </a:tblGrid>
              <a:tr h="435530">
                <a:tc>
                  <a:txBody>
                    <a:bodyPr/>
                    <a:lstStyle/>
                    <a:p>
                      <a:pPr algn="ctr"/>
                      <a:r>
                        <a:rPr lang="en-US" sz="1800" noProof="0" dirty="0">
                          <a:solidFill>
                            <a:schemeClr val="bg2">
                              <a:lumMod val="10000"/>
                            </a:schemeClr>
                          </a:solidFill>
                          <a:latin typeface="GE Inspira" panose="020F0603030400020203" pitchFamily="34" charset="0"/>
                        </a:rPr>
                        <a:t>Database</a:t>
                      </a:r>
                    </a:p>
                  </a:txBody>
                  <a:tcPr anchor="ctr"/>
                </a:tc>
                <a:tc>
                  <a:txBody>
                    <a:bodyPr/>
                    <a:lstStyle/>
                    <a:p>
                      <a:pPr algn="ctr"/>
                      <a:r>
                        <a:rPr lang="en-US" sz="1800" noProof="0" dirty="0">
                          <a:solidFill>
                            <a:schemeClr val="bg2">
                              <a:lumMod val="10000"/>
                            </a:schemeClr>
                          </a:solidFill>
                          <a:latin typeface="GE Inspira" panose="020F0603030400020203" pitchFamily="34" charset="0"/>
                        </a:rPr>
                        <a:t>Origin</a:t>
                      </a:r>
                    </a:p>
                  </a:txBody>
                  <a:tcPr anchor="ctr"/>
                </a:tc>
                <a:tc>
                  <a:txBody>
                    <a:bodyPr/>
                    <a:lstStyle/>
                    <a:p>
                      <a:pPr algn="ctr"/>
                      <a:r>
                        <a:rPr lang="en-US" sz="1800" noProof="0" dirty="0">
                          <a:solidFill>
                            <a:schemeClr val="bg2">
                              <a:lumMod val="10000"/>
                            </a:schemeClr>
                          </a:solidFill>
                          <a:latin typeface="GE Inspira" panose="020F0603030400020203" pitchFamily="34" charset="0"/>
                        </a:rPr>
                        <a:t># of images</a:t>
                      </a:r>
                    </a:p>
                  </a:txBody>
                  <a:tcPr anchor="ctr"/>
                </a:tc>
                <a:tc>
                  <a:txBody>
                    <a:bodyPr/>
                    <a:lstStyle/>
                    <a:p>
                      <a:pPr algn="ctr"/>
                      <a:r>
                        <a:rPr lang="en-US" sz="1800" noProof="0" dirty="0">
                          <a:solidFill>
                            <a:schemeClr val="bg2">
                              <a:lumMod val="10000"/>
                            </a:schemeClr>
                          </a:solidFill>
                          <a:latin typeface="GE Inspira" panose="020F0603030400020203" pitchFamily="34" charset="0"/>
                        </a:rPr>
                        <a:t>Format</a:t>
                      </a:r>
                    </a:p>
                  </a:txBody>
                  <a:tcPr anchor="ctr"/>
                </a:tc>
                <a:tc>
                  <a:txBody>
                    <a:bodyPr/>
                    <a:lstStyle/>
                    <a:p>
                      <a:pPr algn="ctr"/>
                      <a:r>
                        <a:rPr lang="en-US" sz="1800" noProof="0" dirty="0">
                          <a:solidFill>
                            <a:schemeClr val="bg2">
                              <a:lumMod val="10000"/>
                            </a:schemeClr>
                          </a:solidFill>
                          <a:latin typeface="GE Inspira" panose="020F0603030400020203" pitchFamily="34" charset="0"/>
                        </a:rPr>
                        <a:t>Annotation</a:t>
                      </a:r>
                    </a:p>
                  </a:txBody>
                  <a:tcPr anchor="ctr"/>
                </a:tc>
                <a:tc>
                  <a:txBody>
                    <a:bodyPr/>
                    <a:lstStyle/>
                    <a:p>
                      <a:pPr algn="ctr"/>
                      <a:r>
                        <a:rPr lang="en-US" sz="1800" noProof="0" dirty="0">
                          <a:solidFill>
                            <a:schemeClr val="bg2">
                              <a:lumMod val="10000"/>
                            </a:schemeClr>
                          </a:solidFill>
                          <a:latin typeface="GE Inspira" panose="020F0603030400020203" pitchFamily="34" charset="0"/>
                        </a:rPr>
                        <a:t>Accessibility</a:t>
                      </a:r>
                      <a:endParaRPr lang="en-US" sz="1600" noProof="0" dirty="0">
                        <a:solidFill>
                          <a:schemeClr val="bg2">
                            <a:lumMod val="10000"/>
                          </a:schemeClr>
                        </a:solidFill>
                        <a:latin typeface="GE Inspira" panose="020F0603030400020203" pitchFamily="34" charset="0"/>
                      </a:endParaRPr>
                    </a:p>
                  </a:txBody>
                  <a:tcPr anchor="ctr"/>
                </a:tc>
                <a:extLst>
                  <a:ext uri="{0D108BD9-81ED-4DB2-BD59-A6C34878D82A}">
                    <a16:rowId xmlns:a16="http://schemas.microsoft.com/office/drawing/2014/main" val="2495737563"/>
                  </a:ext>
                </a:extLst>
              </a:tr>
              <a:tr h="474110">
                <a:tc>
                  <a:txBody>
                    <a:bodyPr/>
                    <a:lstStyle/>
                    <a:p>
                      <a:pPr algn="ctr"/>
                      <a:r>
                        <a:rPr lang="en-US" sz="1800" b="1" noProof="0" dirty="0">
                          <a:solidFill>
                            <a:schemeClr val="bg2">
                              <a:lumMod val="10000"/>
                            </a:schemeClr>
                          </a:solidFill>
                          <a:latin typeface="GE Inspira" panose="020F0603030400020203" pitchFamily="34" charset="0"/>
                        </a:rPr>
                        <a:t>MIAS</a:t>
                      </a:r>
                    </a:p>
                  </a:txBody>
                  <a:tcPr anchor="ctr"/>
                </a:tc>
                <a:tc>
                  <a:txBody>
                    <a:bodyPr/>
                    <a:lstStyle/>
                    <a:p>
                      <a:pPr algn="ctr"/>
                      <a:r>
                        <a:rPr lang="en-US" sz="1800" b="0" noProof="0" dirty="0">
                          <a:solidFill>
                            <a:schemeClr val="bg2">
                              <a:lumMod val="10000"/>
                            </a:schemeClr>
                          </a:solidFill>
                          <a:latin typeface="GE Inspira" panose="020F0603030400020203" pitchFamily="34" charset="0"/>
                        </a:rPr>
                        <a:t>UK</a:t>
                      </a:r>
                    </a:p>
                  </a:txBody>
                  <a:tcPr anchor="ctr"/>
                </a:tc>
                <a:tc>
                  <a:txBody>
                    <a:bodyPr/>
                    <a:lstStyle/>
                    <a:p>
                      <a:pPr algn="ctr"/>
                      <a:r>
                        <a:rPr lang="en-US" sz="1800" b="0" noProof="0" dirty="0">
                          <a:solidFill>
                            <a:schemeClr val="bg2">
                              <a:lumMod val="10000"/>
                            </a:schemeClr>
                          </a:solidFill>
                          <a:latin typeface="GE Inspira" panose="020F0603030400020203" pitchFamily="34" charset="0"/>
                        </a:rPr>
                        <a:t>322</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Circles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2759244871"/>
                  </a:ext>
                </a:extLst>
              </a:tr>
              <a:tr h="435530">
                <a:tc>
                  <a:txBody>
                    <a:bodyPr/>
                    <a:lstStyle/>
                    <a:p>
                      <a:pPr algn="ctr"/>
                      <a:r>
                        <a:rPr lang="en-US" sz="1800" b="1" noProof="0" dirty="0">
                          <a:solidFill>
                            <a:schemeClr val="bg2">
                              <a:lumMod val="10000"/>
                            </a:schemeClr>
                          </a:solidFill>
                          <a:latin typeface="GE Inspira" panose="020F0603030400020203" pitchFamily="34" charset="0"/>
                        </a:rPr>
                        <a:t>DDSM</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10k</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2143149184"/>
                  </a:ext>
                </a:extLst>
              </a:tr>
              <a:tr h="435530">
                <a:tc>
                  <a:txBody>
                    <a:bodyPr/>
                    <a:lstStyle/>
                    <a:p>
                      <a:pPr algn="ctr"/>
                      <a:r>
                        <a:rPr lang="en-US" sz="1800" b="1" noProof="0" dirty="0">
                          <a:solidFill>
                            <a:schemeClr val="bg2">
                              <a:lumMod val="10000"/>
                            </a:schemeClr>
                          </a:solidFill>
                          <a:latin typeface="GE Inspira" panose="020F0603030400020203" pitchFamily="34" charset="0"/>
                        </a:rPr>
                        <a:t>DDSM (curated)</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3k</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3060052413"/>
                  </a:ext>
                </a:extLst>
              </a:tr>
              <a:tr h="435530">
                <a:tc>
                  <a:txBody>
                    <a:bodyPr/>
                    <a:lstStyle/>
                    <a:p>
                      <a:pPr algn="ctr"/>
                      <a:r>
                        <a:rPr lang="en-US" sz="1800" b="1" noProof="0" dirty="0">
                          <a:solidFill>
                            <a:schemeClr val="bg2">
                              <a:lumMod val="10000"/>
                            </a:schemeClr>
                          </a:solidFill>
                          <a:latin typeface="GE Inspira" panose="020F0603030400020203" pitchFamily="34" charset="0"/>
                        </a:rPr>
                        <a:t>DREAM</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500</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FFDM (Hologic)</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Cancer / normal labels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3271013620"/>
                  </a:ext>
                </a:extLst>
              </a:tr>
              <a:tr h="435530">
                <a:tc>
                  <a:txBody>
                    <a:bodyPr/>
                    <a:lstStyle/>
                    <a:p>
                      <a:pPr algn="ctr"/>
                      <a:r>
                        <a:rPr lang="en-US" sz="1800" b="1" noProof="0" dirty="0" err="1">
                          <a:solidFill>
                            <a:schemeClr val="bg2">
                              <a:lumMod val="10000"/>
                            </a:schemeClr>
                          </a:solidFill>
                          <a:latin typeface="GE Inspira" panose="020F0603030400020203" pitchFamily="34" charset="0"/>
                        </a:rPr>
                        <a:t>INBreast</a:t>
                      </a:r>
                      <a:endParaRPr lang="en-US" sz="1800" b="1" noProof="0" dirty="0">
                        <a:solidFill>
                          <a:schemeClr val="bg2">
                            <a:lumMod val="10000"/>
                          </a:schemeClr>
                        </a:solidFill>
                        <a:latin typeface="GE Inspira" panose="020F0603030400020203" pitchFamily="34" charset="0"/>
                      </a:endParaRP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Portugal</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400</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0" kern="1200" noProof="0" dirty="0">
                          <a:solidFill>
                            <a:schemeClr val="bg2">
                              <a:lumMod val="10000"/>
                            </a:schemeClr>
                          </a:solidFill>
                          <a:latin typeface="GE Inspira" panose="020F0603030400020203" pitchFamily="34" charset="0"/>
                          <a:ea typeface="+mn-ea"/>
                          <a:cs typeface="+mn-cs"/>
                        </a:rPr>
                        <a:t>FFDM (Siemens)</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fr-FR" sz="1800" b="1" kern="1200" noProof="0" dirty="0">
                          <a:solidFill>
                            <a:schemeClr val="accent5">
                              <a:lumMod val="60000"/>
                              <a:lumOff val="40000"/>
                            </a:schemeClr>
                          </a:solidFill>
                          <a:latin typeface="GE Inspira" panose="020F0603030400020203" pitchFamily="34" charset="0"/>
                          <a:ea typeface="Segoe UI Symbol" panose="020B0502040204020203" pitchFamily="34" charset="0"/>
                          <a:cs typeface="+mn-cs"/>
                        </a:rPr>
                        <a:t>C</a:t>
                      </a:r>
                      <a:r>
                        <a:rPr lang="en-US" sz="1800" b="1" kern="1200" noProof="0" dirty="0" err="1">
                          <a:solidFill>
                            <a:schemeClr val="accent5">
                              <a:lumMod val="60000"/>
                              <a:lumOff val="40000"/>
                            </a:schemeClr>
                          </a:solidFill>
                          <a:latin typeface="GE Inspira" panose="020F0603030400020203" pitchFamily="34" charset="0"/>
                          <a:ea typeface="Segoe UI Symbol" panose="020B0502040204020203" pitchFamily="34" charset="0"/>
                          <a:cs typeface="+mn-cs"/>
                        </a:rPr>
                        <a:t>ontact</a:t>
                      </a:r>
                      <a:r>
                        <a:rPr lang="en-US" sz="1800" b="1" kern="1200" noProof="0" dirty="0">
                          <a:solidFill>
                            <a:schemeClr val="accent5">
                              <a:lumMod val="60000"/>
                              <a:lumOff val="40000"/>
                            </a:schemeClr>
                          </a:solidFill>
                          <a:latin typeface="GE Inspira" panose="020F0603030400020203" pitchFamily="34" charset="0"/>
                          <a:ea typeface="Segoe UI Symbol" panose="020B0502040204020203" pitchFamily="34" charset="0"/>
                          <a:cs typeface="+mn-cs"/>
                        </a:rPr>
                        <a:t> needed</a:t>
                      </a:r>
                      <a:endParaRPr lang="en-US" sz="1800" b="1" kern="1200" noProof="0" dirty="0">
                        <a:solidFill>
                          <a:schemeClr val="accent5">
                            <a:lumMod val="60000"/>
                            <a:lumOff val="40000"/>
                          </a:schemeClr>
                        </a:solidFill>
                        <a:latin typeface="GE Inspira" panose="020F0603030400020203" pitchFamily="34" charset="0"/>
                        <a:ea typeface="+mn-ea"/>
                        <a:cs typeface="+mn-cs"/>
                      </a:endParaRPr>
                    </a:p>
                  </a:txBody>
                  <a:tcPr anchor="ctr"/>
                </a:tc>
                <a:extLst>
                  <a:ext uri="{0D108BD9-81ED-4DB2-BD59-A6C34878D82A}">
                    <a16:rowId xmlns:a16="http://schemas.microsoft.com/office/drawing/2014/main" val="2705504081"/>
                  </a:ext>
                </a:extLst>
              </a:tr>
              <a:tr h="435530">
                <a:tc>
                  <a:txBody>
                    <a:bodyPr/>
                    <a:lstStyle/>
                    <a:p>
                      <a:pPr algn="ctr"/>
                      <a:r>
                        <a:rPr lang="fr-FR" sz="1800" b="1" noProof="0" dirty="0">
                          <a:solidFill>
                            <a:schemeClr val="bg2">
                              <a:lumMod val="10000"/>
                            </a:schemeClr>
                          </a:solidFill>
                          <a:latin typeface="GE Inspira" panose="020F0603030400020203" pitchFamily="34" charset="0"/>
                        </a:rPr>
                        <a:t>OPTIMAM</a:t>
                      </a:r>
                      <a:endParaRPr lang="en-US" sz="1800" b="1" noProof="0" dirty="0">
                        <a:solidFill>
                          <a:schemeClr val="bg2">
                            <a:lumMod val="10000"/>
                          </a:schemeClr>
                        </a:solidFill>
                        <a:latin typeface="GE Inspira" panose="020F0603030400020203" pitchFamily="34" charset="0"/>
                      </a:endParaRPr>
                    </a:p>
                  </a:txBody>
                  <a:tcPr anchor="ctr"/>
                </a:tc>
                <a:tc>
                  <a:txBody>
                    <a:bodyPr/>
                    <a:lstStyle/>
                    <a:p>
                      <a:pPr algn="ctr"/>
                      <a:r>
                        <a:rPr lang="en-US" sz="1800" b="0" kern="1200" noProof="0" dirty="0">
                          <a:solidFill>
                            <a:schemeClr val="bg2">
                              <a:lumMod val="10000"/>
                            </a:schemeClr>
                          </a:solidFill>
                          <a:latin typeface="GE Inspira" panose="020F0603030400020203" pitchFamily="34" charset="0"/>
                          <a:ea typeface="+mn-ea"/>
                          <a:cs typeface="+mn-cs"/>
                        </a:rPr>
                        <a:t>UK</a:t>
                      </a:r>
                    </a:p>
                  </a:txBody>
                  <a:tcPr anchor="ctr"/>
                </a:tc>
                <a:tc>
                  <a:txBody>
                    <a:bodyPr/>
                    <a:lstStyle/>
                    <a:p>
                      <a:pPr algn="ctr"/>
                      <a:r>
                        <a:rPr lang="en-US" sz="1800" b="0" noProof="0" dirty="0">
                          <a:solidFill>
                            <a:schemeClr val="bg2">
                              <a:lumMod val="10000"/>
                            </a:schemeClr>
                          </a:solidFill>
                          <a:latin typeface="GE Inspira" panose="020F0603030400020203" pitchFamily="34" charset="0"/>
                        </a:rPr>
                        <a:t>17k</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0" kern="1200" noProof="0" dirty="0">
                          <a:solidFill>
                            <a:schemeClr val="bg2">
                              <a:lumMod val="10000"/>
                            </a:schemeClr>
                          </a:solidFill>
                          <a:latin typeface="GE Inspira" panose="020F0603030400020203" pitchFamily="34" charset="0"/>
                          <a:ea typeface="+mn-ea"/>
                          <a:cs typeface="+mn-cs"/>
                        </a:rPr>
                        <a:t>FFDM (Hologic)</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Rectangles</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1" kern="1200" noProof="0" dirty="0">
                          <a:solidFill>
                            <a:schemeClr val="accent5">
                              <a:lumMod val="60000"/>
                              <a:lumOff val="40000"/>
                            </a:schemeClr>
                          </a:solidFill>
                          <a:latin typeface="GE Inspira" panose="020F0603030400020203" pitchFamily="34" charset="0"/>
                          <a:ea typeface="+mn-ea"/>
                          <a:cs typeface="+mn-cs"/>
                        </a:rPr>
                        <a:t>Contact needed</a:t>
                      </a:r>
                    </a:p>
                  </a:txBody>
                  <a:tcPr anchor="ctr"/>
                </a:tc>
                <a:extLst>
                  <a:ext uri="{0D108BD9-81ED-4DB2-BD59-A6C34878D82A}">
                    <a16:rowId xmlns:a16="http://schemas.microsoft.com/office/drawing/2014/main" val="1144062023"/>
                  </a:ext>
                </a:extLst>
              </a:tr>
            </a:tbl>
          </a:graphicData>
        </a:graphic>
      </p:graphicFrame>
      <p:sp>
        <p:nvSpPr>
          <p:cNvPr id="2" name="Rectangle: Rounded Corners 1">
            <a:extLst>
              <a:ext uri="{FF2B5EF4-FFF2-40B4-BE49-F238E27FC236}">
                <a16:creationId xmlns:a16="http://schemas.microsoft.com/office/drawing/2014/main" id="{1FBA3EE3-B357-4904-A0D3-84D1F1D90F8A}"/>
              </a:ext>
            </a:extLst>
          </p:cNvPr>
          <p:cNvSpPr/>
          <p:nvPr/>
        </p:nvSpPr>
        <p:spPr>
          <a:xfrm>
            <a:off x="554550" y="3113682"/>
            <a:ext cx="11082899" cy="89916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7" name="TextBox 6">
            <a:extLst>
              <a:ext uri="{FF2B5EF4-FFF2-40B4-BE49-F238E27FC236}">
                <a16:creationId xmlns:a16="http://schemas.microsoft.com/office/drawing/2014/main" id="{DBBD70E8-18F9-4840-B624-B6C8984D1BBC}"/>
              </a:ext>
            </a:extLst>
          </p:cNvPr>
          <p:cNvSpPr txBox="1"/>
          <p:nvPr/>
        </p:nvSpPr>
        <p:spPr>
          <a:xfrm>
            <a:off x="1966214" y="5201487"/>
            <a:ext cx="82595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Access to large-scale curated mammography database required &amp; critical</a:t>
            </a:r>
          </a:p>
        </p:txBody>
      </p:sp>
    </p:spTree>
    <p:extLst>
      <p:ext uri="{BB962C8B-B14F-4D97-AF65-F5344CB8AC3E}">
        <p14:creationId xmlns:p14="http://schemas.microsoft.com/office/powerpoint/2010/main" val="339904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4988816" y="5167498"/>
            <a:ext cx="1792984" cy="699902"/>
            <a:chOff x="2457449" y="5805451"/>
            <a:chExt cx="1869184" cy="699902"/>
          </a:xfrm>
        </p:grpSpPr>
        <p:pic>
          <p:nvPicPr>
            <p:cNvPr id="78"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7565" r="1470" b="2675"/>
            <a:stretch/>
          </p:blipFill>
          <p:spPr bwMode="auto">
            <a:xfrm>
              <a:off x="2457449" y="5805452"/>
              <a:ext cx="1675319"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79" name="Parallelogram 78"/>
            <p:cNvSpPr/>
            <p:nvPr/>
          </p:nvSpPr>
          <p:spPr>
            <a:xfrm>
              <a:off x="3657600" y="5805451"/>
              <a:ext cx="669033" cy="699901"/>
            </a:xfrm>
            <a:prstGeom prst="parallelogram">
              <a:avLst>
                <a:gd name="adj" fmla="val 5693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grpSp>
      <p:pic>
        <p:nvPicPr>
          <p:cNvPr id="55"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2306" r="1470" b="2675"/>
          <a:stretch/>
        </p:blipFill>
        <p:spPr bwMode="auto">
          <a:xfrm>
            <a:off x="3180824" y="5167500"/>
            <a:ext cx="1772176"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84752" y="5167500"/>
            <a:ext cx="1820153" cy="699901"/>
            <a:chOff x="4486275" y="5776452"/>
            <a:chExt cx="1820153" cy="699901"/>
          </a:xfrm>
        </p:grpSpPr>
        <p:pic>
          <p:nvPicPr>
            <p:cNvPr id="56"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9932" r="1471" b="2675"/>
            <a:stretch/>
          </p:blipFill>
          <p:spPr bwMode="auto">
            <a:xfrm>
              <a:off x="4486275" y="5776452"/>
              <a:ext cx="1631718"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58" name="Parallelogram 57"/>
            <p:cNvSpPr/>
            <p:nvPr/>
          </p:nvSpPr>
          <p:spPr>
            <a:xfrm>
              <a:off x="5637395" y="5776452"/>
              <a:ext cx="669033" cy="699901"/>
            </a:xfrm>
            <a:prstGeom prst="parallelogram">
              <a:avLst>
                <a:gd name="adj" fmla="val 5693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grpSp>
      <p:sp>
        <p:nvSpPr>
          <p:cNvPr id="70" name="TextBox 69"/>
          <p:cNvSpPr txBox="1"/>
          <p:nvPr/>
        </p:nvSpPr>
        <p:spPr>
          <a:xfrm>
            <a:off x="543044" y="1615295"/>
            <a:ext cx="1341136" cy="369332"/>
          </a:xfrm>
          <a:prstGeom prst="rect">
            <a:avLst/>
          </a:prstGeom>
          <a:noFill/>
        </p:spPr>
        <p:txBody>
          <a:bodyPr wrap="none" rtlCol="0">
            <a:spAutoFit/>
          </a:bodyPr>
          <a:lstStyle/>
          <a:p>
            <a:r>
              <a:rPr lang="fr-FR" i="1" dirty="0">
                <a:latin typeface="GE Inspira Pitch"/>
              </a:rPr>
              <a:t>TOWARDS…</a:t>
            </a:r>
            <a:endParaRPr lang="en-US" i="1" dirty="0">
              <a:latin typeface="GE Inspira Pitch"/>
            </a:endParaRPr>
          </a:p>
        </p:txBody>
      </p:sp>
      <p:cxnSp>
        <p:nvCxnSpPr>
          <p:cNvPr id="11" name="Straight Connector 10"/>
          <p:cNvCxnSpPr>
            <a:stCxn id="66" idx="3"/>
            <a:endCxn id="96" idx="0"/>
          </p:cNvCxnSpPr>
          <p:nvPr/>
        </p:nvCxnSpPr>
        <p:spPr>
          <a:xfrm flipH="1">
            <a:off x="5926834" y="3455852"/>
            <a:ext cx="1056343" cy="81603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Arc 79"/>
          <p:cNvSpPr>
            <a:spLocks noChangeAspect="1"/>
          </p:cNvSpPr>
          <p:nvPr/>
        </p:nvSpPr>
        <p:spPr>
          <a:xfrm rot="18900000">
            <a:off x="4624198" y="2684500"/>
            <a:ext cx="2494682" cy="2474124"/>
          </a:xfrm>
          <a:prstGeom prst="arc">
            <a:avLst>
              <a:gd name="adj1" fmla="val 14863504"/>
              <a:gd name="adj2" fmla="val 1287336"/>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
        <p:nvSpPr>
          <p:cNvPr id="83" name="Parallelogram 82"/>
          <p:cNvSpPr/>
          <p:nvPr/>
        </p:nvSpPr>
        <p:spPr>
          <a:xfrm>
            <a:off x="4991096" y="4624513"/>
            <a:ext cx="1779262" cy="468199"/>
          </a:xfrm>
          <a:prstGeom prst="parallelogram">
            <a:avLst>
              <a:gd name="adj" fmla="val 76801"/>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4" name="Chord 83"/>
          <p:cNvSpPr/>
          <p:nvPr/>
        </p:nvSpPr>
        <p:spPr>
          <a:xfrm rot="7458066">
            <a:off x="5265912" y="4163013"/>
            <a:ext cx="1095753" cy="967539"/>
          </a:xfrm>
          <a:prstGeom prst="chord">
            <a:avLst>
              <a:gd name="adj1" fmla="val 1247789"/>
              <a:gd name="adj2" fmla="val 14404925"/>
            </a:avLst>
          </a:prstGeom>
          <a:solidFill>
            <a:schemeClr val="bg2">
              <a:lumMod val="20000"/>
              <a:lumOff val="80000"/>
            </a:schemeClr>
          </a:solidFill>
          <a:ln>
            <a:noFill/>
          </a:ln>
          <a:scene3d>
            <a:camera prst="isometricLeftDown">
              <a:rot lat="2700001" lon="2700000" rev="0"/>
            </a:camera>
            <a:lightRig rig="sunset" dir="t"/>
          </a:scene3d>
          <a:sp3d>
            <a:bevelT w="0" h="406400"/>
            <a:bevelB w="0" h="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pic>
        <p:nvPicPr>
          <p:cNvPr id="85" name="Picture 4" descr="C:\Users\212329445\Documents\Docs\reports\ISS\x-ray.PNG"/>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23256" y1="75000" x2="23256" y2="75000"/>
                      </a14:backgroundRemoval>
                    </a14:imgEffect>
                  </a14:imgLayer>
                </a14:imgProps>
              </a:ext>
              <a:ext uri="{28A0092B-C50C-407E-A947-70E740481C1C}">
                <a14:useLocalDpi xmlns:a14="http://schemas.microsoft.com/office/drawing/2010/main"/>
              </a:ext>
            </a:extLst>
          </a:blip>
          <a:srcRect/>
          <a:stretch>
            <a:fillRect/>
          </a:stretch>
        </p:blipFill>
        <p:spPr bwMode="auto">
          <a:xfrm>
            <a:off x="5673124" y="2514600"/>
            <a:ext cx="410766" cy="305108"/>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85"/>
          <p:cNvSpPr/>
          <p:nvPr/>
        </p:nvSpPr>
        <p:spPr>
          <a:xfrm rot="19793217">
            <a:off x="5878407" y="4573079"/>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7" name="Freeform 86"/>
          <p:cNvSpPr/>
          <p:nvPr/>
        </p:nvSpPr>
        <p:spPr>
          <a:xfrm rot="19486409">
            <a:off x="5693808" y="467035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8" name="Freeform 87"/>
          <p:cNvSpPr/>
          <p:nvPr/>
        </p:nvSpPr>
        <p:spPr>
          <a:xfrm rot="7448476">
            <a:off x="5768648" y="4562879"/>
            <a:ext cx="135564" cy="49222"/>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9" name="Freeform 88"/>
          <p:cNvSpPr/>
          <p:nvPr/>
        </p:nvSpPr>
        <p:spPr>
          <a:xfrm rot="19486409">
            <a:off x="5798574" y="479716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0" name="Freeform 89"/>
          <p:cNvSpPr/>
          <p:nvPr/>
        </p:nvSpPr>
        <p:spPr>
          <a:xfrm rot="19486409">
            <a:off x="5726217" y="4564599"/>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1" name="Freeform 90"/>
          <p:cNvSpPr/>
          <p:nvPr/>
        </p:nvSpPr>
        <p:spPr>
          <a:xfrm rot="19486409">
            <a:off x="5852860" y="4873702"/>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2" name="Freeform 91"/>
          <p:cNvSpPr/>
          <p:nvPr/>
        </p:nvSpPr>
        <p:spPr>
          <a:xfrm rot="19486409">
            <a:off x="5573021" y="476106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3" name="Freeform 92"/>
          <p:cNvSpPr/>
          <p:nvPr/>
        </p:nvSpPr>
        <p:spPr>
          <a:xfrm rot="19486409">
            <a:off x="5690681" y="4863807"/>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4" name="Freeform 93"/>
          <p:cNvSpPr/>
          <p:nvPr/>
        </p:nvSpPr>
        <p:spPr>
          <a:xfrm rot="19486409">
            <a:off x="5415815" y="4863807"/>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5" name="Freeform 94"/>
          <p:cNvSpPr/>
          <p:nvPr/>
        </p:nvSpPr>
        <p:spPr>
          <a:xfrm rot="19486409">
            <a:off x="5504369" y="462423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6" name="Parallelogram 95"/>
          <p:cNvSpPr/>
          <p:nvPr/>
        </p:nvSpPr>
        <p:spPr>
          <a:xfrm>
            <a:off x="5071866" y="4271889"/>
            <a:ext cx="1709935" cy="455629"/>
          </a:xfrm>
          <a:prstGeom prst="parallelogram">
            <a:avLst>
              <a:gd name="adj" fmla="val 76681"/>
            </a:avLst>
          </a:prstGeom>
          <a:solidFill>
            <a:schemeClr val="tx1">
              <a:lumMod val="40000"/>
              <a:lumOff val="60000"/>
              <a:alpha val="64000"/>
            </a:schemeClr>
          </a:solidFill>
          <a:ln>
            <a:solidFill>
              <a:schemeClr val="bg1"/>
            </a:solidFill>
          </a:ln>
          <a:effectLst/>
          <a:scene3d>
            <a:camera prst="orthographicFront"/>
            <a:lightRig rig="threePt" dir="t"/>
          </a:scene3d>
          <a:sp3d contourW="12700">
            <a:bevelT w="0"/>
            <a:bevelB w="2540000" prst="riblet"/>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cxnSp>
        <p:nvCxnSpPr>
          <p:cNvPr id="97" name="Straight Connector 96"/>
          <p:cNvCxnSpPr/>
          <p:nvPr/>
        </p:nvCxnSpPr>
        <p:spPr>
          <a:xfrm>
            <a:off x="5878507" y="2819709"/>
            <a:ext cx="495864" cy="2273003"/>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993579" y="2819709"/>
            <a:ext cx="884929" cy="2273003"/>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878508" y="2819708"/>
            <a:ext cx="903293" cy="1812076"/>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5436043" y="2819708"/>
            <a:ext cx="442465" cy="1452180"/>
          </a:xfrm>
          <a:prstGeom prst="line">
            <a:avLst/>
          </a:prstGeom>
          <a:ln>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6" idx="3"/>
          </p:cNvCxnSpPr>
          <p:nvPr/>
        </p:nvCxnSpPr>
        <p:spPr>
          <a:xfrm flipH="1">
            <a:off x="6400800" y="3455853"/>
            <a:ext cx="582376" cy="16368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66" idx="3"/>
          </p:cNvCxnSpPr>
          <p:nvPr/>
        </p:nvCxnSpPr>
        <p:spPr>
          <a:xfrm flipH="1">
            <a:off x="6770358" y="3455853"/>
            <a:ext cx="212818" cy="11668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6" idx="3"/>
          </p:cNvCxnSpPr>
          <p:nvPr/>
        </p:nvCxnSpPr>
        <p:spPr>
          <a:xfrm flipH="1">
            <a:off x="5002540" y="3455853"/>
            <a:ext cx="1980637" cy="16368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6969785" y="3377803"/>
            <a:ext cx="91440" cy="91440"/>
          </a:xfrm>
          <a:prstGeom prst="ellipse">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2066" name="Rectangle 2065"/>
          <p:cNvSpPr/>
          <p:nvPr/>
        </p:nvSpPr>
        <p:spPr>
          <a:xfrm>
            <a:off x="6647882" y="6031468"/>
            <a:ext cx="1767984" cy="369332"/>
          </a:xfrm>
          <a:prstGeom prst="rect">
            <a:avLst/>
          </a:prstGeom>
        </p:spPr>
        <p:txBody>
          <a:bodyPr wrap="none">
            <a:spAutoFit/>
          </a:bodyPr>
          <a:lstStyle/>
          <a:p>
            <a:pPr algn="ctr"/>
            <a:r>
              <a:rPr lang="fr-FR" b="1" dirty="0">
                <a:latin typeface="GE Inspira Pitch"/>
              </a:rPr>
              <a:t>Reconstruction</a:t>
            </a:r>
            <a:endParaRPr lang="en-US" b="1" dirty="0">
              <a:latin typeface="GE Inspira Pitch"/>
            </a:endParaRPr>
          </a:p>
        </p:txBody>
      </p:sp>
      <p:sp>
        <p:nvSpPr>
          <p:cNvPr id="2" name="TextBox 1"/>
          <p:cNvSpPr txBox="1"/>
          <p:nvPr/>
        </p:nvSpPr>
        <p:spPr>
          <a:xfrm>
            <a:off x="4766846" y="5269468"/>
            <a:ext cx="338554" cy="369332"/>
          </a:xfrm>
          <a:prstGeom prst="rect">
            <a:avLst/>
          </a:prstGeom>
          <a:noFill/>
        </p:spPr>
        <p:txBody>
          <a:bodyPr wrap="none" rtlCol="0">
            <a:spAutoFit/>
          </a:bodyPr>
          <a:lstStyle/>
          <a:p>
            <a:r>
              <a:rPr lang="en-US" dirty="0">
                <a:latin typeface="GE Inspira Pitch"/>
              </a:rPr>
              <a:t>…</a:t>
            </a:r>
          </a:p>
        </p:txBody>
      </p:sp>
      <p:sp>
        <p:nvSpPr>
          <p:cNvPr id="53" name="TextBox 52"/>
          <p:cNvSpPr txBox="1"/>
          <p:nvPr/>
        </p:nvSpPr>
        <p:spPr>
          <a:xfrm>
            <a:off x="6595646" y="5269468"/>
            <a:ext cx="338554" cy="369332"/>
          </a:xfrm>
          <a:prstGeom prst="rect">
            <a:avLst/>
          </a:prstGeom>
          <a:noFill/>
        </p:spPr>
        <p:txBody>
          <a:bodyPr wrap="none" rtlCol="0">
            <a:spAutoFit/>
          </a:bodyPr>
          <a:lstStyle/>
          <a:p>
            <a:r>
              <a:rPr lang="en-US" dirty="0">
                <a:latin typeface="GE Inspira Pitch"/>
              </a:rPr>
              <a:t>…</a:t>
            </a:r>
          </a:p>
        </p:txBody>
      </p:sp>
      <p:sp>
        <p:nvSpPr>
          <p:cNvPr id="10" name="Right Brace 9"/>
          <p:cNvSpPr/>
          <p:nvPr/>
        </p:nvSpPr>
        <p:spPr>
          <a:xfrm rot="5400000">
            <a:off x="5579612" y="3322873"/>
            <a:ext cx="299465" cy="5426599"/>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
        <p:nvSpPr>
          <p:cNvPr id="12" name="U-Turn Arrow 11"/>
          <p:cNvSpPr/>
          <p:nvPr/>
        </p:nvSpPr>
        <p:spPr>
          <a:xfrm rot="10800000" flipH="1">
            <a:off x="5688768" y="6021943"/>
            <a:ext cx="3817182" cy="445532"/>
          </a:xfrm>
          <a:prstGeom prst="uturnArrow">
            <a:avLst>
              <a:gd name="adj1" fmla="val 25000"/>
              <a:gd name="adj2" fmla="val 25000"/>
              <a:gd name="adj3" fmla="val 34375"/>
              <a:gd name="adj4" fmla="val 43750"/>
              <a:gd name="adj5" fmla="val 75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5133814"/>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923938"/>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714062"/>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504185"/>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294308"/>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6781800" y="4631785"/>
            <a:ext cx="0" cy="53571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374372" y="5118258"/>
            <a:ext cx="3" cy="749142"/>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002538" y="5070156"/>
            <a:ext cx="0" cy="79724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250487" y="4244655"/>
            <a:ext cx="0" cy="838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196281" y="4409235"/>
            <a:ext cx="319318" cy="461665"/>
          </a:xfrm>
          <a:prstGeom prst="rect">
            <a:avLst/>
          </a:prstGeom>
          <a:noFill/>
        </p:spPr>
        <p:txBody>
          <a:bodyPr wrap="none" rtlCol="0">
            <a:spAutoFit/>
          </a:bodyPr>
          <a:lstStyle/>
          <a:p>
            <a:r>
              <a:rPr lang="fr-FR" sz="2400" dirty="0">
                <a:effectLst>
                  <a:outerShdw blurRad="38100" dist="38100" dir="2700000" algn="tl">
                    <a:srgbClr val="000000">
                      <a:alpha val="43137"/>
                    </a:srgbClr>
                  </a:outerShdw>
                </a:effectLst>
                <a:latin typeface="GE Inspira Pitch"/>
              </a:rPr>
              <a:t>z</a:t>
            </a:r>
            <a:endParaRPr lang="en-US" sz="2400" dirty="0">
              <a:effectLst>
                <a:outerShdw blurRad="38100" dist="38100" dir="2700000" algn="tl">
                  <a:srgbClr val="000000">
                    <a:alpha val="43137"/>
                  </a:srgbClr>
                </a:outerShdw>
              </a:effectLst>
              <a:latin typeface="GE Inspira Pitch"/>
            </a:endParaRPr>
          </a:p>
        </p:txBody>
      </p:sp>
      <p:cxnSp>
        <p:nvCxnSpPr>
          <p:cNvPr id="106" name="Straight Arrow Connector 105"/>
          <p:cNvCxnSpPr/>
          <p:nvPr/>
        </p:nvCxnSpPr>
        <p:spPr>
          <a:xfrm flipV="1">
            <a:off x="6955749" y="4121170"/>
            <a:ext cx="0" cy="838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901543" y="4285750"/>
            <a:ext cx="319318" cy="461665"/>
          </a:xfrm>
          <a:prstGeom prst="rect">
            <a:avLst/>
          </a:prstGeom>
          <a:noFill/>
        </p:spPr>
        <p:txBody>
          <a:bodyPr wrap="none" rtlCol="0">
            <a:spAutoFit/>
          </a:bodyPr>
          <a:lstStyle/>
          <a:p>
            <a:r>
              <a:rPr lang="fr-FR" sz="2400" dirty="0">
                <a:effectLst>
                  <a:outerShdw blurRad="38100" dist="38100" dir="2700000" algn="tl">
                    <a:srgbClr val="000000">
                      <a:alpha val="43137"/>
                    </a:srgbClr>
                  </a:outerShdw>
                </a:effectLst>
                <a:latin typeface="GE Inspira Pitch"/>
              </a:rPr>
              <a:t>z</a:t>
            </a:r>
            <a:endParaRPr lang="en-US" sz="2400" dirty="0">
              <a:effectLst>
                <a:outerShdw blurRad="38100" dist="38100" dir="2700000" algn="tl">
                  <a:srgbClr val="000000">
                    <a:alpha val="43137"/>
                  </a:srgbClr>
                </a:outerShdw>
              </a:effectLst>
              <a:latin typeface="GE Inspira Pitch"/>
            </a:endParaRPr>
          </a:p>
        </p:txBody>
      </p:sp>
      <p:sp>
        <p:nvSpPr>
          <p:cNvPr id="60" name="Title 1">
            <a:extLst>
              <a:ext uri="{FF2B5EF4-FFF2-40B4-BE49-F238E27FC236}">
                <a16:creationId xmlns:a16="http://schemas.microsoft.com/office/drawing/2014/main" id="{9995A35A-A3B0-4425-80C2-F2758C9EE423}"/>
              </a:ext>
            </a:extLst>
          </p:cNvPr>
          <p:cNvSpPr txBox="1">
            <a:spLocks/>
          </p:cNvSpPr>
          <p:nvPr/>
        </p:nvSpPr>
        <p:spPr>
          <a:xfrm>
            <a:off x="543044" y="237236"/>
            <a:ext cx="486715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tx1"/>
                </a:solidFill>
                <a:latin typeface="GE Inspira" panose="020F0603030400020203" pitchFamily="34" charset="0"/>
              </a:rPr>
              <a:t>X-ray breast imaging</a:t>
            </a:r>
          </a:p>
        </p:txBody>
      </p:sp>
      <p:sp>
        <p:nvSpPr>
          <p:cNvPr id="64" name="Rectangle 63">
            <a:extLst>
              <a:ext uri="{FF2B5EF4-FFF2-40B4-BE49-F238E27FC236}">
                <a16:creationId xmlns:a16="http://schemas.microsoft.com/office/drawing/2014/main" id="{0660680E-BE3B-45F5-9E9C-A31793E0D1A9}"/>
              </a:ext>
            </a:extLst>
          </p:cNvPr>
          <p:cNvSpPr/>
          <p:nvPr/>
        </p:nvSpPr>
        <p:spPr>
          <a:xfrm>
            <a:off x="477122" y="888983"/>
            <a:ext cx="11171834" cy="918368"/>
          </a:xfrm>
          <a:prstGeom prst="rect">
            <a:avLst/>
          </a:prstGeom>
          <a:noFill/>
          <a:ln w="38100">
            <a:noFill/>
            <a:prstDash val="sysDot"/>
          </a:ln>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solidFill>
                <a:latin typeface="GE Inspira Pitch"/>
              </a:rPr>
              <a:t>Worldwide breast cancer accounts for 25.2% of all female cancers and 16% of cancer deaths in adult women</a:t>
            </a:r>
            <a:endParaRPr lang="en-US" sz="1200" dirty="0">
              <a:solidFill>
                <a:schemeClr val="tx1"/>
              </a:solidFill>
              <a:latin typeface="GE Inspira Pitch"/>
            </a:endParaRPr>
          </a:p>
        </p:txBody>
      </p:sp>
      <p:sp>
        <p:nvSpPr>
          <p:cNvPr id="65" name="Rectangle 64">
            <a:extLst>
              <a:ext uri="{FF2B5EF4-FFF2-40B4-BE49-F238E27FC236}">
                <a16:creationId xmlns:a16="http://schemas.microsoft.com/office/drawing/2014/main" id="{17535698-D05C-411D-9050-07C111628857}"/>
              </a:ext>
            </a:extLst>
          </p:cNvPr>
          <p:cNvSpPr/>
          <p:nvPr/>
        </p:nvSpPr>
        <p:spPr>
          <a:xfrm>
            <a:off x="1219200" y="1944892"/>
            <a:ext cx="8382000" cy="369332"/>
          </a:xfrm>
          <a:prstGeom prst="rect">
            <a:avLst/>
          </a:prstGeom>
        </p:spPr>
        <p:txBody>
          <a:bodyPr wrap="square">
            <a:spAutoFit/>
          </a:bodyPr>
          <a:lstStyle/>
          <a:p>
            <a:r>
              <a:rPr lang="en-US" b="1" dirty="0">
                <a:latin typeface="GE Inspira Pitch"/>
              </a:rPr>
              <a:t>3D Digital breast tomosynthesis: </a:t>
            </a:r>
            <a:r>
              <a:rPr lang="en-US" dirty="0">
                <a:latin typeface="GE Inspira Pitch"/>
              </a:rPr>
              <a:t>Today investigational for screening</a:t>
            </a:r>
          </a:p>
        </p:txBody>
      </p:sp>
      <p:pic>
        <p:nvPicPr>
          <p:cNvPr id="67" name="Picture 66">
            <a:extLst>
              <a:ext uri="{FF2B5EF4-FFF2-40B4-BE49-F238E27FC236}">
                <a16:creationId xmlns:a16="http://schemas.microsoft.com/office/drawing/2014/main" id="{95135694-2099-4633-B797-FCDDD85B366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712" b="97966" l="26958" r="71988">
                        <a14:foregroundMark x1="46536" y1="14237" x2="46536" y2="14237"/>
                        <a14:foregroundMark x1="53464" y1="13729" x2="53464" y2="13729"/>
                        <a14:foregroundMark x1="60392" y1="15424" x2="60392" y2="15424"/>
                        <a14:foregroundMark x1="57380" y1="9153" x2="57380" y2="9153"/>
                        <a14:foregroundMark x1="53916" y1="87458" x2="53916" y2="87458"/>
                        <a14:foregroundMark x1="56476" y1="91525" x2="56476" y2="91525"/>
                        <a14:foregroundMark x1="46084" y1="88644" x2="46084" y2="88644"/>
                        <a14:foregroundMark x1="69277" y1="69322" x2="69277" y2="69322"/>
                        <a14:foregroundMark x1="68675" y1="47797" x2="68675" y2="47797"/>
                        <a14:foregroundMark x1="71687" y1="27458" x2="71687" y2="27458"/>
                        <a14:foregroundMark x1="70030" y1="39492" x2="70030" y2="39492"/>
                        <a14:foregroundMark x1="70030" y1="39831" x2="70030" y2="39831"/>
                        <a14:foregroundMark x1="68976" y1="51186" x2="68976" y2="51186"/>
                        <a14:foregroundMark x1="69880" y1="57966" x2="69880" y2="57966"/>
                        <a14:foregroundMark x1="69880" y1="68644" x2="69880" y2="68644"/>
                        <a14:foregroundMark x1="68825" y1="77458" x2="68825" y2="77458"/>
                        <a14:foregroundMark x1="53313" y1="89492" x2="53313" y2="89492"/>
                        <a14:foregroundMark x1="51054" y1="51356" x2="51054" y2="51356"/>
                        <a14:foregroundMark x1="56627" y1="44576" x2="56627" y2="44576"/>
                        <a14:foregroundMark x1="56325" y1="36441" x2="56325" y2="36441"/>
                        <a14:foregroundMark x1="56777" y1="31356" x2="56777" y2="31356"/>
                        <a14:foregroundMark x1="55873" y1="53559" x2="55873" y2="53559"/>
                        <a14:foregroundMark x1="58584" y1="48305" x2="58584" y2="48305"/>
                        <a14:foregroundMark x1="43976" y1="45085" x2="43976" y2="45085"/>
                        <a14:foregroundMark x1="39608" y1="45254" x2="39608" y2="45254"/>
                        <a14:foregroundMark x1="35241" y1="45085" x2="35241" y2="45085"/>
                        <a14:foregroundMark x1="53464" y1="45254" x2="53464" y2="45254"/>
                        <a14:foregroundMark x1="51657" y1="48644" x2="51657" y2="48644"/>
                        <a14:foregroundMark x1="48494" y1="55254" x2="48494" y2="55254"/>
                        <a14:foregroundMark x1="45633" y1="55763" x2="45633" y2="55763"/>
                        <a14:foregroundMark x1="45331" y1="51695" x2="45331" y2="51695"/>
                        <a14:foregroundMark x1="54367" y1="57288" x2="54367" y2="57288"/>
                        <a14:foregroundMark x1="56024" y1="51525" x2="56024" y2="51525"/>
                        <a14:foregroundMark x1="56777" y1="48305" x2="57229" y2="48136"/>
                        <a14:foregroundMark x1="57831" y1="46102" x2="57982" y2="44746"/>
                        <a14:foregroundMark x1="58735" y1="41356" x2="58735" y2="40000"/>
                        <a14:foregroundMark x1="58735" y1="37797" x2="58735" y2="36271"/>
                        <a14:foregroundMark x1="58735" y1="33390" x2="58283" y2="31695"/>
                        <a14:foregroundMark x1="57380" y1="27966" x2="57229" y2="26780"/>
                        <a14:foregroundMark x1="56777" y1="25254" x2="56777" y2="25254"/>
                        <a14:foregroundMark x1="59639" y1="17288" x2="59639" y2="17288"/>
                        <a14:foregroundMark x1="54518" y1="12373" x2="54518" y2="12373"/>
                        <a14:foregroundMark x1="51205" y1="12881" x2="50753" y2="12881"/>
                        <a14:foregroundMark x1="41265" y1="12712" x2="40813" y2="12712"/>
                        <a14:foregroundMark x1="38253" y1="10678" x2="38102" y2="10169"/>
                        <a14:foregroundMark x1="36446" y1="8305" x2="39157" y2="6610"/>
                        <a14:foregroundMark x1="41416" y1="6102" x2="46837" y2="7119"/>
                        <a14:foregroundMark x1="48494" y1="7797" x2="49849" y2="11864"/>
                        <a14:foregroundMark x1="36898" y1="23898" x2="37801" y2="22881"/>
                        <a14:foregroundMark x1="33434" y1="26610" x2="33434" y2="26610"/>
                        <a14:foregroundMark x1="37349" y1="25932" x2="37349" y2="25932"/>
                        <a14:foregroundMark x1="37349" y1="25932" x2="37349" y2="25932"/>
                        <a14:foregroundMark x1="37349" y1="25932" x2="37349" y2="25932"/>
                        <a14:foregroundMark x1="31024" y1="26102" x2="31024" y2="26102"/>
                        <a14:foregroundMark x1="32229" y1="23390" x2="32229" y2="23390"/>
                        <a14:foregroundMark x1="33735" y1="23220" x2="34036" y2="23220"/>
                        <a14:foregroundMark x1="38705" y1="36949" x2="38705" y2="36949"/>
                        <a14:foregroundMark x1="38705" y1="36949" x2="38705" y2="36949"/>
                        <a14:foregroundMark x1="36747" y1="36441" x2="36747" y2="36441"/>
                        <a14:foregroundMark x1="36747" y1="36441" x2="36747" y2="36441"/>
                        <a14:foregroundMark x1="32681" y1="36949" x2="32681" y2="36949"/>
                        <a14:foregroundMark x1="32681" y1="36949" x2="32681" y2="36949"/>
                        <a14:foregroundMark x1="36446" y1="35085" x2="36446" y2="35085"/>
                        <a14:foregroundMark x1="36446" y1="35085" x2="36446" y2="35085"/>
                        <a14:foregroundMark x1="38855" y1="34746" x2="38855" y2="34746"/>
                        <a14:foregroundMark x1="38855" y1="34746" x2="38855" y2="34746"/>
                        <a14:foregroundMark x1="61898" y1="29322" x2="61898" y2="29322"/>
                        <a14:foregroundMark x1="61898" y1="29322" x2="61898" y2="29322"/>
                        <a14:foregroundMark x1="36446" y1="3898" x2="36446" y2="3898"/>
                        <a14:foregroundMark x1="36446" y1="3898" x2="36446" y2="3898"/>
                        <a14:foregroundMark x1="39006" y1="2712" x2="39006" y2="2712"/>
                        <a14:foregroundMark x1="39006" y1="2712" x2="39006" y2="2712"/>
                        <a14:foregroundMark x1="42169" y1="3051" x2="42169" y2="3051"/>
                        <a14:foregroundMark x1="42169" y1="3051" x2="42169" y2="3051"/>
                        <a14:foregroundMark x1="46084" y1="5763" x2="46084" y2="5763"/>
                        <a14:foregroundMark x1="46084" y1="5763" x2="46084" y2="5763"/>
                        <a14:foregroundMark x1="34187" y1="3220" x2="34187" y2="3220"/>
                        <a14:foregroundMark x1="34187" y1="3220" x2="34187" y2="3220"/>
                        <a14:foregroundMark x1="32229" y1="4068" x2="32229" y2="4068"/>
                        <a14:foregroundMark x1="32229" y1="4068" x2="32229" y2="4068"/>
                        <a14:foregroundMark x1="43223" y1="45763" x2="43223" y2="45763"/>
                        <a14:foregroundMark x1="43223" y1="45763" x2="43223" y2="45763"/>
                        <a14:foregroundMark x1="47590" y1="46102" x2="47590" y2="46102"/>
                        <a14:foregroundMark x1="47590" y1="46102" x2="47590" y2="46102"/>
                        <a14:foregroundMark x1="44428" y1="43729" x2="44428" y2="43729"/>
                        <a14:foregroundMark x1="44428" y1="43729" x2="44428" y2="43729"/>
                        <a14:foregroundMark x1="46988" y1="43898" x2="46988" y2="43898"/>
                        <a14:foregroundMark x1="46988" y1="43898" x2="46988" y2="43898"/>
                        <a14:foregroundMark x1="40211" y1="44576" x2="40211" y2="44576"/>
                        <a14:foregroundMark x1="40211" y1="44576" x2="40211" y2="44576"/>
                        <a14:foregroundMark x1="38404" y1="44237" x2="38404" y2="44237"/>
                        <a14:foregroundMark x1="38404" y1="44237" x2="38404" y2="44237"/>
                        <a14:foregroundMark x1="41265" y1="48983" x2="41265" y2="48983"/>
                        <a14:foregroundMark x1="41265" y1="48983" x2="41265" y2="48983"/>
                        <a14:foregroundMark x1="42620" y1="49322" x2="42620" y2="49322"/>
                        <a14:foregroundMark x1="42620" y1="49322" x2="42620" y2="49322"/>
                        <a14:foregroundMark x1="37651" y1="48305" x2="37651" y2="48305"/>
                        <a14:foregroundMark x1="37651" y1="48305" x2="37651" y2="48305"/>
                        <a14:foregroundMark x1="57229" y1="96102" x2="57229" y2="96102"/>
                        <a14:foregroundMark x1="57229" y1="96102" x2="57229" y2="96102"/>
                        <a14:foregroundMark x1="63253" y1="96441" x2="63253" y2="96441"/>
                        <a14:foregroundMark x1="63253" y1="96441" x2="63253" y2="96441"/>
                        <a14:foregroundMark x1="65964" y1="96949" x2="65964" y2="96949"/>
                        <a14:foregroundMark x1="65964" y1="96949" x2="65964" y2="96949"/>
                        <a14:foregroundMark x1="67169" y1="95763" x2="67169" y2="95763"/>
                        <a14:foregroundMark x1="67319" y1="95763" x2="67319" y2="95763"/>
                        <a14:foregroundMark x1="62199" y1="95593" x2="62199" y2="95593"/>
                        <a14:foregroundMark x1="62199" y1="95593" x2="62199" y2="95593"/>
                        <a14:foregroundMark x1="60693" y1="94237" x2="60693" y2="94237"/>
                        <a14:foregroundMark x1="60693" y1="94237" x2="60693" y2="94237"/>
                        <a14:foregroundMark x1="61596" y1="96102" x2="61596" y2="96102"/>
                        <a14:foregroundMark x1="61596" y1="96102" x2="61596" y2="96102"/>
                        <a14:foregroundMark x1="54518" y1="95763" x2="54518" y2="95763"/>
                        <a14:foregroundMark x1="54518" y1="95763" x2="54518" y2="95763"/>
                        <a14:foregroundMark x1="54970" y1="97119" x2="54970" y2="97119"/>
                        <a14:foregroundMark x1="54970" y1="96949" x2="67620" y2="95593"/>
                        <a14:foregroundMark x1="67620" y1="95593" x2="58133" y2="97966"/>
                        <a14:foregroundMark x1="67470" y1="97627" x2="67470" y2="97627"/>
                        <a14:foregroundMark x1="67470" y1="97627" x2="67470" y2="97627"/>
                        <a14:foregroundMark x1="67771" y1="96949" x2="67771" y2="96949"/>
                        <a14:foregroundMark x1="67771" y1="96949" x2="67771" y2="96949"/>
                        <a14:foregroundMark x1="68524" y1="96271" x2="65663" y2="95593"/>
                        <a14:foregroundMark x1="69578" y1="83898" x2="69578" y2="83898"/>
                        <a14:foregroundMark x1="69578" y1="83898" x2="69578" y2="83898"/>
                        <a14:foregroundMark x1="70030" y1="87627" x2="68223" y2="51695"/>
                        <a14:foregroundMark x1="68223" y1="51695" x2="70783" y2="80000"/>
                        <a14:foregroundMark x1="70783" y1="80000" x2="70030" y2="82712"/>
                      </a14:backgroundRemoval>
                    </a14:imgEffect>
                  </a14:imgLayer>
                </a14:imgProps>
              </a:ext>
              <a:ext uri="{28A0092B-C50C-407E-A947-70E740481C1C}">
                <a14:useLocalDpi xmlns:a14="http://schemas.microsoft.com/office/drawing/2010/main" val="0"/>
              </a:ext>
            </a:extLst>
          </a:blip>
          <a:srcRect l="21374" r="22352"/>
          <a:stretch/>
        </p:blipFill>
        <p:spPr>
          <a:xfrm>
            <a:off x="846557" y="2756906"/>
            <a:ext cx="2171691" cy="3429000"/>
          </a:xfrm>
          <a:prstGeom prst="rect">
            <a:avLst/>
          </a:prstGeom>
        </p:spPr>
      </p:pic>
      <p:sp>
        <p:nvSpPr>
          <p:cNvPr id="74" name="Arc 73"/>
          <p:cNvSpPr/>
          <p:nvPr/>
        </p:nvSpPr>
        <p:spPr>
          <a:xfrm rot="18710954">
            <a:off x="933992" y="2526659"/>
            <a:ext cx="1905000" cy="2133600"/>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Tree>
    <p:extLst>
      <p:ext uri="{BB962C8B-B14F-4D97-AF65-F5344CB8AC3E}">
        <p14:creationId xmlns:p14="http://schemas.microsoft.com/office/powerpoint/2010/main" val="10324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666A"/>
                </a:solidFill>
                <a:effectLst/>
                <a:uLnTx/>
                <a:uFillTx/>
                <a:latin typeface="GE Inspira Sans"/>
                <a:ea typeface="+mn-ea"/>
                <a:cs typeface="+mn-cs"/>
              </a:rPr>
              <a:t>Presentation Title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prstClr val="white"/>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pic>
        <p:nvPicPr>
          <p:cNvPr id="9" name="Picture 8">
            <a:extLst>
              <a:ext uri="{FF2B5EF4-FFF2-40B4-BE49-F238E27FC236}">
                <a16:creationId xmlns:a16="http://schemas.microsoft.com/office/drawing/2014/main" id="{683D073B-E02E-4550-99A3-BBB8E3A0C2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1411" y="237234"/>
            <a:ext cx="5046649" cy="6560643"/>
          </a:xfrm>
          <a:prstGeom prst="rect">
            <a:avLst/>
          </a:prstGeom>
        </p:spPr>
      </p:pic>
      <p:pic>
        <p:nvPicPr>
          <p:cNvPr id="11" name="Picture 10">
            <a:extLst>
              <a:ext uri="{FF2B5EF4-FFF2-40B4-BE49-F238E27FC236}">
                <a16:creationId xmlns:a16="http://schemas.microsoft.com/office/drawing/2014/main" id="{762340C1-222D-4966-A31A-C8E89801C5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931" y="237235"/>
            <a:ext cx="4481565" cy="6560643"/>
          </a:xfrm>
          <a:prstGeom prst="rect">
            <a:avLst/>
          </a:prstGeom>
        </p:spPr>
      </p:pic>
      <p:sp>
        <p:nvSpPr>
          <p:cNvPr id="16" name="Title 1">
            <a:extLst>
              <a:ext uri="{FF2B5EF4-FFF2-40B4-BE49-F238E27FC236}">
                <a16:creationId xmlns:a16="http://schemas.microsoft.com/office/drawing/2014/main" id="{E5767786-08B6-4324-BB1D-B12205C3ED63}"/>
              </a:ext>
            </a:extLst>
          </p:cNvPr>
          <p:cNvSpPr>
            <a:spLocks noGrp="1"/>
          </p:cNvSpPr>
          <p:nvPr>
            <p:ph type="title"/>
          </p:nvPr>
        </p:nvSpPr>
        <p:spPr>
          <a:xfrm>
            <a:off x="543044" y="237236"/>
            <a:ext cx="8997696" cy="914400"/>
          </a:xfrm>
        </p:spPr>
        <p:txBody>
          <a:bodyPr/>
          <a:lstStyle/>
          <a:p>
            <a:r>
              <a:rPr lang="en-US" sz="2400" b="1" dirty="0">
                <a:solidFill>
                  <a:schemeClr val="bg1"/>
                </a:solidFill>
                <a:latin typeface="GE Inspira" panose="020F0603030400020203" pitchFamily="34" charset="0"/>
              </a:rPr>
              <a:t>Film vs digital mammogram</a:t>
            </a:r>
          </a:p>
        </p:txBody>
      </p:sp>
      <p:grpSp>
        <p:nvGrpSpPr>
          <p:cNvPr id="33" name="Group 32">
            <a:extLst>
              <a:ext uri="{FF2B5EF4-FFF2-40B4-BE49-F238E27FC236}">
                <a16:creationId xmlns:a16="http://schemas.microsoft.com/office/drawing/2014/main" id="{7611450A-6DC0-4862-98A6-F96BC9E4D3E9}"/>
              </a:ext>
            </a:extLst>
          </p:cNvPr>
          <p:cNvGrpSpPr/>
          <p:nvPr/>
        </p:nvGrpSpPr>
        <p:grpSpPr>
          <a:xfrm>
            <a:off x="390866" y="2281428"/>
            <a:ext cx="10117477" cy="3419623"/>
            <a:chOff x="390866" y="2281428"/>
            <a:chExt cx="10117477" cy="3419623"/>
          </a:xfrm>
        </p:grpSpPr>
        <p:sp>
          <p:nvSpPr>
            <p:cNvPr id="12" name="Rectangle 11">
              <a:extLst>
                <a:ext uri="{FF2B5EF4-FFF2-40B4-BE49-F238E27FC236}">
                  <a16:creationId xmlns:a16="http://schemas.microsoft.com/office/drawing/2014/main" id="{24CD6132-E024-4CDE-9183-C9700627D368}"/>
                </a:ext>
              </a:extLst>
            </p:cNvPr>
            <p:cNvSpPr/>
            <p:nvPr/>
          </p:nvSpPr>
          <p:spPr>
            <a:xfrm>
              <a:off x="4032728" y="3389084"/>
              <a:ext cx="660390" cy="65514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4" name="Rectangle 13">
              <a:extLst>
                <a:ext uri="{FF2B5EF4-FFF2-40B4-BE49-F238E27FC236}">
                  <a16:creationId xmlns:a16="http://schemas.microsoft.com/office/drawing/2014/main" id="{C5446450-0A2A-40C9-9EB9-3AAE30B4DA40}"/>
                </a:ext>
              </a:extLst>
            </p:cNvPr>
            <p:cNvSpPr/>
            <p:nvPr/>
          </p:nvSpPr>
          <p:spPr>
            <a:xfrm>
              <a:off x="9803551" y="3169213"/>
              <a:ext cx="704792" cy="677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15" name="Picture 14">
              <a:extLst>
                <a:ext uri="{FF2B5EF4-FFF2-40B4-BE49-F238E27FC236}">
                  <a16:creationId xmlns:a16="http://schemas.microsoft.com/office/drawing/2014/main" id="{2989AB1C-7F9B-4312-B245-FD056B64F3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6208529" y="2281428"/>
              <a:ext cx="3460279" cy="3419623"/>
            </a:xfrm>
            <a:prstGeom prst="rect">
              <a:avLst/>
            </a:prstGeom>
          </p:spPr>
        </p:pic>
        <p:pic>
          <p:nvPicPr>
            <p:cNvPr id="18" name="Picture 17">
              <a:extLst>
                <a:ext uri="{FF2B5EF4-FFF2-40B4-BE49-F238E27FC236}">
                  <a16:creationId xmlns:a16="http://schemas.microsoft.com/office/drawing/2014/main" id="{70E1E2F3-3BAA-4474-81A8-330143260B5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0866" y="2281429"/>
              <a:ext cx="3511773" cy="3419622"/>
            </a:xfrm>
            <a:prstGeom prst="rect">
              <a:avLst/>
            </a:prstGeom>
          </p:spPr>
        </p:pic>
        <p:cxnSp>
          <p:nvCxnSpPr>
            <p:cNvPr id="20" name="Straight Connector 19">
              <a:extLst>
                <a:ext uri="{FF2B5EF4-FFF2-40B4-BE49-F238E27FC236}">
                  <a16:creationId xmlns:a16="http://schemas.microsoft.com/office/drawing/2014/main" id="{57442CA2-21DF-4CDC-96C6-5AB3A35B35B7}"/>
                </a:ext>
              </a:extLst>
            </p:cNvPr>
            <p:cNvCxnSpPr>
              <a:cxnSpLocks/>
              <a:endCxn id="12" idx="0"/>
            </p:cNvCxnSpPr>
            <p:nvPr/>
          </p:nvCxnSpPr>
          <p:spPr>
            <a:xfrm>
              <a:off x="3858432" y="2324787"/>
              <a:ext cx="504491" cy="1064297"/>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6ADDB1-F524-407A-B8E3-DE70CC64149D}"/>
                </a:ext>
              </a:extLst>
            </p:cNvPr>
            <p:cNvCxnSpPr>
              <a:cxnSpLocks/>
              <a:stCxn id="12" idx="2"/>
            </p:cNvCxnSpPr>
            <p:nvPr/>
          </p:nvCxnSpPr>
          <p:spPr>
            <a:xfrm flipH="1">
              <a:off x="3830608" y="4044229"/>
              <a:ext cx="532315" cy="1582302"/>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4C614D-3E64-45DB-9925-FC50BD27E53C}"/>
                </a:ext>
              </a:extLst>
            </p:cNvPr>
            <p:cNvCxnSpPr>
              <a:cxnSpLocks/>
              <a:endCxn id="14" idx="0"/>
            </p:cNvCxnSpPr>
            <p:nvPr/>
          </p:nvCxnSpPr>
          <p:spPr>
            <a:xfrm>
              <a:off x="9610261" y="2324787"/>
              <a:ext cx="545686" cy="844426"/>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77460F-DE01-40C3-BCE9-19B3A9FD3320}"/>
                </a:ext>
              </a:extLst>
            </p:cNvPr>
            <p:cNvCxnSpPr>
              <a:cxnSpLocks/>
              <a:stCxn id="14" idx="2"/>
            </p:cNvCxnSpPr>
            <p:nvPr/>
          </p:nvCxnSpPr>
          <p:spPr>
            <a:xfrm flipH="1">
              <a:off x="9614865" y="3846286"/>
              <a:ext cx="541082" cy="1780245"/>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6FA02883-E9AB-41FD-ACC0-B8D4B779E20F}"/>
              </a:ext>
            </a:extLst>
          </p:cNvPr>
          <p:cNvSpPr txBox="1"/>
          <p:nvPr/>
        </p:nvSpPr>
        <p:spPr>
          <a:xfrm>
            <a:off x="9659795" y="131568"/>
            <a:ext cx="226324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Auto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ROI size ≈ 2.5 x 2.5 cm</a:t>
            </a:r>
            <a:r>
              <a:rPr kumimoji="0" lang="fr-FR" sz="1800" b="0" i="0" u="none" strike="noStrike" kern="1200" cap="none" spc="0" normalizeH="0" baseline="30000" noProof="0" dirty="0">
                <a:ln>
                  <a:noFill/>
                </a:ln>
                <a:solidFill>
                  <a:prstClr val="white"/>
                </a:solidFill>
                <a:effectLst/>
                <a:uLnTx/>
                <a:uFillTx/>
                <a:latin typeface="GE Inspira" panose="020F0603030400020203" pitchFamily="34" charset="0"/>
                <a:ea typeface="+mn-ea"/>
                <a:cs typeface="+mn-cs"/>
              </a:rPr>
              <a:t>2</a:t>
            </a:r>
            <a:endParaRPr kumimoji="0" lang="en-US" sz="1800" b="0" i="0" u="none" strike="noStrike" kern="1200" cap="none" spc="0" normalizeH="0" baseline="30000" noProof="0" dirty="0">
              <a:ln>
                <a:noFill/>
              </a:ln>
              <a:solidFill>
                <a:prstClr val="white"/>
              </a:solidFill>
              <a:effectLst/>
              <a:uLnTx/>
              <a:uFillTx/>
              <a:latin typeface="GE Inspira" panose="020F0603030400020203" pitchFamily="34" charset="0"/>
              <a:ea typeface="+mn-ea"/>
              <a:cs typeface="+mn-cs"/>
            </a:endParaRPr>
          </a:p>
        </p:txBody>
      </p:sp>
      <p:sp>
        <p:nvSpPr>
          <p:cNvPr id="2" name="Rectangle 1">
            <a:extLst>
              <a:ext uri="{FF2B5EF4-FFF2-40B4-BE49-F238E27FC236}">
                <a16:creationId xmlns:a16="http://schemas.microsoft.com/office/drawing/2014/main" id="{D13E0838-1BD3-4C35-8771-56AFA6D61F27}"/>
              </a:ext>
            </a:extLst>
          </p:cNvPr>
          <p:cNvSpPr/>
          <p:nvPr/>
        </p:nvSpPr>
        <p:spPr>
          <a:xfrm>
            <a:off x="4035521" y="6243881"/>
            <a:ext cx="20473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Film mammogram</a:t>
            </a: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9" name="Rectangle 18">
            <a:extLst>
              <a:ext uri="{FF2B5EF4-FFF2-40B4-BE49-F238E27FC236}">
                <a16:creationId xmlns:a16="http://schemas.microsoft.com/office/drawing/2014/main" id="{43D1DCB7-25F4-47DA-B208-9A655A16D411}"/>
              </a:ext>
            </a:extLst>
          </p:cNvPr>
          <p:cNvSpPr/>
          <p:nvPr/>
        </p:nvSpPr>
        <p:spPr>
          <a:xfrm>
            <a:off x="9575256" y="6243881"/>
            <a:ext cx="22894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Digital mammogram</a:t>
            </a: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Tree>
    <p:extLst>
      <p:ext uri="{BB962C8B-B14F-4D97-AF65-F5344CB8AC3E}">
        <p14:creationId xmlns:p14="http://schemas.microsoft.com/office/powerpoint/2010/main" val="265716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89" name="Title 1">
            <a:extLst>
              <a:ext uri="{FF2B5EF4-FFF2-40B4-BE49-F238E27FC236}">
                <a16:creationId xmlns:a16="http://schemas.microsoft.com/office/drawing/2014/main" id="{D37D89B0-F9F4-4273-8181-B8B3807CB18D}"/>
              </a:ext>
            </a:extLst>
          </p:cNvPr>
          <p:cNvSpPr txBox="1">
            <a:spLocks/>
          </p:cNvSpPr>
          <p:nvPr/>
        </p:nvSpPr>
        <p:spPr>
          <a:xfrm>
            <a:off x="543044" y="237236"/>
            <a:ext cx="5930327"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2-stage training pipeline in detail</a:t>
            </a:r>
          </a:p>
        </p:txBody>
      </p:sp>
      <p:sp>
        <p:nvSpPr>
          <p:cNvPr id="11" name="TextBox 10">
            <a:extLst>
              <a:ext uri="{FF2B5EF4-FFF2-40B4-BE49-F238E27FC236}">
                <a16:creationId xmlns:a16="http://schemas.microsoft.com/office/drawing/2014/main" id="{FFFC5E94-C51A-4971-9BA1-A579A5AF6063}"/>
              </a:ext>
            </a:extLst>
          </p:cNvPr>
          <p:cNvSpPr txBox="1"/>
          <p:nvPr/>
        </p:nvSpPr>
        <p:spPr>
          <a:xfrm>
            <a:off x="543044" y="933357"/>
            <a:ext cx="334873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Deep Residual Network (</a:t>
            </a:r>
            <a:r>
              <a:rPr kumimoji="0" lang="en-US" sz="18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ResNet</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800" b="1"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a:t>
            </a:r>
          </a:p>
        </p:txBody>
      </p:sp>
      <p:sp>
        <p:nvSpPr>
          <p:cNvPr id="124" name="Rectangle 123">
            <a:extLst>
              <a:ext uri="{FF2B5EF4-FFF2-40B4-BE49-F238E27FC236}">
                <a16:creationId xmlns:a16="http://schemas.microsoft.com/office/drawing/2014/main" id="{26440301-543B-4AF3-ADE1-9B8D127686C1}"/>
              </a:ext>
            </a:extLst>
          </p:cNvPr>
          <p:cNvSpPr/>
          <p:nvPr/>
        </p:nvSpPr>
        <p:spPr>
          <a:xfrm>
            <a:off x="1279288" y="6191434"/>
            <a:ext cx="400782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He </a:t>
            </a:r>
            <a:r>
              <a:rPr kumimoji="0" lang="en-US" sz="1100" b="1" i="1"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et al.</a:t>
            </a: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2016, Identity Mappings in Deep Residual Networks</a:t>
            </a:r>
          </a:p>
        </p:txBody>
      </p:sp>
      <p:grpSp>
        <p:nvGrpSpPr>
          <p:cNvPr id="4" name="Group 3">
            <a:extLst>
              <a:ext uri="{FF2B5EF4-FFF2-40B4-BE49-F238E27FC236}">
                <a16:creationId xmlns:a16="http://schemas.microsoft.com/office/drawing/2014/main" id="{EFDA727B-A807-4BED-9D98-839CDE6B2125}"/>
              </a:ext>
            </a:extLst>
          </p:cNvPr>
          <p:cNvGrpSpPr/>
          <p:nvPr/>
        </p:nvGrpSpPr>
        <p:grpSpPr>
          <a:xfrm>
            <a:off x="739065" y="3850036"/>
            <a:ext cx="9416234" cy="1975053"/>
            <a:chOff x="739065" y="3850036"/>
            <a:chExt cx="9416234" cy="1975053"/>
          </a:xfrm>
        </p:grpSpPr>
        <p:sp>
          <p:nvSpPr>
            <p:cNvPr id="68" name="TextBox 67">
              <a:extLst>
                <a:ext uri="{FF2B5EF4-FFF2-40B4-BE49-F238E27FC236}">
                  <a16:creationId xmlns:a16="http://schemas.microsoft.com/office/drawing/2014/main" id="{222D820D-776E-474A-8D95-8C6D53B150AB}"/>
                </a:ext>
              </a:extLst>
            </p:cNvPr>
            <p:cNvSpPr txBox="1"/>
            <p:nvPr/>
          </p:nvSpPr>
          <p:spPr>
            <a:xfrm>
              <a:off x="739065" y="3850036"/>
              <a:ext cx="2249527" cy="5309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sng" strike="noStrike" kern="1200" cap="none" spc="0" normalizeH="0" baseline="0" noProof="0" dirty="0">
                  <a:ln>
                    <a:noFill/>
                  </a:ln>
                  <a:solidFill>
                    <a:srgbClr val="00B050"/>
                  </a:solidFill>
                  <a:effectLst/>
                  <a:uLnTx/>
                  <a:uFillTx/>
                  <a:latin typeface="GE Inspira" panose="020F0603030400020203" pitchFamily="34" charset="0"/>
                  <a:ea typeface="+mn-ea"/>
                  <a:cs typeface="+mn-cs"/>
                </a:rPr>
                <a:t>DREAM fine-tuning stage</a:t>
              </a:r>
            </a:p>
            <a:p>
              <a:pPr marL="177800" marR="0" lvl="0" indent="-1778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Binary classification</a:t>
              </a:r>
              <a:endPar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97" name="TextBox 96">
              <a:extLst>
                <a:ext uri="{FF2B5EF4-FFF2-40B4-BE49-F238E27FC236}">
                  <a16:creationId xmlns:a16="http://schemas.microsoft.com/office/drawing/2014/main" id="{9A0D20AF-149B-408E-8FFD-083AB6F0FB5A}"/>
                </a:ext>
              </a:extLst>
            </p:cNvPr>
            <p:cNvSpPr txBox="1"/>
            <p:nvPr/>
          </p:nvSpPr>
          <p:spPr>
            <a:xfrm>
              <a:off x="3617059" y="3896363"/>
              <a:ext cx="3169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Flattening</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feature maps </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1 vector</a:t>
              </a:r>
            </a:p>
          </p:txBody>
        </p:sp>
        <p:grpSp>
          <p:nvGrpSpPr>
            <p:cNvPr id="24" name="Group 23">
              <a:extLst>
                <a:ext uri="{FF2B5EF4-FFF2-40B4-BE49-F238E27FC236}">
                  <a16:creationId xmlns:a16="http://schemas.microsoft.com/office/drawing/2014/main" id="{DD8CB9F3-4538-4401-901F-FFE5B94A89BE}"/>
                </a:ext>
              </a:extLst>
            </p:cNvPr>
            <p:cNvGrpSpPr/>
            <p:nvPr/>
          </p:nvGrpSpPr>
          <p:grpSpPr>
            <a:xfrm>
              <a:off x="3167217" y="3866518"/>
              <a:ext cx="427928" cy="319921"/>
              <a:chOff x="2594546" y="3637913"/>
              <a:chExt cx="427928" cy="319921"/>
            </a:xfrm>
          </p:grpSpPr>
          <p:sp>
            <p:nvSpPr>
              <p:cNvPr id="96" name="Rectangle 95">
                <a:extLst>
                  <a:ext uri="{FF2B5EF4-FFF2-40B4-BE49-F238E27FC236}">
                    <a16:creationId xmlns:a16="http://schemas.microsoft.com/office/drawing/2014/main" id="{8114A5B7-1B5E-4A0B-80CD-A2AA7A8B4EE9}"/>
                  </a:ext>
                </a:extLst>
              </p:cNvPr>
              <p:cNvSpPr/>
              <p:nvPr/>
            </p:nvSpPr>
            <p:spPr>
              <a:xfrm>
                <a:off x="2602166" y="3671293"/>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sp>
            <p:nvSpPr>
              <p:cNvPr id="141" name="Oval 140">
                <a:extLst>
                  <a:ext uri="{FF2B5EF4-FFF2-40B4-BE49-F238E27FC236}">
                    <a16:creationId xmlns:a16="http://schemas.microsoft.com/office/drawing/2014/main" id="{0DFE3ACF-49B4-4908-BB47-C2D89FE0CCA2}"/>
                  </a:ext>
                </a:extLst>
              </p:cNvPr>
              <p:cNvSpPr/>
              <p:nvPr/>
            </p:nvSpPr>
            <p:spPr>
              <a:xfrm>
                <a:off x="2641941" y="3637913"/>
                <a:ext cx="326680" cy="31992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42" name="Rectangle 141">
                <a:extLst>
                  <a:ext uri="{FF2B5EF4-FFF2-40B4-BE49-F238E27FC236}">
                    <a16:creationId xmlns:a16="http://schemas.microsoft.com/office/drawing/2014/main" id="{EEC17E9A-80A9-4E13-A61C-EB3D3BDCD48E}"/>
                  </a:ext>
                </a:extLst>
              </p:cNvPr>
              <p:cNvSpPr/>
              <p:nvPr/>
            </p:nvSpPr>
            <p:spPr>
              <a:xfrm>
                <a:off x="2594546" y="3675046"/>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grpSp>
        <p:sp>
          <p:nvSpPr>
            <p:cNvPr id="131" name="Left Brace 130">
              <a:extLst>
                <a:ext uri="{FF2B5EF4-FFF2-40B4-BE49-F238E27FC236}">
                  <a16:creationId xmlns:a16="http://schemas.microsoft.com/office/drawing/2014/main" id="{B177701C-878E-4C72-8D84-12DAB2ECDBF8}"/>
                </a:ext>
              </a:extLst>
            </p:cNvPr>
            <p:cNvSpPr/>
            <p:nvPr/>
          </p:nvSpPr>
          <p:spPr>
            <a:xfrm rot="5400000">
              <a:off x="7704234" y="3653690"/>
              <a:ext cx="121718" cy="1719700"/>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149" name="Straight Arrow Connector 148">
              <a:extLst>
                <a:ext uri="{FF2B5EF4-FFF2-40B4-BE49-F238E27FC236}">
                  <a16:creationId xmlns:a16="http://schemas.microsoft.com/office/drawing/2014/main" id="{56AF1FF9-F96B-4859-99D8-596DDED30341}"/>
                </a:ext>
              </a:extLst>
            </p:cNvPr>
            <p:cNvCxnSpPr>
              <a:cxnSpLocks/>
              <a:endCxn id="144" idx="1"/>
            </p:cNvCxnSpPr>
            <p:nvPr/>
          </p:nvCxnSpPr>
          <p:spPr>
            <a:xfrm>
              <a:off x="3337963" y="5209715"/>
              <a:ext cx="333838" cy="10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Left Bracket 152">
              <a:extLst>
                <a:ext uri="{FF2B5EF4-FFF2-40B4-BE49-F238E27FC236}">
                  <a16:creationId xmlns:a16="http://schemas.microsoft.com/office/drawing/2014/main" id="{0897D0B1-8707-4E23-A9F4-8542B1E1C078}"/>
                </a:ext>
              </a:extLst>
            </p:cNvPr>
            <p:cNvSpPr/>
            <p:nvPr/>
          </p:nvSpPr>
          <p:spPr>
            <a:xfrm rot="16200000">
              <a:off x="4457152" y="5085096"/>
              <a:ext cx="405913" cy="642938"/>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155" name="Left Bracket 154">
              <a:extLst>
                <a:ext uri="{FF2B5EF4-FFF2-40B4-BE49-F238E27FC236}">
                  <a16:creationId xmlns:a16="http://schemas.microsoft.com/office/drawing/2014/main" id="{FE3EF7B0-5F77-4172-8F46-471619F214C2}"/>
                </a:ext>
              </a:extLst>
            </p:cNvPr>
            <p:cNvSpPr/>
            <p:nvPr/>
          </p:nvSpPr>
          <p:spPr>
            <a:xfrm rot="16200000">
              <a:off x="5081041" y="5104145"/>
              <a:ext cx="405913" cy="60484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58" name="Left Bracket 157">
              <a:extLst>
                <a:ext uri="{FF2B5EF4-FFF2-40B4-BE49-F238E27FC236}">
                  <a16:creationId xmlns:a16="http://schemas.microsoft.com/office/drawing/2014/main" id="{70E48B83-60F0-47FD-B48B-BC8A0AEBF296}"/>
                </a:ext>
              </a:extLst>
            </p:cNvPr>
            <p:cNvSpPr/>
            <p:nvPr/>
          </p:nvSpPr>
          <p:spPr>
            <a:xfrm rot="16200000">
              <a:off x="6164147" y="5079737"/>
              <a:ext cx="405913" cy="65365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160" name="Straight Arrow Connector 159">
              <a:extLst>
                <a:ext uri="{FF2B5EF4-FFF2-40B4-BE49-F238E27FC236}">
                  <a16:creationId xmlns:a16="http://schemas.microsoft.com/office/drawing/2014/main" id="{69EC04F0-9ED7-44BE-B9F0-BC48A149F441}"/>
                </a:ext>
              </a:extLst>
            </p:cNvPr>
            <p:cNvCxnSpPr>
              <a:cxnSpLocks/>
              <a:endCxn id="161" idx="1"/>
            </p:cNvCxnSpPr>
            <p:nvPr/>
          </p:nvCxnSpPr>
          <p:spPr>
            <a:xfrm flipV="1">
              <a:off x="8046386" y="5209821"/>
              <a:ext cx="397200"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CFB9F79A-ED15-452C-8563-5C19C797EC23}"/>
                </a:ext>
              </a:extLst>
            </p:cNvPr>
            <p:cNvSpPr/>
            <p:nvPr/>
          </p:nvSpPr>
          <p:spPr>
            <a:xfrm>
              <a:off x="3671801" y="4616467"/>
              <a:ext cx="181357" cy="118671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45" name="Rectangle: Rounded Corners 144">
              <a:extLst>
                <a:ext uri="{FF2B5EF4-FFF2-40B4-BE49-F238E27FC236}">
                  <a16:creationId xmlns:a16="http://schemas.microsoft.com/office/drawing/2014/main" id="{501B9DBE-62D1-4AD3-B7ED-C783E17FFE4A}"/>
                </a:ext>
              </a:extLst>
            </p:cNvPr>
            <p:cNvSpPr/>
            <p:nvPr/>
          </p:nvSpPr>
          <p:spPr>
            <a:xfrm>
              <a:off x="4052974" y="4616465"/>
              <a:ext cx="181357" cy="118671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Pooling</a:t>
              </a:r>
            </a:p>
          </p:txBody>
        </p:sp>
        <p:sp>
          <p:nvSpPr>
            <p:cNvPr id="146" name="Rectangle: Rounded Corners 145">
              <a:extLst>
                <a:ext uri="{FF2B5EF4-FFF2-40B4-BE49-F238E27FC236}">
                  <a16:creationId xmlns:a16="http://schemas.microsoft.com/office/drawing/2014/main" id="{793EF1EF-A876-475C-A8AC-0B1BF4ACD988}"/>
                </a:ext>
              </a:extLst>
            </p:cNvPr>
            <p:cNvSpPr/>
            <p:nvPr/>
          </p:nvSpPr>
          <p:spPr>
            <a:xfrm>
              <a:off x="4442146" y="490558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147" name="Rectangle: Rounded Corners 146">
              <a:extLst>
                <a:ext uri="{FF2B5EF4-FFF2-40B4-BE49-F238E27FC236}">
                  <a16:creationId xmlns:a16="http://schemas.microsoft.com/office/drawing/2014/main" id="{4CB89303-344D-49ED-9DA7-6E97B07073FB}"/>
                </a:ext>
              </a:extLst>
            </p:cNvPr>
            <p:cNvSpPr/>
            <p:nvPr/>
          </p:nvSpPr>
          <p:spPr>
            <a:xfrm>
              <a:off x="5101520" y="490558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148" name="Rectangle: Rounded Corners 147">
              <a:extLst>
                <a:ext uri="{FF2B5EF4-FFF2-40B4-BE49-F238E27FC236}">
                  <a16:creationId xmlns:a16="http://schemas.microsoft.com/office/drawing/2014/main" id="{5E789B8D-CF13-4B23-BF24-F0D2FEF16673}"/>
                </a:ext>
              </a:extLst>
            </p:cNvPr>
            <p:cNvSpPr/>
            <p:nvPr/>
          </p:nvSpPr>
          <p:spPr>
            <a:xfrm>
              <a:off x="6151724" y="4905582"/>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cxnSp>
          <p:nvCxnSpPr>
            <p:cNvPr id="150" name="Straight Arrow Connector 149">
              <a:extLst>
                <a:ext uri="{FF2B5EF4-FFF2-40B4-BE49-F238E27FC236}">
                  <a16:creationId xmlns:a16="http://schemas.microsoft.com/office/drawing/2014/main" id="{934E6EF5-0B85-4D3C-ADB7-51A8E7A3080A}"/>
                </a:ext>
              </a:extLst>
            </p:cNvPr>
            <p:cNvCxnSpPr>
              <a:cxnSpLocks/>
              <a:stCxn id="144" idx="3"/>
              <a:endCxn id="145" idx="1"/>
            </p:cNvCxnSpPr>
            <p:nvPr/>
          </p:nvCxnSpPr>
          <p:spPr>
            <a:xfrm flipV="1">
              <a:off x="3853158" y="5209821"/>
              <a:ext cx="199816" cy="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AAAC30C-CDC7-47D6-BE73-83C7144D1CB8}"/>
                </a:ext>
              </a:extLst>
            </p:cNvPr>
            <p:cNvCxnSpPr>
              <a:cxnSpLocks/>
              <a:stCxn id="145" idx="3"/>
              <a:endCxn id="146" idx="1"/>
            </p:cNvCxnSpPr>
            <p:nvPr/>
          </p:nvCxnSpPr>
          <p:spPr>
            <a:xfrm>
              <a:off x="4234331" y="5209821"/>
              <a:ext cx="207815"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4F9C0AD-C560-4038-B9D5-4AB4B6B97399}"/>
                </a:ext>
              </a:extLst>
            </p:cNvPr>
            <p:cNvCxnSpPr>
              <a:cxnSpLocks/>
              <a:stCxn id="146" idx="3"/>
              <a:endCxn id="147" idx="1"/>
            </p:cNvCxnSpPr>
            <p:nvPr/>
          </p:nvCxnSpPr>
          <p:spPr>
            <a:xfrm>
              <a:off x="4876774" y="5209822"/>
              <a:ext cx="22474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4A6F6462-711C-47D2-965C-A4A9FD7900C1}"/>
                </a:ext>
              </a:extLst>
            </p:cNvPr>
            <p:cNvCxnSpPr>
              <a:cxnSpLocks/>
              <a:stCxn id="147" idx="3"/>
            </p:cNvCxnSpPr>
            <p:nvPr/>
          </p:nvCxnSpPr>
          <p:spPr>
            <a:xfrm>
              <a:off x="5536148" y="5209822"/>
              <a:ext cx="17250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3AC4D1D-06BB-4412-A866-40CDF47E54D2}"/>
                </a:ext>
              </a:extLst>
            </p:cNvPr>
            <p:cNvCxnSpPr>
              <a:cxnSpLocks/>
              <a:endCxn id="148" idx="1"/>
            </p:cNvCxnSpPr>
            <p:nvPr/>
          </p:nvCxnSpPr>
          <p:spPr>
            <a:xfrm>
              <a:off x="5986463" y="5209821"/>
              <a:ext cx="16526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54EF879-F6A8-4665-93B2-F8F49208D176}"/>
                </a:ext>
              </a:extLst>
            </p:cNvPr>
            <p:cNvSpPr txBox="1"/>
            <p:nvPr/>
          </p:nvSpPr>
          <p:spPr>
            <a:xfrm>
              <a:off x="5773683" y="4997618"/>
              <a:ext cx="1346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3666A"/>
                  </a:solidFill>
                  <a:effectLst/>
                  <a:uLnTx/>
                  <a:uFillTx/>
                  <a:latin typeface="GE Inspira Sans"/>
                  <a:ea typeface="+mn-ea"/>
                  <a:cs typeface="+mn-cs"/>
                </a:rPr>
                <a:t>…</a:t>
              </a:r>
            </a:p>
          </p:txBody>
        </p:sp>
        <p:cxnSp>
          <p:nvCxnSpPr>
            <p:cNvPr id="159" name="Straight Arrow Connector 158">
              <a:extLst>
                <a:ext uri="{FF2B5EF4-FFF2-40B4-BE49-F238E27FC236}">
                  <a16:creationId xmlns:a16="http://schemas.microsoft.com/office/drawing/2014/main" id="{DA2ADE13-C9F3-46BF-9430-D1198D17622E}"/>
                </a:ext>
              </a:extLst>
            </p:cNvPr>
            <p:cNvCxnSpPr>
              <a:cxnSpLocks/>
              <a:stCxn id="148" idx="3"/>
              <a:endCxn id="101" idx="1"/>
            </p:cNvCxnSpPr>
            <p:nvPr/>
          </p:nvCxnSpPr>
          <p:spPr>
            <a:xfrm>
              <a:off x="6586352" y="5209821"/>
              <a:ext cx="31889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80842C6B-FF94-42CE-B245-2B927E68DDF0}"/>
                </a:ext>
              </a:extLst>
            </p:cNvPr>
            <p:cNvSpPr/>
            <p:nvPr/>
          </p:nvSpPr>
          <p:spPr>
            <a:xfrm>
              <a:off x="8443586" y="4616465"/>
              <a:ext cx="181357" cy="11867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Fully connected</a:t>
              </a:r>
            </a:p>
          </p:txBody>
        </p:sp>
        <p:sp>
          <p:nvSpPr>
            <p:cNvPr id="179" name="Oval 178">
              <a:extLst>
                <a:ext uri="{FF2B5EF4-FFF2-40B4-BE49-F238E27FC236}">
                  <a16:creationId xmlns:a16="http://schemas.microsoft.com/office/drawing/2014/main" id="{3843BFC4-D324-4692-AB38-A61183938D32}"/>
                </a:ext>
              </a:extLst>
            </p:cNvPr>
            <p:cNvSpPr/>
            <p:nvPr/>
          </p:nvSpPr>
          <p:spPr>
            <a:xfrm>
              <a:off x="9148686" y="4931226"/>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80" name="Oval 179">
              <a:extLst>
                <a:ext uri="{FF2B5EF4-FFF2-40B4-BE49-F238E27FC236}">
                  <a16:creationId xmlns:a16="http://schemas.microsoft.com/office/drawing/2014/main" id="{7FA4ED7D-173A-4DFD-BFD3-1B5947189EBD}"/>
                </a:ext>
              </a:extLst>
            </p:cNvPr>
            <p:cNvSpPr/>
            <p:nvPr/>
          </p:nvSpPr>
          <p:spPr>
            <a:xfrm>
              <a:off x="9148686" y="5229635"/>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81" name="TextBox 180">
              <a:extLst>
                <a:ext uri="{FF2B5EF4-FFF2-40B4-BE49-F238E27FC236}">
                  <a16:creationId xmlns:a16="http://schemas.microsoft.com/office/drawing/2014/main" id="{E8BD3DB0-9561-469E-B733-398B3D592222}"/>
                </a:ext>
              </a:extLst>
            </p:cNvPr>
            <p:cNvSpPr txBox="1"/>
            <p:nvPr/>
          </p:nvSpPr>
          <p:spPr>
            <a:xfrm>
              <a:off x="9482038" y="4926389"/>
              <a:ext cx="63799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Cancer</a:t>
              </a:r>
            </a:p>
          </p:txBody>
        </p:sp>
        <p:sp>
          <p:nvSpPr>
            <p:cNvPr id="182" name="TextBox 181">
              <a:extLst>
                <a:ext uri="{FF2B5EF4-FFF2-40B4-BE49-F238E27FC236}">
                  <a16:creationId xmlns:a16="http://schemas.microsoft.com/office/drawing/2014/main" id="{6E5FBD93-D193-45BE-9649-5D0A3A03DF6B}"/>
                </a:ext>
              </a:extLst>
            </p:cNvPr>
            <p:cNvSpPr txBox="1"/>
            <p:nvPr/>
          </p:nvSpPr>
          <p:spPr>
            <a:xfrm>
              <a:off x="9482038" y="5232496"/>
              <a:ext cx="67326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Normal</a:t>
              </a:r>
            </a:p>
          </p:txBody>
        </p:sp>
        <p:grpSp>
          <p:nvGrpSpPr>
            <p:cNvPr id="80" name="Group 79">
              <a:extLst>
                <a:ext uri="{FF2B5EF4-FFF2-40B4-BE49-F238E27FC236}">
                  <a16:creationId xmlns:a16="http://schemas.microsoft.com/office/drawing/2014/main" id="{C9AD5485-FD46-418B-8678-247C3CDFA098}"/>
                </a:ext>
              </a:extLst>
            </p:cNvPr>
            <p:cNvGrpSpPr/>
            <p:nvPr/>
          </p:nvGrpSpPr>
          <p:grpSpPr>
            <a:xfrm>
              <a:off x="7649157" y="5318756"/>
              <a:ext cx="439544" cy="319921"/>
              <a:chOff x="6813026" y="2000287"/>
              <a:chExt cx="439544" cy="319921"/>
            </a:xfrm>
          </p:grpSpPr>
          <p:sp>
            <p:nvSpPr>
              <p:cNvPr id="81" name="Oval 80">
                <a:extLst>
                  <a:ext uri="{FF2B5EF4-FFF2-40B4-BE49-F238E27FC236}">
                    <a16:creationId xmlns:a16="http://schemas.microsoft.com/office/drawing/2014/main" id="{9DFC7F68-CEAC-403A-9018-514EA3AE44B4}"/>
                  </a:ext>
                </a:extLst>
              </p:cNvPr>
              <p:cNvSpPr/>
              <p:nvPr/>
            </p:nvSpPr>
            <p:spPr>
              <a:xfrm>
                <a:off x="6869458" y="2000287"/>
                <a:ext cx="326680" cy="319921"/>
              </a:xfrm>
              <a:prstGeom prst="ellipse">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82" name="Rectangle 81">
                <a:extLst>
                  <a:ext uri="{FF2B5EF4-FFF2-40B4-BE49-F238E27FC236}">
                    <a16:creationId xmlns:a16="http://schemas.microsoft.com/office/drawing/2014/main" id="{B502E787-E7AF-4A95-89D1-AE4814FDA4D8}"/>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sp>
          <p:nvSpPr>
            <p:cNvPr id="8" name="Rectangle 7">
              <a:extLst>
                <a:ext uri="{FF2B5EF4-FFF2-40B4-BE49-F238E27FC236}">
                  <a16:creationId xmlns:a16="http://schemas.microsoft.com/office/drawing/2014/main" id="{6B252B2F-8D79-4CE2-B97D-62C6AEAEE3ED}"/>
                </a:ext>
              </a:extLst>
            </p:cNvPr>
            <p:cNvSpPr/>
            <p:nvPr/>
          </p:nvSpPr>
          <p:spPr>
            <a:xfrm>
              <a:off x="7674697" y="5018287"/>
              <a:ext cx="4058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vs</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p:sp>
          <p:nvSpPr>
            <p:cNvPr id="101" name="Rectangle: Rounded Corners 100">
              <a:extLst>
                <a:ext uri="{FF2B5EF4-FFF2-40B4-BE49-F238E27FC236}">
                  <a16:creationId xmlns:a16="http://schemas.microsoft.com/office/drawing/2014/main" id="{3429775B-277A-45CB-B0D3-3B11EF8D61B3}"/>
                </a:ext>
              </a:extLst>
            </p:cNvPr>
            <p:cNvSpPr/>
            <p:nvPr/>
          </p:nvSpPr>
          <p:spPr>
            <a:xfrm>
              <a:off x="6905244" y="4616465"/>
              <a:ext cx="181357" cy="1186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cxnSp>
          <p:nvCxnSpPr>
            <p:cNvPr id="104" name="Straight Arrow Connector 103">
              <a:extLst>
                <a:ext uri="{FF2B5EF4-FFF2-40B4-BE49-F238E27FC236}">
                  <a16:creationId xmlns:a16="http://schemas.microsoft.com/office/drawing/2014/main" id="{543995C5-F4E0-4D37-B829-1BE2AA28277C}"/>
                </a:ext>
              </a:extLst>
            </p:cNvPr>
            <p:cNvCxnSpPr>
              <a:cxnSpLocks/>
            </p:cNvCxnSpPr>
            <p:nvPr/>
          </p:nvCxnSpPr>
          <p:spPr>
            <a:xfrm>
              <a:off x="7086601" y="5209821"/>
              <a:ext cx="20634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7AB9A031-A7D3-45FD-9301-F395203E3712}"/>
                </a:ext>
              </a:extLst>
            </p:cNvPr>
            <p:cNvSpPr/>
            <p:nvPr/>
          </p:nvSpPr>
          <p:spPr>
            <a:xfrm>
              <a:off x="7292943" y="4616465"/>
              <a:ext cx="181357" cy="1186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cxnSp>
          <p:nvCxnSpPr>
            <p:cNvPr id="108" name="Straight Arrow Connector 107">
              <a:extLst>
                <a:ext uri="{FF2B5EF4-FFF2-40B4-BE49-F238E27FC236}">
                  <a16:creationId xmlns:a16="http://schemas.microsoft.com/office/drawing/2014/main" id="{9ABF58B6-F865-48D9-AC93-B18727581625}"/>
                </a:ext>
              </a:extLst>
            </p:cNvPr>
            <p:cNvCxnSpPr>
              <a:cxnSpLocks/>
              <a:stCxn id="107" idx="3"/>
            </p:cNvCxnSpPr>
            <p:nvPr/>
          </p:nvCxnSpPr>
          <p:spPr>
            <a:xfrm flipV="1">
              <a:off x="7474300" y="5209715"/>
              <a:ext cx="201163" cy="106"/>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E0CD281-BC03-4F80-A044-326C4D210C16}"/>
                </a:ext>
              </a:extLst>
            </p:cNvPr>
            <p:cNvCxnSpPr>
              <a:cxnSpLocks/>
              <a:stCxn id="161" idx="3"/>
            </p:cNvCxnSpPr>
            <p:nvPr/>
          </p:nvCxnSpPr>
          <p:spPr>
            <a:xfrm>
              <a:off x="8624943" y="5209821"/>
              <a:ext cx="42857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0" name="Left Brace 2049">
              <a:extLst>
                <a:ext uri="{FF2B5EF4-FFF2-40B4-BE49-F238E27FC236}">
                  <a16:creationId xmlns:a16="http://schemas.microsoft.com/office/drawing/2014/main" id="{B91C5990-8914-4B64-B471-A39E0C957854}"/>
                </a:ext>
              </a:extLst>
            </p:cNvPr>
            <p:cNvSpPr/>
            <p:nvPr/>
          </p:nvSpPr>
          <p:spPr>
            <a:xfrm rot="5400000">
              <a:off x="5068217" y="3056264"/>
              <a:ext cx="121718" cy="291455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051" name="TextBox 2050">
              <a:extLst>
                <a:ext uri="{FF2B5EF4-FFF2-40B4-BE49-F238E27FC236}">
                  <a16:creationId xmlns:a16="http://schemas.microsoft.com/office/drawing/2014/main" id="{B280E51C-2009-407F-9F99-9EFF71BE8B57}"/>
                </a:ext>
              </a:extLst>
            </p:cNvPr>
            <p:cNvSpPr txBox="1"/>
            <p:nvPr/>
          </p:nvSpPr>
          <p:spPr>
            <a:xfrm>
              <a:off x="4835889" y="4221988"/>
              <a:ext cx="61318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C00000"/>
                  </a:solidFill>
                  <a:effectLst/>
                  <a:uLnTx/>
                  <a:uFillTx/>
                  <a:latin typeface="GE Inspira" panose="020F0603030400020203" pitchFamily="34" charset="0"/>
                  <a:ea typeface="+mn-ea"/>
                  <a:cs typeface="+mn-cs"/>
                </a:rPr>
                <a:t>Freezed</a:t>
              </a:r>
              <a:endParaRPr kumimoji="0" lang="en-US" sz="1400" b="1" i="0" u="none" strike="noStrike" kern="1200" cap="none" spc="0" normalizeH="0" baseline="0" noProof="0" dirty="0">
                <a:ln>
                  <a:noFill/>
                </a:ln>
                <a:solidFill>
                  <a:srgbClr val="C00000"/>
                </a:solidFill>
                <a:effectLst/>
                <a:uLnTx/>
                <a:uFillTx/>
                <a:latin typeface="GE Inspira" panose="020F0603030400020203" pitchFamily="34" charset="0"/>
                <a:ea typeface="+mn-ea"/>
                <a:cs typeface="+mn-cs"/>
              </a:endParaRPr>
            </a:p>
          </p:txBody>
        </p:sp>
        <p:sp>
          <p:nvSpPr>
            <p:cNvPr id="133" name="TextBox 132">
              <a:extLst>
                <a:ext uri="{FF2B5EF4-FFF2-40B4-BE49-F238E27FC236}">
                  <a16:creationId xmlns:a16="http://schemas.microsoft.com/office/drawing/2014/main" id="{4F279856-5184-43ED-8A90-ECE041D73CCF}"/>
                </a:ext>
              </a:extLst>
            </p:cNvPr>
            <p:cNvSpPr txBox="1"/>
            <p:nvPr/>
          </p:nvSpPr>
          <p:spPr>
            <a:xfrm>
              <a:off x="7386703" y="4221988"/>
              <a:ext cx="7418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rPr>
                <a:t>Trainable</a:t>
              </a:r>
              <a:endParaRPr kumimoji="0" lang="en-US" sz="14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endParaRPr>
            </a:p>
          </p:txBody>
        </p:sp>
        <p:grpSp>
          <p:nvGrpSpPr>
            <p:cNvPr id="2054" name="Group 2053">
              <a:extLst>
                <a:ext uri="{FF2B5EF4-FFF2-40B4-BE49-F238E27FC236}">
                  <a16:creationId xmlns:a16="http://schemas.microsoft.com/office/drawing/2014/main" id="{7E5A8E4F-55AB-4E16-8B92-A9C0C3BBE7CE}"/>
                </a:ext>
              </a:extLst>
            </p:cNvPr>
            <p:cNvGrpSpPr/>
            <p:nvPr/>
          </p:nvGrpSpPr>
          <p:grpSpPr>
            <a:xfrm>
              <a:off x="7659776" y="4788539"/>
              <a:ext cx="420308" cy="319921"/>
              <a:chOff x="7659776" y="4554074"/>
              <a:chExt cx="420308" cy="319921"/>
            </a:xfrm>
          </p:grpSpPr>
          <p:sp>
            <p:nvSpPr>
              <p:cNvPr id="87" name="Oval 86">
                <a:extLst>
                  <a:ext uri="{FF2B5EF4-FFF2-40B4-BE49-F238E27FC236}">
                    <a16:creationId xmlns:a16="http://schemas.microsoft.com/office/drawing/2014/main" id="{2C849DE0-6853-48D5-84ED-B82D6EBD2872}"/>
                  </a:ext>
                </a:extLst>
              </p:cNvPr>
              <p:cNvSpPr/>
              <p:nvPr/>
            </p:nvSpPr>
            <p:spPr>
              <a:xfrm>
                <a:off x="7707171" y="4554074"/>
                <a:ext cx="326680" cy="31992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85" name="Rectangle 84">
                <a:extLst>
                  <a:ext uri="{FF2B5EF4-FFF2-40B4-BE49-F238E27FC236}">
                    <a16:creationId xmlns:a16="http://schemas.microsoft.com/office/drawing/2014/main" id="{C7094994-491D-41EC-AE8F-C5C4FE83C9F8}"/>
                  </a:ext>
                </a:extLst>
              </p:cNvPr>
              <p:cNvSpPr/>
              <p:nvPr/>
            </p:nvSpPr>
            <p:spPr>
              <a:xfrm>
                <a:off x="7659776" y="4591207"/>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grpSp>
        <p:pic>
          <p:nvPicPr>
            <p:cNvPr id="125" name="Picture 4" descr="https://s3.amazonaws.com/proddata.sagebase.org/3329874/e5f38027-acab-4a05-ba49-92a7734a4a81/CC_MLO_L_R.jpg?response-content-disposition=attachment%3B%20filename%3DCC_MLO_L_R.jpg&amp;response-content-type=image%2Fjpeg&amp;X-Amz-Algorithm=AWS4-HMAC-SHA256&amp;X-Amz-Date=20180118T225007Z&amp;X-Amz-SignedHeaders=host&amp;X-Amz-Expires=30&amp;X-Amz-Credential=AKIAIV5XCDRXPWB67YRQ%2F20180118%2Fus-east-1%2Fs3%2Faws4_request&amp;X-Amz-Signature=e5db77c8c9668f16f258bbdde9d2727dd80abe875a92848c06f5e435b4076209">
              <a:extLst>
                <a:ext uri="{FF2B5EF4-FFF2-40B4-BE49-F238E27FC236}">
                  <a16:creationId xmlns:a16="http://schemas.microsoft.com/office/drawing/2014/main" id="{9F33D6C3-B429-40BC-BA26-F7186011A5C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20310"/>
            <a:stretch/>
          </p:blipFill>
          <p:spPr bwMode="auto">
            <a:xfrm>
              <a:off x="2279312" y="4613480"/>
              <a:ext cx="1065336" cy="1211609"/>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D5811D23-A44E-4AC3-A82F-2A2E18749B8E}"/>
                </a:ext>
              </a:extLst>
            </p:cNvPr>
            <p:cNvSpPr txBox="1"/>
            <p:nvPr/>
          </p:nvSpPr>
          <p:spPr>
            <a:xfrm>
              <a:off x="1413369" y="4975360"/>
              <a:ext cx="8173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DREAM FFDM</a:t>
              </a:r>
            </a:p>
          </p:txBody>
        </p:sp>
      </p:grpSp>
      <p:grpSp>
        <p:nvGrpSpPr>
          <p:cNvPr id="2" name="Group 1">
            <a:extLst>
              <a:ext uri="{FF2B5EF4-FFF2-40B4-BE49-F238E27FC236}">
                <a16:creationId xmlns:a16="http://schemas.microsoft.com/office/drawing/2014/main" id="{863B48B9-F5A7-4FCC-8C52-A737CF7207E4}"/>
              </a:ext>
            </a:extLst>
          </p:cNvPr>
          <p:cNvGrpSpPr/>
          <p:nvPr/>
        </p:nvGrpSpPr>
        <p:grpSpPr>
          <a:xfrm>
            <a:off x="739065" y="1371461"/>
            <a:ext cx="9356983" cy="2024755"/>
            <a:chOff x="739065" y="1371461"/>
            <a:chExt cx="9356983" cy="2024755"/>
          </a:xfrm>
        </p:grpSpPr>
        <p:sp>
          <p:nvSpPr>
            <p:cNvPr id="12" name="TextBox 11">
              <a:extLst>
                <a:ext uri="{FF2B5EF4-FFF2-40B4-BE49-F238E27FC236}">
                  <a16:creationId xmlns:a16="http://schemas.microsoft.com/office/drawing/2014/main" id="{DE025E2B-2C2D-4238-A43E-094BA8F7DF25}"/>
                </a:ext>
              </a:extLst>
            </p:cNvPr>
            <p:cNvSpPr txBox="1"/>
            <p:nvPr/>
          </p:nvSpPr>
          <p:spPr>
            <a:xfrm>
              <a:off x="739065" y="1371461"/>
              <a:ext cx="2227085" cy="5309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sng" strike="noStrike" kern="1200" cap="none" spc="0" normalizeH="0" baseline="0" noProof="0" dirty="0">
                  <a:ln>
                    <a:noFill/>
                  </a:ln>
                  <a:solidFill>
                    <a:srgbClr val="FFC000"/>
                  </a:solidFill>
                  <a:effectLst/>
                  <a:uLnTx/>
                  <a:uFillTx/>
                  <a:latin typeface="GE Inspira" panose="020F0603030400020203" pitchFamily="34" charset="0"/>
                  <a:ea typeface="+mn-ea"/>
                  <a:cs typeface="+mn-cs"/>
                </a:rPr>
                <a:t>DDSM pre-training stage</a:t>
              </a:r>
            </a:p>
            <a:p>
              <a:pPr marL="177800" marR="0" lvl="0" indent="-1778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5-class classification</a:t>
              </a:r>
            </a:p>
          </p:txBody>
        </p:sp>
        <p:sp>
          <p:nvSpPr>
            <p:cNvPr id="130" name="Left Bracket 129">
              <a:extLst>
                <a:ext uri="{FF2B5EF4-FFF2-40B4-BE49-F238E27FC236}">
                  <a16:creationId xmlns:a16="http://schemas.microsoft.com/office/drawing/2014/main" id="{AECD9160-9326-47CB-912F-E0D5AF0FB099}"/>
                </a:ext>
              </a:extLst>
            </p:cNvPr>
            <p:cNvSpPr/>
            <p:nvPr/>
          </p:nvSpPr>
          <p:spPr>
            <a:xfrm rot="16200000">
              <a:off x="3292763" y="1408642"/>
              <a:ext cx="165221" cy="207680"/>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2067" name="TextBox 2066">
              <a:extLst>
                <a:ext uri="{FF2B5EF4-FFF2-40B4-BE49-F238E27FC236}">
                  <a16:creationId xmlns:a16="http://schemas.microsoft.com/office/drawing/2014/main" id="{D283E564-320F-46D0-ABAB-75CFB52A3D33}"/>
                </a:ext>
              </a:extLst>
            </p:cNvPr>
            <p:cNvSpPr txBox="1"/>
            <p:nvPr/>
          </p:nvSpPr>
          <p:spPr>
            <a:xfrm>
              <a:off x="3617059" y="1402956"/>
              <a:ext cx="364837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Skip connection</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addition of feature maps</a:t>
              </a:r>
            </a:p>
          </p:txBody>
        </p:sp>
        <p:grpSp>
          <p:nvGrpSpPr>
            <p:cNvPr id="137" name="Group 136">
              <a:extLst>
                <a:ext uri="{FF2B5EF4-FFF2-40B4-BE49-F238E27FC236}">
                  <a16:creationId xmlns:a16="http://schemas.microsoft.com/office/drawing/2014/main" id="{4B8748FD-4698-47D0-8CD0-071F56788A4D}"/>
                </a:ext>
              </a:extLst>
            </p:cNvPr>
            <p:cNvGrpSpPr/>
            <p:nvPr/>
          </p:nvGrpSpPr>
          <p:grpSpPr>
            <a:xfrm>
              <a:off x="3155601" y="1668768"/>
              <a:ext cx="439544" cy="319921"/>
              <a:chOff x="6813026" y="2000287"/>
              <a:chExt cx="439544" cy="319921"/>
            </a:xfrm>
          </p:grpSpPr>
          <p:sp>
            <p:nvSpPr>
              <p:cNvPr id="138" name="Oval 137">
                <a:extLst>
                  <a:ext uri="{FF2B5EF4-FFF2-40B4-BE49-F238E27FC236}">
                    <a16:creationId xmlns:a16="http://schemas.microsoft.com/office/drawing/2014/main" id="{A1EC5F66-23A7-4BC9-8DD4-57A9B86E8893}"/>
                  </a:ext>
                </a:extLst>
              </p:cNvPr>
              <p:cNvSpPr/>
              <p:nvPr/>
            </p:nvSpPr>
            <p:spPr>
              <a:xfrm>
                <a:off x="6869458" y="2000287"/>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39" name="Rectangle 138">
                <a:extLst>
                  <a:ext uri="{FF2B5EF4-FFF2-40B4-BE49-F238E27FC236}">
                    <a16:creationId xmlns:a16="http://schemas.microsoft.com/office/drawing/2014/main" id="{724668EB-63DE-40BE-8E83-D6B0237AC256}"/>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sp>
          <p:nvSpPr>
            <p:cNvPr id="140" name="TextBox 139">
              <a:extLst>
                <a:ext uri="{FF2B5EF4-FFF2-40B4-BE49-F238E27FC236}">
                  <a16:creationId xmlns:a16="http://schemas.microsoft.com/office/drawing/2014/main" id="{DBDF0AC6-D952-4C24-B5A1-E58C86484250}"/>
                </a:ext>
              </a:extLst>
            </p:cNvPr>
            <p:cNvSpPr txBox="1"/>
            <p:nvPr/>
          </p:nvSpPr>
          <p:spPr>
            <a:xfrm>
              <a:off x="3617059" y="1694388"/>
              <a:ext cx="469045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Global average pool</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each feature map </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its average</a:t>
              </a:r>
            </a:p>
          </p:txBody>
        </p:sp>
        <p:cxnSp>
          <p:nvCxnSpPr>
            <p:cNvPr id="17" name="Straight Arrow Connector 16">
              <a:extLst>
                <a:ext uri="{FF2B5EF4-FFF2-40B4-BE49-F238E27FC236}">
                  <a16:creationId xmlns:a16="http://schemas.microsoft.com/office/drawing/2014/main" id="{8AD9C60E-AB18-40B5-BDEB-AA004FB14092}"/>
                </a:ext>
              </a:extLst>
            </p:cNvPr>
            <p:cNvCxnSpPr>
              <a:cxnSpLocks/>
              <a:endCxn id="64" idx="1"/>
            </p:cNvCxnSpPr>
            <p:nvPr/>
          </p:nvCxnSpPr>
          <p:spPr>
            <a:xfrm>
              <a:off x="3343380" y="2787503"/>
              <a:ext cx="32842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95BB2718-5E13-4678-A7E5-00511FCA85F9}"/>
                </a:ext>
              </a:extLst>
            </p:cNvPr>
            <p:cNvSpPr/>
            <p:nvPr/>
          </p:nvSpPr>
          <p:spPr>
            <a:xfrm>
              <a:off x="3671801" y="2194147"/>
              <a:ext cx="181357" cy="118671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65" name="Rectangle: Rounded Corners 64">
              <a:extLst>
                <a:ext uri="{FF2B5EF4-FFF2-40B4-BE49-F238E27FC236}">
                  <a16:creationId xmlns:a16="http://schemas.microsoft.com/office/drawing/2014/main" id="{D9F79EC2-5C48-4B26-95A1-14EFA76849B9}"/>
                </a:ext>
              </a:extLst>
            </p:cNvPr>
            <p:cNvSpPr/>
            <p:nvPr/>
          </p:nvSpPr>
          <p:spPr>
            <a:xfrm>
              <a:off x="4052974" y="2194145"/>
              <a:ext cx="181357" cy="118671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Pooling</a:t>
              </a:r>
            </a:p>
          </p:txBody>
        </p:sp>
        <p:sp>
          <p:nvSpPr>
            <p:cNvPr id="69" name="Rectangle: Rounded Corners 68">
              <a:extLst>
                <a:ext uri="{FF2B5EF4-FFF2-40B4-BE49-F238E27FC236}">
                  <a16:creationId xmlns:a16="http://schemas.microsoft.com/office/drawing/2014/main" id="{32F5F9D4-E40C-4F49-8191-4CA3A113745B}"/>
                </a:ext>
              </a:extLst>
            </p:cNvPr>
            <p:cNvSpPr/>
            <p:nvPr/>
          </p:nvSpPr>
          <p:spPr>
            <a:xfrm>
              <a:off x="4442146" y="248326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70" name="Rectangle: Rounded Corners 69">
              <a:extLst>
                <a:ext uri="{FF2B5EF4-FFF2-40B4-BE49-F238E27FC236}">
                  <a16:creationId xmlns:a16="http://schemas.microsoft.com/office/drawing/2014/main" id="{C49549E4-A488-4A68-8B1D-D758D02D6974}"/>
                </a:ext>
              </a:extLst>
            </p:cNvPr>
            <p:cNvSpPr/>
            <p:nvPr/>
          </p:nvSpPr>
          <p:spPr>
            <a:xfrm>
              <a:off x="5101520" y="248326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71" name="Rectangle: Rounded Corners 70">
              <a:extLst>
                <a:ext uri="{FF2B5EF4-FFF2-40B4-BE49-F238E27FC236}">
                  <a16:creationId xmlns:a16="http://schemas.microsoft.com/office/drawing/2014/main" id="{CDFCCF1C-AA60-4568-8808-1329B5392394}"/>
                </a:ext>
              </a:extLst>
            </p:cNvPr>
            <p:cNvSpPr/>
            <p:nvPr/>
          </p:nvSpPr>
          <p:spPr>
            <a:xfrm>
              <a:off x="6151724" y="2483262"/>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cxnSp>
          <p:nvCxnSpPr>
            <p:cNvPr id="74" name="Straight Arrow Connector 73">
              <a:extLst>
                <a:ext uri="{FF2B5EF4-FFF2-40B4-BE49-F238E27FC236}">
                  <a16:creationId xmlns:a16="http://schemas.microsoft.com/office/drawing/2014/main" id="{878BCB34-6A80-4002-832F-64FE8215C047}"/>
                </a:ext>
              </a:extLst>
            </p:cNvPr>
            <p:cNvCxnSpPr>
              <a:cxnSpLocks/>
              <a:stCxn id="64" idx="3"/>
              <a:endCxn id="65" idx="1"/>
            </p:cNvCxnSpPr>
            <p:nvPr/>
          </p:nvCxnSpPr>
          <p:spPr>
            <a:xfrm flipV="1">
              <a:off x="3853158" y="2787501"/>
              <a:ext cx="199816" cy="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7C8C35E-70C1-40FB-AAEC-13C81C556202}"/>
                </a:ext>
              </a:extLst>
            </p:cNvPr>
            <p:cNvCxnSpPr>
              <a:cxnSpLocks/>
              <a:stCxn id="65" idx="3"/>
              <a:endCxn id="69" idx="1"/>
            </p:cNvCxnSpPr>
            <p:nvPr/>
          </p:nvCxnSpPr>
          <p:spPr>
            <a:xfrm>
              <a:off x="4234331" y="2787501"/>
              <a:ext cx="207815"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B770FFE-2B33-4BD3-AC99-20AFD1400D2F}"/>
                </a:ext>
              </a:extLst>
            </p:cNvPr>
            <p:cNvCxnSpPr>
              <a:cxnSpLocks/>
              <a:stCxn id="69" idx="3"/>
              <a:endCxn id="70" idx="1"/>
            </p:cNvCxnSpPr>
            <p:nvPr/>
          </p:nvCxnSpPr>
          <p:spPr>
            <a:xfrm>
              <a:off x="4876774" y="2787502"/>
              <a:ext cx="22474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9" name="Left Bracket 2048">
              <a:extLst>
                <a:ext uri="{FF2B5EF4-FFF2-40B4-BE49-F238E27FC236}">
                  <a16:creationId xmlns:a16="http://schemas.microsoft.com/office/drawing/2014/main" id="{28325072-D5BA-41E2-ACB5-83296A630E57}"/>
                </a:ext>
              </a:extLst>
            </p:cNvPr>
            <p:cNvSpPr/>
            <p:nvPr/>
          </p:nvSpPr>
          <p:spPr>
            <a:xfrm rot="16200000">
              <a:off x="4457151" y="2668987"/>
              <a:ext cx="405913" cy="64294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91" name="Straight Arrow Connector 90">
              <a:extLst>
                <a:ext uri="{FF2B5EF4-FFF2-40B4-BE49-F238E27FC236}">
                  <a16:creationId xmlns:a16="http://schemas.microsoft.com/office/drawing/2014/main" id="{FB87A1A4-79DF-45CE-8D99-092A8E4FFA14}"/>
                </a:ext>
              </a:extLst>
            </p:cNvPr>
            <p:cNvCxnSpPr>
              <a:cxnSpLocks/>
              <a:stCxn id="70" idx="3"/>
            </p:cNvCxnSpPr>
            <p:nvPr/>
          </p:nvCxnSpPr>
          <p:spPr>
            <a:xfrm>
              <a:off x="5536148" y="2787502"/>
              <a:ext cx="17250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Left Bracket 91">
              <a:extLst>
                <a:ext uri="{FF2B5EF4-FFF2-40B4-BE49-F238E27FC236}">
                  <a16:creationId xmlns:a16="http://schemas.microsoft.com/office/drawing/2014/main" id="{3BC14B0E-253A-427C-BF8C-0D46F2ED6184}"/>
                </a:ext>
              </a:extLst>
            </p:cNvPr>
            <p:cNvSpPr/>
            <p:nvPr/>
          </p:nvSpPr>
          <p:spPr>
            <a:xfrm rot="16200000">
              <a:off x="5081042" y="2688037"/>
              <a:ext cx="405913" cy="604839"/>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cxnSp>
          <p:nvCxnSpPr>
            <p:cNvPr id="94" name="Straight Arrow Connector 93">
              <a:extLst>
                <a:ext uri="{FF2B5EF4-FFF2-40B4-BE49-F238E27FC236}">
                  <a16:creationId xmlns:a16="http://schemas.microsoft.com/office/drawing/2014/main" id="{5B517FD4-52BC-468F-9940-8D4BE1EE128E}"/>
                </a:ext>
              </a:extLst>
            </p:cNvPr>
            <p:cNvCxnSpPr>
              <a:cxnSpLocks/>
              <a:endCxn id="71" idx="1"/>
            </p:cNvCxnSpPr>
            <p:nvPr/>
          </p:nvCxnSpPr>
          <p:spPr>
            <a:xfrm>
              <a:off x="5986463" y="2787501"/>
              <a:ext cx="16526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8" name="TextBox 2057">
              <a:extLst>
                <a:ext uri="{FF2B5EF4-FFF2-40B4-BE49-F238E27FC236}">
                  <a16:creationId xmlns:a16="http://schemas.microsoft.com/office/drawing/2014/main" id="{CED52067-38A9-4A5A-9B10-169F5E6614F5}"/>
                </a:ext>
              </a:extLst>
            </p:cNvPr>
            <p:cNvSpPr txBox="1"/>
            <p:nvPr/>
          </p:nvSpPr>
          <p:spPr>
            <a:xfrm>
              <a:off x="5773683" y="2575298"/>
              <a:ext cx="1346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3666A"/>
                  </a:solidFill>
                  <a:effectLst/>
                  <a:uLnTx/>
                  <a:uFillTx/>
                  <a:latin typeface="GE Inspira Sans"/>
                  <a:ea typeface="+mn-ea"/>
                  <a:cs typeface="+mn-cs"/>
                </a:rPr>
                <a:t>…</a:t>
              </a:r>
            </a:p>
          </p:txBody>
        </p:sp>
        <p:sp>
          <p:nvSpPr>
            <p:cNvPr id="98" name="Left Bracket 97">
              <a:extLst>
                <a:ext uri="{FF2B5EF4-FFF2-40B4-BE49-F238E27FC236}">
                  <a16:creationId xmlns:a16="http://schemas.microsoft.com/office/drawing/2014/main" id="{DB292838-4BD7-4DA9-B638-90C84DF82CCA}"/>
                </a:ext>
              </a:extLst>
            </p:cNvPr>
            <p:cNvSpPr/>
            <p:nvPr/>
          </p:nvSpPr>
          <p:spPr>
            <a:xfrm rot="16200000">
              <a:off x="6164147" y="2663629"/>
              <a:ext cx="405913" cy="65365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99" name="Straight Arrow Connector 98">
              <a:extLst>
                <a:ext uri="{FF2B5EF4-FFF2-40B4-BE49-F238E27FC236}">
                  <a16:creationId xmlns:a16="http://schemas.microsoft.com/office/drawing/2014/main" id="{CA778C8F-90EC-465E-A670-396B3F5088A6}"/>
                </a:ext>
              </a:extLst>
            </p:cNvPr>
            <p:cNvCxnSpPr>
              <a:cxnSpLocks/>
              <a:stCxn id="71" idx="3"/>
              <a:endCxn id="132" idx="2"/>
            </p:cNvCxnSpPr>
            <p:nvPr/>
          </p:nvCxnSpPr>
          <p:spPr>
            <a:xfrm>
              <a:off x="6586352" y="2787501"/>
              <a:ext cx="330468"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B28584C-3AAD-44C8-A94B-CA320DECE997}"/>
                </a:ext>
              </a:extLst>
            </p:cNvPr>
            <p:cNvCxnSpPr>
              <a:cxnSpLocks/>
              <a:stCxn id="132" idx="6"/>
              <a:endCxn id="105" idx="1"/>
            </p:cNvCxnSpPr>
            <p:nvPr/>
          </p:nvCxnSpPr>
          <p:spPr>
            <a:xfrm flipV="1">
              <a:off x="7243500" y="2787501"/>
              <a:ext cx="397200"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B0B39984-E4EE-4B76-AEAD-E11F04D6B38F}"/>
                </a:ext>
              </a:extLst>
            </p:cNvPr>
            <p:cNvSpPr/>
            <p:nvPr/>
          </p:nvSpPr>
          <p:spPr>
            <a:xfrm>
              <a:off x="7640700" y="2194145"/>
              <a:ext cx="181357" cy="11867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Fully connected</a:t>
              </a:r>
            </a:p>
          </p:txBody>
        </p:sp>
        <p:cxnSp>
          <p:nvCxnSpPr>
            <p:cNvPr id="106" name="Straight Arrow Connector 105">
              <a:extLst>
                <a:ext uri="{FF2B5EF4-FFF2-40B4-BE49-F238E27FC236}">
                  <a16:creationId xmlns:a16="http://schemas.microsoft.com/office/drawing/2014/main" id="{D838C19C-23A6-41B8-82BC-47FC1A1D31AD}"/>
                </a:ext>
              </a:extLst>
            </p:cNvPr>
            <p:cNvCxnSpPr>
              <a:cxnSpLocks/>
              <a:stCxn id="105" idx="3"/>
            </p:cNvCxnSpPr>
            <p:nvPr/>
          </p:nvCxnSpPr>
          <p:spPr>
            <a:xfrm>
              <a:off x="7822057" y="2787501"/>
              <a:ext cx="39325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17E16A69-56FC-4806-9248-F588678A7DFE}"/>
                </a:ext>
              </a:extLst>
            </p:cNvPr>
            <p:cNvSpPr/>
            <p:nvPr/>
          </p:nvSpPr>
          <p:spPr>
            <a:xfrm>
              <a:off x="8308293" y="2207664"/>
              <a:ext cx="213324" cy="22198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0" name="Oval 109">
              <a:extLst>
                <a:ext uri="{FF2B5EF4-FFF2-40B4-BE49-F238E27FC236}">
                  <a16:creationId xmlns:a16="http://schemas.microsoft.com/office/drawing/2014/main" id="{1B99ACE0-155F-447A-B1A5-345585998F9C}"/>
                </a:ext>
              </a:extLst>
            </p:cNvPr>
            <p:cNvSpPr/>
            <p:nvPr/>
          </p:nvSpPr>
          <p:spPr>
            <a:xfrm>
              <a:off x="8308293" y="2443177"/>
              <a:ext cx="213324" cy="221981"/>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1" name="Oval 110">
              <a:extLst>
                <a:ext uri="{FF2B5EF4-FFF2-40B4-BE49-F238E27FC236}">
                  <a16:creationId xmlns:a16="http://schemas.microsoft.com/office/drawing/2014/main" id="{F0538FBA-79DC-4EB7-9EE1-E25D18553AED}"/>
                </a:ext>
              </a:extLst>
            </p:cNvPr>
            <p:cNvSpPr/>
            <p:nvPr/>
          </p:nvSpPr>
          <p:spPr>
            <a:xfrm>
              <a:off x="8308293" y="2678690"/>
              <a:ext cx="213324" cy="22198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2" name="Oval 111">
              <a:extLst>
                <a:ext uri="{FF2B5EF4-FFF2-40B4-BE49-F238E27FC236}">
                  <a16:creationId xmlns:a16="http://schemas.microsoft.com/office/drawing/2014/main" id="{22D2BE6D-7400-4F9B-AECD-A22515A75BB0}"/>
                </a:ext>
              </a:extLst>
            </p:cNvPr>
            <p:cNvSpPr/>
            <p:nvPr/>
          </p:nvSpPr>
          <p:spPr>
            <a:xfrm>
              <a:off x="8308293" y="2914203"/>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3" name="Oval 112">
              <a:extLst>
                <a:ext uri="{FF2B5EF4-FFF2-40B4-BE49-F238E27FC236}">
                  <a16:creationId xmlns:a16="http://schemas.microsoft.com/office/drawing/2014/main" id="{D84C8C71-2DF9-4916-9EB9-B81F62771DBF}"/>
                </a:ext>
              </a:extLst>
            </p:cNvPr>
            <p:cNvSpPr/>
            <p:nvPr/>
          </p:nvSpPr>
          <p:spPr>
            <a:xfrm>
              <a:off x="8308293" y="3149717"/>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4" name="TextBox 113">
              <a:extLst>
                <a:ext uri="{FF2B5EF4-FFF2-40B4-BE49-F238E27FC236}">
                  <a16:creationId xmlns:a16="http://schemas.microsoft.com/office/drawing/2014/main" id="{2FB90517-F2BF-41B2-8171-6F7D4A767855}"/>
                </a:ext>
              </a:extLst>
            </p:cNvPr>
            <p:cNvSpPr txBox="1"/>
            <p:nvPr/>
          </p:nvSpPr>
          <p:spPr>
            <a:xfrm>
              <a:off x="8659757" y="2196684"/>
              <a:ext cx="10809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Background</a:t>
              </a:r>
            </a:p>
          </p:txBody>
        </p:sp>
        <p:sp>
          <p:nvSpPr>
            <p:cNvPr id="115" name="TextBox 114">
              <a:extLst>
                <a:ext uri="{FF2B5EF4-FFF2-40B4-BE49-F238E27FC236}">
                  <a16:creationId xmlns:a16="http://schemas.microsoft.com/office/drawing/2014/main" id="{672482B2-C0DC-4F1D-BC93-436938EA880F}"/>
                </a:ext>
              </a:extLst>
            </p:cNvPr>
            <p:cNvSpPr txBox="1"/>
            <p:nvPr/>
          </p:nvSpPr>
          <p:spPr>
            <a:xfrm>
              <a:off x="8659757" y="2428882"/>
              <a:ext cx="103233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6" name="TextBox 115">
              <a:extLst>
                <a:ext uri="{FF2B5EF4-FFF2-40B4-BE49-F238E27FC236}">
                  <a16:creationId xmlns:a16="http://schemas.microsoft.com/office/drawing/2014/main" id="{34F04981-01F5-410C-AF62-62A14C0E8AEC}"/>
                </a:ext>
              </a:extLst>
            </p:cNvPr>
            <p:cNvSpPr txBox="1"/>
            <p:nvPr/>
          </p:nvSpPr>
          <p:spPr>
            <a:xfrm>
              <a:off x="8659757" y="2661080"/>
              <a:ext cx="13224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7" name="TextBox 116">
              <a:extLst>
                <a:ext uri="{FF2B5EF4-FFF2-40B4-BE49-F238E27FC236}">
                  <a16:creationId xmlns:a16="http://schemas.microsoft.com/office/drawing/2014/main" id="{1CEC7804-AE2B-434D-A9E6-2E857DB1D5B9}"/>
                </a:ext>
              </a:extLst>
            </p:cNvPr>
            <p:cNvSpPr txBox="1"/>
            <p:nvPr/>
          </p:nvSpPr>
          <p:spPr>
            <a:xfrm>
              <a:off x="8659757" y="2893278"/>
              <a:ext cx="114614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sp>
          <p:nvSpPr>
            <p:cNvPr id="118" name="TextBox 117">
              <a:extLst>
                <a:ext uri="{FF2B5EF4-FFF2-40B4-BE49-F238E27FC236}">
                  <a16:creationId xmlns:a16="http://schemas.microsoft.com/office/drawing/2014/main" id="{4789D470-168E-4D4E-9763-33A058A5616C}"/>
                </a:ext>
              </a:extLst>
            </p:cNvPr>
            <p:cNvSpPr txBox="1"/>
            <p:nvPr/>
          </p:nvSpPr>
          <p:spPr>
            <a:xfrm>
              <a:off x="8659757" y="3125477"/>
              <a:ext cx="143629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grpSp>
          <p:nvGrpSpPr>
            <p:cNvPr id="2069" name="Group 2068">
              <a:extLst>
                <a:ext uri="{FF2B5EF4-FFF2-40B4-BE49-F238E27FC236}">
                  <a16:creationId xmlns:a16="http://schemas.microsoft.com/office/drawing/2014/main" id="{71C82AA1-C863-4CCC-B692-3A37F5A2AEB4}"/>
                </a:ext>
              </a:extLst>
            </p:cNvPr>
            <p:cNvGrpSpPr/>
            <p:nvPr/>
          </p:nvGrpSpPr>
          <p:grpSpPr>
            <a:xfrm>
              <a:off x="6860388" y="2627541"/>
              <a:ext cx="439544" cy="319921"/>
              <a:chOff x="6813026" y="2000287"/>
              <a:chExt cx="439544" cy="319921"/>
            </a:xfrm>
          </p:grpSpPr>
          <p:sp>
            <p:nvSpPr>
              <p:cNvPr id="132" name="Oval 131">
                <a:extLst>
                  <a:ext uri="{FF2B5EF4-FFF2-40B4-BE49-F238E27FC236}">
                    <a16:creationId xmlns:a16="http://schemas.microsoft.com/office/drawing/2014/main" id="{94469C5E-C882-42B6-8C46-76BFB18208AF}"/>
                  </a:ext>
                </a:extLst>
              </p:cNvPr>
              <p:cNvSpPr/>
              <p:nvPr/>
            </p:nvSpPr>
            <p:spPr>
              <a:xfrm>
                <a:off x="6869458" y="2000287"/>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2068" name="Rectangle 2067">
                <a:extLst>
                  <a:ext uri="{FF2B5EF4-FFF2-40B4-BE49-F238E27FC236}">
                    <a16:creationId xmlns:a16="http://schemas.microsoft.com/office/drawing/2014/main" id="{0FF8E1B9-4387-4B01-977F-7947D0F3EC19}"/>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pic>
          <p:nvPicPr>
            <p:cNvPr id="126" name="Picture 125">
              <a:extLst>
                <a:ext uri="{FF2B5EF4-FFF2-40B4-BE49-F238E27FC236}">
                  <a16:creationId xmlns:a16="http://schemas.microsoft.com/office/drawing/2014/main" id="{62132D60-3685-4584-B80D-026229FEC4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3152" y="2664696"/>
              <a:ext cx="731520" cy="731520"/>
            </a:xfrm>
            <a:prstGeom prst="rect">
              <a:avLst/>
            </a:prstGeom>
          </p:spPr>
        </p:pic>
        <p:pic>
          <p:nvPicPr>
            <p:cNvPr id="128" name="Picture 127">
              <a:extLst>
                <a:ext uri="{FF2B5EF4-FFF2-40B4-BE49-F238E27FC236}">
                  <a16:creationId xmlns:a16="http://schemas.microsoft.com/office/drawing/2014/main" id="{80703663-7B81-4FA9-AA57-F6442B86B74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79312" y="2472314"/>
              <a:ext cx="731520" cy="731520"/>
            </a:xfrm>
            <a:prstGeom prst="rect">
              <a:avLst/>
            </a:prstGeom>
          </p:spPr>
        </p:pic>
        <p:sp>
          <p:nvSpPr>
            <p:cNvPr id="135" name="TextBox 134">
              <a:extLst>
                <a:ext uri="{FF2B5EF4-FFF2-40B4-BE49-F238E27FC236}">
                  <a16:creationId xmlns:a16="http://schemas.microsoft.com/office/drawing/2014/main" id="{D1805782-E571-43F8-B905-4EAAEEC5E65C}"/>
                </a:ext>
              </a:extLst>
            </p:cNvPr>
            <p:cNvSpPr txBox="1"/>
            <p:nvPr/>
          </p:nvSpPr>
          <p:spPr>
            <a:xfrm>
              <a:off x="1413369" y="2559050"/>
              <a:ext cx="8173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DDSM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ROIs</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pic>
          <p:nvPicPr>
            <p:cNvPr id="127" name="Picture 126">
              <a:extLst>
                <a:ext uri="{FF2B5EF4-FFF2-40B4-BE49-F238E27FC236}">
                  <a16:creationId xmlns:a16="http://schemas.microsoft.com/office/drawing/2014/main" id="{176813EB-1E7C-419E-B297-89BBA58EE3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13128" y="2223427"/>
              <a:ext cx="731520" cy="731520"/>
            </a:xfrm>
            <a:prstGeom prst="rect">
              <a:avLst/>
            </a:prstGeom>
          </p:spPr>
        </p:pic>
      </p:grpSp>
      <p:grpSp>
        <p:nvGrpSpPr>
          <p:cNvPr id="6" name="Group 5">
            <a:extLst>
              <a:ext uri="{FF2B5EF4-FFF2-40B4-BE49-F238E27FC236}">
                <a16:creationId xmlns:a16="http://schemas.microsoft.com/office/drawing/2014/main" id="{21301A4A-C7FF-480A-A414-41B79B14808F}"/>
              </a:ext>
            </a:extLst>
          </p:cNvPr>
          <p:cNvGrpSpPr/>
          <p:nvPr/>
        </p:nvGrpSpPr>
        <p:grpSpPr>
          <a:xfrm>
            <a:off x="3504882" y="2190230"/>
            <a:ext cx="3204637" cy="3901706"/>
            <a:chOff x="3504882" y="2190230"/>
            <a:chExt cx="3204637" cy="3901706"/>
          </a:xfrm>
        </p:grpSpPr>
        <p:sp>
          <p:nvSpPr>
            <p:cNvPr id="129" name="Rectangle 128">
              <a:extLst>
                <a:ext uri="{FF2B5EF4-FFF2-40B4-BE49-F238E27FC236}">
                  <a16:creationId xmlns:a16="http://schemas.microsoft.com/office/drawing/2014/main" id="{71831043-FFE8-4CFF-9A5B-5A780CD4A458}"/>
                </a:ext>
              </a:extLst>
            </p:cNvPr>
            <p:cNvSpPr/>
            <p:nvPr/>
          </p:nvSpPr>
          <p:spPr>
            <a:xfrm>
              <a:off x="3516345" y="2190230"/>
              <a:ext cx="3193174" cy="1211608"/>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34" name="Rectangle 133">
              <a:extLst>
                <a:ext uri="{FF2B5EF4-FFF2-40B4-BE49-F238E27FC236}">
                  <a16:creationId xmlns:a16="http://schemas.microsoft.com/office/drawing/2014/main" id="{6A71E118-9F96-472F-B50F-DD4FD1EEA3EB}"/>
                </a:ext>
              </a:extLst>
            </p:cNvPr>
            <p:cNvSpPr/>
            <p:nvPr/>
          </p:nvSpPr>
          <p:spPr>
            <a:xfrm>
              <a:off x="3504882" y="4615778"/>
              <a:ext cx="3193174" cy="1211608"/>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68" name="TextBox 167">
              <a:extLst>
                <a:ext uri="{FF2B5EF4-FFF2-40B4-BE49-F238E27FC236}">
                  <a16:creationId xmlns:a16="http://schemas.microsoft.com/office/drawing/2014/main" id="{69ABD751-6EC7-4BAC-9962-9AE602EBF9AD}"/>
                </a:ext>
              </a:extLst>
            </p:cNvPr>
            <p:cNvSpPr txBox="1"/>
            <p:nvPr/>
          </p:nvSpPr>
          <p:spPr>
            <a:xfrm>
              <a:off x="4550228" y="5845715"/>
              <a:ext cx="110248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Transferred </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grpSp>
        <p:nvGrpSpPr>
          <p:cNvPr id="165" name="Group 164">
            <a:extLst>
              <a:ext uri="{FF2B5EF4-FFF2-40B4-BE49-F238E27FC236}">
                <a16:creationId xmlns:a16="http://schemas.microsoft.com/office/drawing/2014/main" id="{BAC25F5D-0D55-4014-A400-18380BAA547F}"/>
              </a:ext>
            </a:extLst>
          </p:cNvPr>
          <p:cNvGrpSpPr/>
          <p:nvPr/>
        </p:nvGrpSpPr>
        <p:grpSpPr>
          <a:xfrm>
            <a:off x="6752332" y="4531207"/>
            <a:ext cx="1176621" cy="1758319"/>
            <a:chOff x="6752332" y="4115314"/>
            <a:chExt cx="1176621" cy="1758319"/>
          </a:xfrm>
        </p:grpSpPr>
        <p:sp>
          <p:nvSpPr>
            <p:cNvPr id="166" name="Rectangle 165">
              <a:extLst>
                <a:ext uri="{FF2B5EF4-FFF2-40B4-BE49-F238E27FC236}">
                  <a16:creationId xmlns:a16="http://schemas.microsoft.com/office/drawing/2014/main" id="{31DA9EAB-8E16-4D76-B5B4-11B3E68DBA23}"/>
                </a:ext>
              </a:extLst>
            </p:cNvPr>
            <p:cNvSpPr/>
            <p:nvPr/>
          </p:nvSpPr>
          <p:spPr>
            <a:xfrm>
              <a:off x="6752332" y="4115314"/>
              <a:ext cx="833204" cy="1517420"/>
            </a:xfrm>
            <a:prstGeom prst="rect">
              <a:avLst/>
            </a:prstGeom>
            <a:solidFill>
              <a:schemeClr val="accent1">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67" name="TextBox 166">
              <a:extLst>
                <a:ext uri="{FF2B5EF4-FFF2-40B4-BE49-F238E27FC236}">
                  <a16:creationId xmlns:a16="http://schemas.microsoft.com/office/drawing/2014/main" id="{CF3DD893-EF87-4BEC-B25D-2AE270F024FC}"/>
                </a:ext>
              </a:extLst>
            </p:cNvPr>
            <p:cNvSpPr txBox="1"/>
            <p:nvPr/>
          </p:nvSpPr>
          <p:spPr>
            <a:xfrm>
              <a:off x="6776393" y="5627412"/>
              <a:ext cx="115256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2 New layers</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grpSp>
        <p:nvGrpSpPr>
          <p:cNvPr id="143" name="Group 142">
            <a:extLst>
              <a:ext uri="{FF2B5EF4-FFF2-40B4-BE49-F238E27FC236}">
                <a16:creationId xmlns:a16="http://schemas.microsoft.com/office/drawing/2014/main" id="{75CA1C91-C9D0-482E-9862-971E1C5957B2}"/>
              </a:ext>
            </a:extLst>
          </p:cNvPr>
          <p:cNvGrpSpPr/>
          <p:nvPr/>
        </p:nvGrpSpPr>
        <p:grpSpPr>
          <a:xfrm>
            <a:off x="7659776" y="4531206"/>
            <a:ext cx="2158155" cy="1517420"/>
            <a:chOff x="7666671" y="4115314"/>
            <a:chExt cx="2158155" cy="1517420"/>
          </a:xfrm>
        </p:grpSpPr>
        <p:sp>
          <p:nvSpPr>
            <p:cNvPr id="163" name="TextBox 162">
              <a:extLst>
                <a:ext uri="{FF2B5EF4-FFF2-40B4-BE49-F238E27FC236}">
                  <a16:creationId xmlns:a16="http://schemas.microsoft.com/office/drawing/2014/main" id="{751D32BE-C4FE-4560-B120-9F87A19806E5}"/>
                </a:ext>
              </a:extLst>
            </p:cNvPr>
            <p:cNvSpPr txBox="1"/>
            <p:nvPr/>
          </p:nvSpPr>
          <p:spPr>
            <a:xfrm>
              <a:off x="7666671" y="5386513"/>
              <a:ext cx="21581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Compare w/ vs w/o GAP</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64" name="Rectangle 163">
              <a:extLst>
                <a:ext uri="{FF2B5EF4-FFF2-40B4-BE49-F238E27FC236}">
                  <a16:creationId xmlns:a16="http://schemas.microsoft.com/office/drawing/2014/main" id="{253B60AE-23E2-4AD6-9188-3A00663E427F}"/>
                </a:ext>
              </a:extLst>
            </p:cNvPr>
            <p:cNvSpPr/>
            <p:nvPr/>
          </p:nvSpPr>
          <p:spPr>
            <a:xfrm>
              <a:off x="7666813" y="4115314"/>
              <a:ext cx="419966" cy="1271970"/>
            </a:xfrm>
            <a:prstGeom prst="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Tree>
    <p:extLst>
      <p:ext uri="{BB962C8B-B14F-4D97-AF65-F5344CB8AC3E}">
        <p14:creationId xmlns:p14="http://schemas.microsoft.com/office/powerpoint/2010/main" val="24337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Densely connected convolutional networks (</a:t>
            </a:r>
            <a:r>
              <a:rPr kumimoji="0" lang="en-US" sz="2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j-ea"/>
                <a:cs typeface="+mj-cs"/>
              </a:rPr>
              <a:t>DenseNet</a:t>
            </a: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 </a:t>
            </a:r>
            <a:r>
              <a:rPr kumimoji="0" lang="en-US" sz="2400" b="1"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j-ea"/>
                <a:cs typeface="+mj-cs"/>
              </a:rPr>
              <a:t>*</a:t>
            </a: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a:t>
            </a:r>
          </a:p>
        </p:txBody>
      </p:sp>
      <p:sp>
        <p:nvSpPr>
          <p:cNvPr id="5" name="Slide Number Placeholder 4">
            <a:extLst>
              <a:ext uri="{FF2B5EF4-FFF2-40B4-BE49-F238E27FC236}">
                <a16:creationId xmlns:a16="http://schemas.microsoft.com/office/drawing/2014/main" id="{7293DB1B-1FB4-4F02-A25F-C9761591E814}"/>
              </a:ext>
            </a:extLst>
          </p:cNvPr>
          <p:cNvSpPr>
            <a:spLocks noGrp="1"/>
          </p:cNvSpPr>
          <p:nvPr>
            <p:ph type="sldNum" sz="quarter" idx="12"/>
          </p:nvPr>
        </p:nvSpPr>
        <p:spPr>
          <a:xfrm>
            <a:off x="11413998" y="6475080"/>
            <a:ext cx="329636"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grpSp>
        <p:nvGrpSpPr>
          <p:cNvPr id="107" name="Group 106">
            <a:extLst>
              <a:ext uri="{FF2B5EF4-FFF2-40B4-BE49-F238E27FC236}">
                <a16:creationId xmlns:a16="http://schemas.microsoft.com/office/drawing/2014/main" id="{027CC92E-B63A-4E1F-B69D-95809C64841E}"/>
              </a:ext>
            </a:extLst>
          </p:cNvPr>
          <p:cNvGrpSpPr/>
          <p:nvPr/>
        </p:nvGrpSpPr>
        <p:grpSpPr>
          <a:xfrm>
            <a:off x="2229391" y="774893"/>
            <a:ext cx="2146704" cy="1821335"/>
            <a:chOff x="1895160" y="1151636"/>
            <a:chExt cx="2146704" cy="1821335"/>
          </a:xfrm>
        </p:grpSpPr>
        <p:grpSp>
          <p:nvGrpSpPr>
            <p:cNvPr id="27" name="Group 26">
              <a:extLst>
                <a:ext uri="{FF2B5EF4-FFF2-40B4-BE49-F238E27FC236}">
                  <a16:creationId xmlns:a16="http://schemas.microsoft.com/office/drawing/2014/main" id="{D140E5EC-D966-4AF3-ADA6-CE0AE9688428}"/>
                </a:ext>
              </a:extLst>
            </p:cNvPr>
            <p:cNvGrpSpPr/>
            <p:nvPr/>
          </p:nvGrpSpPr>
          <p:grpSpPr>
            <a:xfrm>
              <a:off x="1895160" y="1151636"/>
              <a:ext cx="2146704" cy="1678734"/>
              <a:chOff x="1413247" y="1108175"/>
              <a:chExt cx="2146704" cy="1678734"/>
            </a:xfrm>
          </p:grpSpPr>
          <p:sp>
            <p:nvSpPr>
              <p:cNvPr id="2" name="Oval 1">
                <a:extLst>
                  <a:ext uri="{FF2B5EF4-FFF2-40B4-BE49-F238E27FC236}">
                    <a16:creationId xmlns:a16="http://schemas.microsoft.com/office/drawing/2014/main" id="{416622A2-B477-4F60-BCF7-3E66513A9947}"/>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6" name="Oval 5">
                <a:extLst>
                  <a:ext uri="{FF2B5EF4-FFF2-40B4-BE49-F238E27FC236}">
                    <a16:creationId xmlns:a16="http://schemas.microsoft.com/office/drawing/2014/main" id="{E6A4FCAF-988E-4137-96C6-830562E525A5}"/>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7" name="Oval 6">
                <a:extLst>
                  <a:ext uri="{FF2B5EF4-FFF2-40B4-BE49-F238E27FC236}">
                    <a16:creationId xmlns:a16="http://schemas.microsoft.com/office/drawing/2014/main" id="{BD78ED85-A04D-43C8-A4CE-85CAEAACE2E1}"/>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4" name="Straight Arrow Connector 3">
                <a:extLst>
                  <a:ext uri="{FF2B5EF4-FFF2-40B4-BE49-F238E27FC236}">
                    <a16:creationId xmlns:a16="http://schemas.microsoft.com/office/drawing/2014/main" id="{CB796406-0610-4617-81CB-43DAD1F16C53}"/>
                  </a:ext>
                </a:extLst>
              </p:cNvPr>
              <p:cNvCxnSpPr>
                <a:stCxn id="2" idx="6"/>
                <a:endCxn id="6"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4E5AD2-5E8D-4AAF-B214-6DF0911E9D7A}"/>
                  </a:ext>
                </a:extLst>
              </p:cNvPr>
              <p:cNvCxnSpPr>
                <a:cxnSpLocks/>
                <a:stCxn id="6" idx="6"/>
                <a:endCxn id="7"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905DA5-20ED-4950-B40B-E7A4B2AA3F5E}"/>
                  </a:ext>
                </a:extLst>
              </p:cNvPr>
              <p:cNvCxnSpPr>
                <a:cxnSpLocks/>
                <a:stCxn id="35" idx="6"/>
                <a:endCxn id="2"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74B03-6E22-4B7B-9C35-5BEA54522527}"/>
                  </a:ext>
                </a:extLst>
              </p:cNvPr>
              <p:cNvCxnSpPr>
                <a:cxnSpLocks/>
                <a:stCxn id="7" idx="6"/>
                <a:endCxn id="42" idx="2"/>
              </p:cNvCxnSpPr>
              <p:nvPr/>
            </p:nvCxnSpPr>
            <p:spPr>
              <a:xfrm>
                <a:off x="3139440" y="2280285"/>
                <a:ext cx="300739"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160473D7-5333-4F58-BFBE-FEC6885233C9}"/>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0" name="Arc 19">
                <a:extLst>
                  <a:ext uri="{FF2B5EF4-FFF2-40B4-BE49-F238E27FC236}">
                    <a16:creationId xmlns:a16="http://schemas.microsoft.com/office/drawing/2014/main" id="{8E3349C7-DC0D-41E7-A902-FB3CF944C77E}"/>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2" name="Arc 21">
                <a:extLst>
                  <a:ext uri="{FF2B5EF4-FFF2-40B4-BE49-F238E27FC236}">
                    <a16:creationId xmlns:a16="http://schemas.microsoft.com/office/drawing/2014/main" id="{2B17C7AB-457B-40CF-8E42-E99ADC96BC3D}"/>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4" name="Arc 23">
                <a:extLst>
                  <a:ext uri="{FF2B5EF4-FFF2-40B4-BE49-F238E27FC236}">
                    <a16:creationId xmlns:a16="http://schemas.microsoft.com/office/drawing/2014/main" id="{379E8DBB-A2D7-4BB2-8AA3-532BBE7CCD50}"/>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5" name="Arc 24">
                <a:extLst>
                  <a:ext uri="{FF2B5EF4-FFF2-40B4-BE49-F238E27FC236}">
                    <a16:creationId xmlns:a16="http://schemas.microsoft.com/office/drawing/2014/main" id="{D606B2DE-75B5-424B-9430-007B6BB186B1}"/>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6" name="Arc 25">
                <a:extLst>
                  <a:ext uri="{FF2B5EF4-FFF2-40B4-BE49-F238E27FC236}">
                    <a16:creationId xmlns:a16="http://schemas.microsoft.com/office/drawing/2014/main" id="{14185DA5-C25C-43D1-BFD6-3E9AD5681C95}"/>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28" name="Rectangle: Rounded Corners 27">
              <a:extLst>
                <a:ext uri="{FF2B5EF4-FFF2-40B4-BE49-F238E27FC236}">
                  <a16:creationId xmlns:a16="http://schemas.microsoft.com/office/drawing/2014/main" id="{6957B8DF-A62F-455A-BE8D-E9FB31BD94CE}"/>
                </a:ext>
              </a:extLst>
            </p:cNvPr>
            <p:cNvSpPr/>
            <p:nvPr/>
          </p:nvSpPr>
          <p:spPr>
            <a:xfrm>
              <a:off x="2012950"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29" name="Rectangle 28">
              <a:extLst>
                <a:ext uri="{FF2B5EF4-FFF2-40B4-BE49-F238E27FC236}">
                  <a16:creationId xmlns:a16="http://schemas.microsoft.com/office/drawing/2014/main" id="{704BFA7F-6A13-4743-936D-19B10862B250}"/>
                </a:ext>
              </a:extLst>
            </p:cNvPr>
            <p:cNvSpPr/>
            <p:nvPr/>
          </p:nvSpPr>
          <p:spPr>
            <a:xfrm>
              <a:off x="2327830"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pic>
        <p:nvPicPr>
          <p:cNvPr id="34" name="Picture 33">
            <a:extLst>
              <a:ext uri="{FF2B5EF4-FFF2-40B4-BE49-F238E27FC236}">
                <a16:creationId xmlns:a16="http://schemas.microsoft.com/office/drawing/2014/main" id="{CBEB42EB-81F8-46E6-816C-B3C4F0D5BB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8845" y="1588863"/>
            <a:ext cx="731520" cy="731520"/>
          </a:xfrm>
          <a:prstGeom prst="rect">
            <a:avLst/>
          </a:prstGeom>
        </p:spPr>
      </p:pic>
      <p:sp>
        <p:nvSpPr>
          <p:cNvPr id="35" name="Oval 34">
            <a:extLst>
              <a:ext uri="{FF2B5EF4-FFF2-40B4-BE49-F238E27FC236}">
                <a16:creationId xmlns:a16="http://schemas.microsoft.com/office/drawing/2014/main" id="{619FCA91-3517-4724-B496-8B100B18A7C4}"/>
              </a:ext>
            </a:extLst>
          </p:cNvPr>
          <p:cNvSpPr/>
          <p:nvPr/>
        </p:nvSpPr>
        <p:spPr>
          <a:xfrm>
            <a:off x="1966501" y="1823178"/>
            <a:ext cx="262890" cy="262890"/>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37" name="Straight Arrow Connector 36">
            <a:extLst>
              <a:ext uri="{FF2B5EF4-FFF2-40B4-BE49-F238E27FC236}">
                <a16:creationId xmlns:a16="http://schemas.microsoft.com/office/drawing/2014/main" id="{1B462089-5485-45AD-A8F4-0396ACA77CBD}"/>
              </a:ext>
            </a:extLst>
          </p:cNvPr>
          <p:cNvCxnSpPr>
            <a:cxnSpLocks/>
            <a:endCxn id="35" idx="2"/>
          </p:cNvCxnSpPr>
          <p:nvPr/>
        </p:nvCxnSpPr>
        <p:spPr>
          <a:xfrm>
            <a:off x="1739169" y="1954623"/>
            <a:ext cx="2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520FF64-EB71-4C5D-A08A-E3EEFB067CC1}"/>
              </a:ext>
            </a:extLst>
          </p:cNvPr>
          <p:cNvSpPr/>
          <p:nvPr/>
        </p:nvSpPr>
        <p:spPr>
          <a:xfrm>
            <a:off x="4256323" y="1815558"/>
            <a:ext cx="262890" cy="262890"/>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grpSp>
        <p:nvGrpSpPr>
          <p:cNvPr id="106" name="Group 105">
            <a:extLst>
              <a:ext uri="{FF2B5EF4-FFF2-40B4-BE49-F238E27FC236}">
                <a16:creationId xmlns:a16="http://schemas.microsoft.com/office/drawing/2014/main" id="{9489F2AB-0914-4F4D-BBC8-86703BF9D7D7}"/>
              </a:ext>
            </a:extLst>
          </p:cNvPr>
          <p:cNvGrpSpPr/>
          <p:nvPr/>
        </p:nvGrpSpPr>
        <p:grpSpPr>
          <a:xfrm>
            <a:off x="4502982" y="757490"/>
            <a:ext cx="2146704" cy="1838738"/>
            <a:chOff x="4174438" y="1134233"/>
            <a:chExt cx="2146704" cy="1838738"/>
          </a:xfrm>
        </p:grpSpPr>
        <p:grpSp>
          <p:nvGrpSpPr>
            <p:cNvPr id="46" name="Group 45">
              <a:extLst>
                <a:ext uri="{FF2B5EF4-FFF2-40B4-BE49-F238E27FC236}">
                  <a16:creationId xmlns:a16="http://schemas.microsoft.com/office/drawing/2014/main" id="{75FD4ACA-6D1F-46DD-B75F-A776713CCCD7}"/>
                </a:ext>
              </a:extLst>
            </p:cNvPr>
            <p:cNvGrpSpPr/>
            <p:nvPr/>
          </p:nvGrpSpPr>
          <p:grpSpPr>
            <a:xfrm>
              <a:off x="4174438" y="1134233"/>
              <a:ext cx="2146704" cy="1678734"/>
              <a:chOff x="1413247" y="1108175"/>
              <a:chExt cx="2146704" cy="1678734"/>
            </a:xfrm>
          </p:grpSpPr>
          <p:sp>
            <p:nvSpPr>
              <p:cNvPr id="47" name="Oval 46">
                <a:extLst>
                  <a:ext uri="{FF2B5EF4-FFF2-40B4-BE49-F238E27FC236}">
                    <a16:creationId xmlns:a16="http://schemas.microsoft.com/office/drawing/2014/main" id="{FE1C5BDF-78A6-44AB-BDFE-4BFD376B84C6}"/>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8" name="Oval 47">
                <a:extLst>
                  <a:ext uri="{FF2B5EF4-FFF2-40B4-BE49-F238E27FC236}">
                    <a16:creationId xmlns:a16="http://schemas.microsoft.com/office/drawing/2014/main" id="{0972D12B-7688-4F4A-A5DB-C0EFDFCA1FEE}"/>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9" name="Oval 48">
                <a:extLst>
                  <a:ext uri="{FF2B5EF4-FFF2-40B4-BE49-F238E27FC236}">
                    <a16:creationId xmlns:a16="http://schemas.microsoft.com/office/drawing/2014/main" id="{6F3B2233-B147-4192-84AE-9D85FACFCE70}"/>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50" name="Straight Arrow Connector 49">
                <a:extLst>
                  <a:ext uri="{FF2B5EF4-FFF2-40B4-BE49-F238E27FC236}">
                    <a16:creationId xmlns:a16="http://schemas.microsoft.com/office/drawing/2014/main" id="{94DBB0AF-810F-4B6E-B722-16801B8AE96B}"/>
                  </a:ext>
                </a:extLst>
              </p:cNvPr>
              <p:cNvCxnSpPr>
                <a:stCxn id="47" idx="6"/>
                <a:endCxn id="48"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655956-D439-49BF-804C-128F009D10E1}"/>
                  </a:ext>
                </a:extLst>
              </p:cNvPr>
              <p:cNvCxnSpPr>
                <a:cxnSpLocks/>
                <a:stCxn id="48" idx="6"/>
                <a:endCxn id="49"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F17164-5DD4-4D8E-9952-B503D4D1FBF6}"/>
                  </a:ext>
                </a:extLst>
              </p:cNvPr>
              <p:cNvCxnSpPr>
                <a:cxnSpLocks/>
                <a:endCxn id="47"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0E0639-BCE2-463C-8AC5-2750D3E07454}"/>
                  </a:ext>
                </a:extLst>
              </p:cNvPr>
              <p:cNvCxnSpPr>
                <a:cxnSpLocks/>
                <a:stCxn id="49" idx="6"/>
              </p:cNvCxnSpPr>
              <p:nvPr/>
            </p:nvCxnSpPr>
            <p:spPr>
              <a:xfrm flipV="1">
                <a:off x="3139440" y="2278656"/>
                <a:ext cx="303267" cy="1629"/>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F0406F2A-DFFB-453E-B43C-462616839590}"/>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5" name="Arc 54">
                <a:extLst>
                  <a:ext uri="{FF2B5EF4-FFF2-40B4-BE49-F238E27FC236}">
                    <a16:creationId xmlns:a16="http://schemas.microsoft.com/office/drawing/2014/main" id="{3020D117-88FF-4DF6-8755-61116E610C8A}"/>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6" name="Arc 55">
                <a:extLst>
                  <a:ext uri="{FF2B5EF4-FFF2-40B4-BE49-F238E27FC236}">
                    <a16:creationId xmlns:a16="http://schemas.microsoft.com/office/drawing/2014/main" id="{0D210C30-341E-4896-A345-80BE7DCF2B39}"/>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7" name="Arc 56">
                <a:extLst>
                  <a:ext uri="{FF2B5EF4-FFF2-40B4-BE49-F238E27FC236}">
                    <a16:creationId xmlns:a16="http://schemas.microsoft.com/office/drawing/2014/main" id="{D2296BDB-5734-427B-9B16-DCD59710AAB7}"/>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8" name="Arc 57">
                <a:extLst>
                  <a:ext uri="{FF2B5EF4-FFF2-40B4-BE49-F238E27FC236}">
                    <a16:creationId xmlns:a16="http://schemas.microsoft.com/office/drawing/2014/main" id="{6746F851-7C74-400C-8695-1BE4950AC425}"/>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9" name="Arc 58">
                <a:extLst>
                  <a:ext uri="{FF2B5EF4-FFF2-40B4-BE49-F238E27FC236}">
                    <a16:creationId xmlns:a16="http://schemas.microsoft.com/office/drawing/2014/main" id="{9924214E-190A-4546-A6D3-4F461A503FE9}"/>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60" name="Rectangle: Rounded Corners 59">
              <a:extLst>
                <a:ext uri="{FF2B5EF4-FFF2-40B4-BE49-F238E27FC236}">
                  <a16:creationId xmlns:a16="http://schemas.microsoft.com/office/drawing/2014/main" id="{EB5902F4-96B8-4490-80F1-6F372341F5ED}"/>
                </a:ext>
              </a:extLst>
            </p:cNvPr>
            <p:cNvSpPr/>
            <p:nvPr/>
          </p:nvSpPr>
          <p:spPr>
            <a:xfrm>
              <a:off x="4291813"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61" name="Rectangle 60">
              <a:extLst>
                <a:ext uri="{FF2B5EF4-FFF2-40B4-BE49-F238E27FC236}">
                  <a16:creationId xmlns:a16="http://schemas.microsoft.com/office/drawing/2014/main" id="{647405C0-D72F-46D4-A7CD-1C55467FF11B}"/>
                </a:ext>
              </a:extLst>
            </p:cNvPr>
            <p:cNvSpPr/>
            <p:nvPr/>
          </p:nvSpPr>
          <p:spPr>
            <a:xfrm>
              <a:off x="4606693"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sp>
        <p:nvSpPr>
          <p:cNvPr id="84" name="Oval 83">
            <a:extLst>
              <a:ext uri="{FF2B5EF4-FFF2-40B4-BE49-F238E27FC236}">
                <a16:creationId xmlns:a16="http://schemas.microsoft.com/office/drawing/2014/main" id="{8E5424BF-F318-4D7A-8A0A-2BC5D1F78C51}"/>
              </a:ext>
            </a:extLst>
          </p:cNvPr>
          <p:cNvSpPr/>
          <p:nvPr/>
        </p:nvSpPr>
        <p:spPr>
          <a:xfrm>
            <a:off x="6524227" y="1815558"/>
            <a:ext cx="262890" cy="262890"/>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grpSp>
        <p:nvGrpSpPr>
          <p:cNvPr id="105" name="Group 104">
            <a:extLst>
              <a:ext uri="{FF2B5EF4-FFF2-40B4-BE49-F238E27FC236}">
                <a16:creationId xmlns:a16="http://schemas.microsoft.com/office/drawing/2014/main" id="{62C9EB38-C4F2-463B-BD7E-10200FFE4580}"/>
              </a:ext>
            </a:extLst>
          </p:cNvPr>
          <p:cNvGrpSpPr/>
          <p:nvPr/>
        </p:nvGrpSpPr>
        <p:grpSpPr>
          <a:xfrm>
            <a:off x="6776573" y="757490"/>
            <a:ext cx="2146704" cy="1838738"/>
            <a:chOff x="6442342" y="1134233"/>
            <a:chExt cx="2146704" cy="1838738"/>
          </a:xfrm>
        </p:grpSpPr>
        <p:grpSp>
          <p:nvGrpSpPr>
            <p:cNvPr id="85" name="Group 84">
              <a:extLst>
                <a:ext uri="{FF2B5EF4-FFF2-40B4-BE49-F238E27FC236}">
                  <a16:creationId xmlns:a16="http://schemas.microsoft.com/office/drawing/2014/main" id="{120E6B40-7356-4B80-ACDE-55E65BC2E392}"/>
                </a:ext>
              </a:extLst>
            </p:cNvPr>
            <p:cNvGrpSpPr/>
            <p:nvPr/>
          </p:nvGrpSpPr>
          <p:grpSpPr>
            <a:xfrm>
              <a:off x="6442342" y="1134233"/>
              <a:ext cx="2146704" cy="1678734"/>
              <a:chOff x="1413247" y="1108175"/>
              <a:chExt cx="2146704" cy="1678734"/>
            </a:xfrm>
          </p:grpSpPr>
          <p:sp>
            <p:nvSpPr>
              <p:cNvPr id="86" name="Oval 85">
                <a:extLst>
                  <a:ext uri="{FF2B5EF4-FFF2-40B4-BE49-F238E27FC236}">
                    <a16:creationId xmlns:a16="http://schemas.microsoft.com/office/drawing/2014/main" id="{CB1FBEB4-51A3-45D8-A0CF-E7D33948C009}"/>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87" name="Oval 86">
                <a:extLst>
                  <a:ext uri="{FF2B5EF4-FFF2-40B4-BE49-F238E27FC236}">
                    <a16:creationId xmlns:a16="http://schemas.microsoft.com/office/drawing/2014/main" id="{09994EEE-DBEF-4EA2-B2BB-675729E19BBC}"/>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88" name="Oval 87">
                <a:extLst>
                  <a:ext uri="{FF2B5EF4-FFF2-40B4-BE49-F238E27FC236}">
                    <a16:creationId xmlns:a16="http://schemas.microsoft.com/office/drawing/2014/main" id="{52E808B4-3216-4E86-AF05-A4F35085D2CF}"/>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89" name="Straight Arrow Connector 88">
                <a:extLst>
                  <a:ext uri="{FF2B5EF4-FFF2-40B4-BE49-F238E27FC236}">
                    <a16:creationId xmlns:a16="http://schemas.microsoft.com/office/drawing/2014/main" id="{970AA184-8D88-4D4C-AAEA-C885C1074385}"/>
                  </a:ext>
                </a:extLst>
              </p:cNvPr>
              <p:cNvCxnSpPr>
                <a:stCxn id="86" idx="6"/>
                <a:endCxn id="87"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9D4D1E6-089E-4EA3-88F1-6F88ED05B909}"/>
                  </a:ext>
                </a:extLst>
              </p:cNvPr>
              <p:cNvCxnSpPr>
                <a:cxnSpLocks/>
                <a:stCxn id="87" idx="6"/>
                <a:endCxn id="88"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61C700F-0B96-4530-A9C3-BC59B66DA77B}"/>
                  </a:ext>
                </a:extLst>
              </p:cNvPr>
              <p:cNvCxnSpPr>
                <a:cxnSpLocks/>
                <a:endCxn id="86"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F3E024E-82D8-4F6C-B9AA-FB944F305F96}"/>
                  </a:ext>
                </a:extLst>
              </p:cNvPr>
              <p:cNvCxnSpPr>
                <a:cxnSpLocks/>
                <a:stCxn id="88" idx="6"/>
              </p:cNvCxnSpPr>
              <p:nvPr/>
            </p:nvCxnSpPr>
            <p:spPr>
              <a:xfrm flipV="1">
                <a:off x="3139440" y="2278656"/>
                <a:ext cx="303267" cy="1629"/>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4A19D1BD-1EFA-4EA1-B5AB-639F6F221DF7}"/>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4" name="Arc 93">
                <a:extLst>
                  <a:ext uri="{FF2B5EF4-FFF2-40B4-BE49-F238E27FC236}">
                    <a16:creationId xmlns:a16="http://schemas.microsoft.com/office/drawing/2014/main" id="{305D4F9D-4174-4B20-81B6-D2BE8C5BC0AC}"/>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5" name="Arc 94">
                <a:extLst>
                  <a:ext uri="{FF2B5EF4-FFF2-40B4-BE49-F238E27FC236}">
                    <a16:creationId xmlns:a16="http://schemas.microsoft.com/office/drawing/2014/main" id="{1766D565-1CF9-4C9A-A516-FC9F95A78F55}"/>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6" name="Arc 95">
                <a:extLst>
                  <a:ext uri="{FF2B5EF4-FFF2-40B4-BE49-F238E27FC236}">
                    <a16:creationId xmlns:a16="http://schemas.microsoft.com/office/drawing/2014/main" id="{114C5C76-AE64-4B1A-9C8E-D7561568C9FD}"/>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7" name="Arc 96">
                <a:extLst>
                  <a:ext uri="{FF2B5EF4-FFF2-40B4-BE49-F238E27FC236}">
                    <a16:creationId xmlns:a16="http://schemas.microsoft.com/office/drawing/2014/main" id="{98986509-AEA9-4C3D-A4B3-391EE31653AF}"/>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8" name="Arc 97">
                <a:extLst>
                  <a:ext uri="{FF2B5EF4-FFF2-40B4-BE49-F238E27FC236}">
                    <a16:creationId xmlns:a16="http://schemas.microsoft.com/office/drawing/2014/main" id="{D76C94A6-D20D-49D0-8F1F-483AA14D0383}"/>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99" name="Rectangle: Rounded Corners 98">
              <a:extLst>
                <a:ext uri="{FF2B5EF4-FFF2-40B4-BE49-F238E27FC236}">
                  <a16:creationId xmlns:a16="http://schemas.microsoft.com/office/drawing/2014/main" id="{27444B5B-48A1-44ED-AD05-EC3FBB6D7E46}"/>
                </a:ext>
              </a:extLst>
            </p:cNvPr>
            <p:cNvSpPr/>
            <p:nvPr/>
          </p:nvSpPr>
          <p:spPr>
            <a:xfrm>
              <a:off x="6559717"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00" name="Rectangle 99">
              <a:extLst>
                <a:ext uri="{FF2B5EF4-FFF2-40B4-BE49-F238E27FC236}">
                  <a16:creationId xmlns:a16="http://schemas.microsoft.com/office/drawing/2014/main" id="{A1843C4D-2D74-4D68-A868-8FC3A00AC6A7}"/>
                </a:ext>
              </a:extLst>
            </p:cNvPr>
            <p:cNvSpPr/>
            <p:nvPr/>
          </p:nvSpPr>
          <p:spPr>
            <a:xfrm>
              <a:off x="6874597"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sp>
        <p:nvSpPr>
          <p:cNvPr id="103" name="Oval 102">
            <a:extLst>
              <a:ext uri="{FF2B5EF4-FFF2-40B4-BE49-F238E27FC236}">
                <a16:creationId xmlns:a16="http://schemas.microsoft.com/office/drawing/2014/main" id="{F3EABA91-14CB-459F-8B35-35DFD1931421}"/>
              </a:ext>
            </a:extLst>
          </p:cNvPr>
          <p:cNvSpPr/>
          <p:nvPr/>
        </p:nvSpPr>
        <p:spPr>
          <a:xfrm>
            <a:off x="8806176" y="1798155"/>
            <a:ext cx="262890" cy="26289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111" name="Straight Arrow Connector 110">
            <a:extLst>
              <a:ext uri="{FF2B5EF4-FFF2-40B4-BE49-F238E27FC236}">
                <a16:creationId xmlns:a16="http://schemas.microsoft.com/office/drawing/2014/main" id="{24DE1B51-E750-4663-A071-6A64F52E8C6A}"/>
              </a:ext>
            </a:extLst>
          </p:cNvPr>
          <p:cNvCxnSpPr>
            <a:cxnSpLocks/>
          </p:cNvCxnSpPr>
          <p:nvPr/>
        </p:nvCxnSpPr>
        <p:spPr>
          <a:xfrm>
            <a:off x="9069066" y="1927359"/>
            <a:ext cx="2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585FFD4B-297B-4E5C-9B80-0D3CFC867B64}"/>
              </a:ext>
            </a:extLst>
          </p:cNvPr>
          <p:cNvSpPr/>
          <p:nvPr/>
        </p:nvSpPr>
        <p:spPr>
          <a:xfrm>
            <a:off x="9340358" y="1333233"/>
            <a:ext cx="213324" cy="22198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3" name="Oval 112">
            <a:extLst>
              <a:ext uri="{FF2B5EF4-FFF2-40B4-BE49-F238E27FC236}">
                <a16:creationId xmlns:a16="http://schemas.microsoft.com/office/drawing/2014/main" id="{A2944E8F-EB8F-4853-8EBE-A3851F047670}"/>
              </a:ext>
            </a:extLst>
          </p:cNvPr>
          <p:cNvSpPr/>
          <p:nvPr/>
        </p:nvSpPr>
        <p:spPr>
          <a:xfrm>
            <a:off x="9340358" y="1568746"/>
            <a:ext cx="213324" cy="221981"/>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4" name="Oval 113">
            <a:extLst>
              <a:ext uri="{FF2B5EF4-FFF2-40B4-BE49-F238E27FC236}">
                <a16:creationId xmlns:a16="http://schemas.microsoft.com/office/drawing/2014/main" id="{154A8012-96BB-4728-AFEE-228B5B8462FD}"/>
              </a:ext>
            </a:extLst>
          </p:cNvPr>
          <p:cNvSpPr/>
          <p:nvPr/>
        </p:nvSpPr>
        <p:spPr>
          <a:xfrm>
            <a:off x="9340358" y="1804259"/>
            <a:ext cx="213324" cy="22198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5" name="Oval 114">
            <a:extLst>
              <a:ext uri="{FF2B5EF4-FFF2-40B4-BE49-F238E27FC236}">
                <a16:creationId xmlns:a16="http://schemas.microsoft.com/office/drawing/2014/main" id="{084F7DE1-A186-4894-8D15-279094BECEEB}"/>
              </a:ext>
            </a:extLst>
          </p:cNvPr>
          <p:cNvSpPr/>
          <p:nvPr/>
        </p:nvSpPr>
        <p:spPr>
          <a:xfrm>
            <a:off x="9340358" y="2039772"/>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6" name="Oval 115">
            <a:extLst>
              <a:ext uri="{FF2B5EF4-FFF2-40B4-BE49-F238E27FC236}">
                <a16:creationId xmlns:a16="http://schemas.microsoft.com/office/drawing/2014/main" id="{ABC3AD51-3BF6-4E57-98B4-C8D663DD127C}"/>
              </a:ext>
            </a:extLst>
          </p:cNvPr>
          <p:cNvSpPr/>
          <p:nvPr/>
        </p:nvSpPr>
        <p:spPr>
          <a:xfrm>
            <a:off x="9340358" y="2275286"/>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7" name="TextBox 116">
            <a:extLst>
              <a:ext uri="{FF2B5EF4-FFF2-40B4-BE49-F238E27FC236}">
                <a16:creationId xmlns:a16="http://schemas.microsoft.com/office/drawing/2014/main" id="{001F6060-0D14-4DD7-B6AC-DC25FDCF0AA1}"/>
              </a:ext>
            </a:extLst>
          </p:cNvPr>
          <p:cNvSpPr txBox="1"/>
          <p:nvPr/>
        </p:nvSpPr>
        <p:spPr>
          <a:xfrm>
            <a:off x="9691822" y="1322253"/>
            <a:ext cx="10809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Background</a:t>
            </a:r>
          </a:p>
        </p:txBody>
      </p:sp>
      <p:sp>
        <p:nvSpPr>
          <p:cNvPr id="118" name="TextBox 117">
            <a:extLst>
              <a:ext uri="{FF2B5EF4-FFF2-40B4-BE49-F238E27FC236}">
                <a16:creationId xmlns:a16="http://schemas.microsoft.com/office/drawing/2014/main" id="{2F46B7A3-AD3A-40AA-BF22-7152AF0818B5}"/>
              </a:ext>
            </a:extLst>
          </p:cNvPr>
          <p:cNvSpPr txBox="1"/>
          <p:nvPr/>
        </p:nvSpPr>
        <p:spPr>
          <a:xfrm>
            <a:off x="9691822" y="1554451"/>
            <a:ext cx="103233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9" name="TextBox 118">
            <a:extLst>
              <a:ext uri="{FF2B5EF4-FFF2-40B4-BE49-F238E27FC236}">
                <a16:creationId xmlns:a16="http://schemas.microsoft.com/office/drawing/2014/main" id="{15398F41-8398-4640-88F5-5AFAE6AF6D6F}"/>
              </a:ext>
            </a:extLst>
          </p:cNvPr>
          <p:cNvSpPr txBox="1"/>
          <p:nvPr/>
        </p:nvSpPr>
        <p:spPr>
          <a:xfrm>
            <a:off x="9691822" y="1786649"/>
            <a:ext cx="13224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20" name="TextBox 119">
            <a:extLst>
              <a:ext uri="{FF2B5EF4-FFF2-40B4-BE49-F238E27FC236}">
                <a16:creationId xmlns:a16="http://schemas.microsoft.com/office/drawing/2014/main" id="{AA941837-FE5D-43BF-9D5D-8087BD9CA2D7}"/>
              </a:ext>
            </a:extLst>
          </p:cNvPr>
          <p:cNvSpPr txBox="1"/>
          <p:nvPr/>
        </p:nvSpPr>
        <p:spPr>
          <a:xfrm>
            <a:off x="9691822" y="2018847"/>
            <a:ext cx="114614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sp>
        <p:nvSpPr>
          <p:cNvPr id="121" name="TextBox 120">
            <a:extLst>
              <a:ext uri="{FF2B5EF4-FFF2-40B4-BE49-F238E27FC236}">
                <a16:creationId xmlns:a16="http://schemas.microsoft.com/office/drawing/2014/main" id="{3E54DD88-40DC-4056-963C-F075FC33D24A}"/>
              </a:ext>
            </a:extLst>
          </p:cNvPr>
          <p:cNvSpPr txBox="1"/>
          <p:nvPr/>
        </p:nvSpPr>
        <p:spPr>
          <a:xfrm>
            <a:off x="9691822" y="2251046"/>
            <a:ext cx="143629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034D3AC-0902-478E-87C8-FA8D96B6FB8F}"/>
                  </a:ext>
                </a:extLst>
              </p:cNvPr>
              <p:cNvSpPr txBox="1"/>
              <p:nvPr/>
            </p:nvSpPr>
            <p:spPr>
              <a:xfrm>
                <a:off x="1008845" y="4021252"/>
                <a:ext cx="10349308" cy="20159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1" i="0" u="sng"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Parameter		Symbol	Note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blocks		</a:t>
                </a:r>
                <a14:m>
                  <m:oMath xmlns:m="http://schemas.openxmlformats.org/officeDocument/2006/math">
                    <m:sSub>
                      <m:sSubPr>
                        <m:ctrlP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𝑛</m:t>
                        </m:r>
                      </m:e>
                      <m:sub>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𝑏</m:t>
                        </m:r>
                      </m:sub>
                    </m:sSub>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dense blocks</a:t>
                </a:r>
                <a:endPar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Block size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𝑏</m:t>
                    </m:r>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composite layers in dense block</a:t>
                </a:r>
                <a:endPar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init		</a:t>
                </a:r>
                <a14:m>
                  <m:oMath xmlns:m="http://schemas.openxmlformats.org/officeDocument/2006/math">
                    <m:sSub>
                      <m:sSubPr>
                        <m:ctrlP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𝑛</m:t>
                        </m:r>
                      </m:e>
                      <m:sub>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0</m:t>
                        </m:r>
                      </m:sub>
                    </m:sSub>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output feature maps from the 1</a:t>
                </a:r>
                <a:r>
                  <a:rPr kumimoji="0" lang="en-US" sz="1400" b="0"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st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conv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Init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kernel size	</a:t>
                </a:r>
                <a14:m>
                  <m:oMath xmlns:m="http://schemas.openxmlformats.org/officeDocument/2006/math">
                    <m:sSub>
                      <m:sSubPr>
                        <m:ctrlP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𝑠</m:t>
                        </m:r>
                      </m:e>
                      <m:sub>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0</m:t>
                        </m:r>
                      </m:sub>
                    </m:sSub>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Kernel size of the 1</a:t>
                </a:r>
                <a:r>
                  <a:rPr kumimoji="0" lang="en-US" sz="1400" b="0"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st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conv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Growth</a:t>
                </a: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rate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𝑘</m:t>
                    </m:r>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output feature maps from each composite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t>
                </a: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ottleneck</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ratio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𝑚</m:t>
                    </m:r>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 of output feature maps from Conv(1 x 1) in composite layer =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𝑚</m:t>
                    </m:r>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Cambria Math" panose="02040503050406030204" pitchFamily="18" charset="0"/>
                        <a:cs typeface="+mn-cs"/>
                      </a:rPr>
                      <m:t>∙</m:t>
                    </m:r>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𝑘</m:t>
                    </m:r>
                  </m:oMath>
                </a14:m>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a:t>
                </a: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ompression</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𝑐</m:t>
                    </m:r>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Ratio btw # of output &amp; input feature maps of a transition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Dropout ratio	</a:t>
                </a:r>
                <a14:m>
                  <m:oMath xmlns:m="http://schemas.openxmlformats.org/officeDocument/2006/math">
                    <m:sSub>
                      <m:sSubPr>
                        <m:ctrlP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𝑝</m:t>
                        </m:r>
                      </m:e>
                      <m:sub>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𝑑</m:t>
                        </m:r>
                      </m:sub>
                    </m:sSub>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Proportion of output neurons to be set to 0 after each dense block</a:t>
                </a:r>
              </a:p>
            </p:txBody>
          </p:sp>
        </mc:Choice>
        <mc:Fallback xmlns="">
          <p:sp>
            <p:nvSpPr>
              <p:cNvPr id="127" name="TextBox 126">
                <a:extLst>
                  <a:ext uri="{FF2B5EF4-FFF2-40B4-BE49-F238E27FC236}">
                    <a16:creationId xmlns:a16="http://schemas.microsoft.com/office/drawing/2014/main" id="{8034D3AC-0902-478E-87C8-FA8D96B6FB8F}"/>
                  </a:ext>
                </a:extLst>
              </p:cNvPr>
              <p:cNvSpPr txBox="1">
                <a:spLocks noRot="1" noChangeAspect="1" noMove="1" noResize="1" noEditPoints="1" noAdjustHandles="1" noChangeArrowheads="1" noChangeShapeType="1" noTextEdit="1"/>
              </p:cNvSpPr>
              <p:nvPr/>
            </p:nvSpPr>
            <p:spPr>
              <a:xfrm>
                <a:off x="1008845" y="4021252"/>
                <a:ext cx="10349308" cy="2015936"/>
              </a:xfrm>
              <a:prstGeom prst="rect">
                <a:avLst/>
              </a:prstGeom>
              <a:blipFill>
                <a:blip r:embed="rId4"/>
                <a:stretch>
                  <a:fillRect l="-1060" t="-3030" b="-4545"/>
                </a:stretch>
              </a:blipFill>
            </p:spPr>
            <p:txBody>
              <a:bodyPr/>
              <a:lstStyle/>
              <a:p>
                <a:r>
                  <a:rPr lang="en-US">
                    <a:noFill/>
                  </a:rPr>
                  <a:t> </a:t>
                </a:r>
              </a:p>
            </p:txBody>
          </p:sp>
        </mc:Fallback>
      </mc:AlternateContent>
      <p:sp>
        <p:nvSpPr>
          <p:cNvPr id="130" name="Rectangle 129">
            <a:extLst>
              <a:ext uri="{FF2B5EF4-FFF2-40B4-BE49-F238E27FC236}">
                <a16:creationId xmlns:a16="http://schemas.microsoft.com/office/drawing/2014/main" id="{015D06C7-68D1-49DD-8165-B17417F6325A}"/>
              </a:ext>
            </a:extLst>
          </p:cNvPr>
          <p:cNvSpPr/>
          <p:nvPr/>
        </p:nvSpPr>
        <p:spPr>
          <a:xfrm>
            <a:off x="7728732" y="6205791"/>
            <a:ext cx="411042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Huang </a:t>
            </a:r>
            <a:r>
              <a:rPr kumimoji="0" lang="en-US" sz="1100" b="1" i="1"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et al.</a:t>
            </a: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2017, Densely connected convolutional networks</a:t>
            </a:r>
          </a:p>
        </p:txBody>
      </p:sp>
      <p:grpSp>
        <p:nvGrpSpPr>
          <p:cNvPr id="135" name="Group 134">
            <a:extLst>
              <a:ext uri="{FF2B5EF4-FFF2-40B4-BE49-F238E27FC236}">
                <a16:creationId xmlns:a16="http://schemas.microsoft.com/office/drawing/2014/main" id="{2AC0B181-9ECB-40C3-8644-DA897F0BDD3A}"/>
              </a:ext>
            </a:extLst>
          </p:cNvPr>
          <p:cNvGrpSpPr/>
          <p:nvPr/>
        </p:nvGrpSpPr>
        <p:grpSpPr>
          <a:xfrm>
            <a:off x="1013043" y="2849751"/>
            <a:ext cx="4558147" cy="961419"/>
            <a:chOff x="4850787" y="2947415"/>
            <a:chExt cx="4558147" cy="961419"/>
          </a:xfrm>
        </p:grpSpPr>
        <p:sp>
          <p:nvSpPr>
            <p:cNvPr id="30" name="Oval 29">
              <a:extLst>
                <a:ext uri="{FF2B5EF4-FFF2-40B4-BE49-F238E27FC236}">
                  <a16:creationId xmlns:a16="http://schemas.microsoft.com/office/drawing/2014/main" id="{70774373-A507-40A2-BD94-2EA2EA623BBD}"/>
                </a:ext>
              </a:extLst>
            </p:cNvPr>
            <p:cNvSpPr/>
            <p:nvPr/>
          </p:nvSpPr>
          <p:spPr>
            <a:xfrm>
              <a:off x="4850787" y="3210450"/>
              <a:ext cx="207884" cy="207884"/>
            </a:xfrm>
            <a:prstGeom prst="ellipse">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31" name="TextBox 30">
              <a:extLst>
                <a:ext uri="{FF2B5EF4-FFF2-40B4-BE49-F238E27FC236}">
                  <a16:creationId xmlns:a16="http://schemas.microsoft.com/office/drawing/2014/main" id="{C2AE72DD-46A0-4718-B8D0-30C4BDFEF5DC}"/>
                </a:ext>
              </a:extLst>
            </p:cNvPr>
            <p:cNvSpPr txBox="1"/>
            <p:nvPr/>
          </p:nvSpPr>
          <p:spPr>
            <a:xfrm>
              <a:off x="5119232" y="3201271"/>
              <a:ext cx="8405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Composite</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32" name="Oval 31">
              <a:extLst>
                <a:ext uri="{FF2B5EF4-FFF2-40B4-BE49-F238E27FC236}">
                  <a16:creationId xmlns:a16="http://schemas.microsoft.com/office/drawing/2014/main" id="{9061C711-C696-4292-B7D7-BE2803D46DF4}"/>
                </a:ext>
              </a:extLst>
            </p:cNvPr>
            <p:cNvSpPr/>
            <p:nvPr/>
          </p:nvSpPr>
          <p:spPr>
            <a:xfrm>
              <a:off x="4850787" y="2981973"/>
              <a:ext cx="207884" cy="207884"/>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33" name="TextBox 32">
              <a:extLst>
                <a:ext uri="{FF2B5EF4-FFF2-40B4-BE49-F238E27FC236}">
                  <a16:creationId xmlns:a16="http://schemas.microsoft.com/office/drawing/2014/main" id="{55FC7F05-2F71-4A06-A5D9-8DDA5F9C4077}"/>
                </a:ext>
              </a:extLst>
            </p:cNvPr>
            <p:cNvSpPr txBox="1"/>
            <p:nvPr/>
          </p:nvSpPr>
          <p:spPr>
            <a:xfrm>
              <a:off x="5119232" y="2970600"/>
              <a:ext cx="92333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Initial </a:t>
              </a:r>
              <a:r>
                <a:rPr kumimoji="0" lang="fr-FR" sz="1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40" name="Oval 39">
              <a:extLst>
                <a:ext uri="{FF2B5EF4-FFF2-40B4-BE49-F238E27FC236}">
                  <a16:creationId xmlns:a16="http://schemas.microsoft.com/office/drawing/2014/main" id="{BF5B1DBA-8D1C-4D38-A5D2-6CD6D168763E}"/>
                </a:ext>
              </a:extLst>
            </p:cNvPr>
            <p:cNvSpPr/>
            <p:nvPr/>
          </p:nvSpPr>
          <p:spPr>
            <a:xfrm>
              <a:off x="4850787" y="3438927"/>
              <a:ext cx="207884" cy="207884"/>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1" name="TextBox 40">
              <a:extLst>
                <a:ext uri="{FF2B5EF4-FFF2-40B4-BE49-F238E27FC236}">
                  <a16:creationId xmlns:a16="http://schemas.microsoft.com/office/drawing/2014/main" id="{376F04B4-BB0B-46DC-B213-DBA6DE41C0C0}"/>
                </a:ext>
              </a:extLst>
            </p:cNvPr>
            <p:cNvSpPr txBox="1"/>
            <p:nvPr/>
          </p:nvSpPr>
          <p:spPr>
            <a:xfrm>
              <a:off x="5119232" y="3431942"/>
              <a:ext cx="79470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Transition</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02" name="Oval 101">
              <a:extLst>
                <a:ext uri="{FF2B5EF4-FFF2-40B4-BE49-F238E27FC236}">
                  <a16:creationId xmlns:a16="http://schemas.microsoft.com/office/drawing/2014/main" id="{797C3F77-88C4-4D9A-96AF-6909A6A1B11E}"/>
                </a:ext>
              </a:extLst>
            </p:cNvPr>
            <p:cNvSpPr/>
            <p:nvPr/>
          </p:nvSpPr>
          <p:spPr>
            <a:xfrm>
              <a:off x="4850787" y="3667404"/>
              <a:ext cx="207884" cy="207884"/>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104" name="TextBox 103">
              <a:extLst>
                <a:ext uri="{FF2B5EF4-FFF2-40B4-BE49-F238E27FC236}">
                  <a16:creationId xmlns:a16="http://schemas.microsoft.com/office/drawing/2014/main" id="{EBB755B4-FA1B-4070-80B0-678F9CE8E92F}"/>
                </a:ext>
              </a:extLst>
            </p:cNvPr>
            <p:cNvSpPr txBox="1"/>
            <p:nvPr/>
          </p:nvSpPr>
          <p:spPr>
            <a:xfrm>
              <a:off x="5119232" y="3662613"/>
              <a:ext cx="105477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Classification</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1" name="Rectangle 130">
              <a:extLst>
                <a:ext uri="{FF2B5EF4-FFF2-40B4-BE49-F238E27FC236}">
                  <a16:creationId xmlns:a16="http://schemas.microsoft.com/office/drawing/2014/main" id="{6A1E7D2B-BCB0-4AB1-BA0A-8B8495AD1698}"/>
                </a:ext>
              </a:extLst>
            </p:cNvPr>
            <p:cNvSpPr/>
            <p:nvPr/>
          </p:nvSpPr>
          <p:spPr>
            <a:xfrm>
              <a:off x="6183499" y="2947415"/>
              <a:ext cx="21809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(7 x 7/2),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MaxPool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(3 x 3/2)</a:t>
              </a:r>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32" name="Rectangle 131">
              <a:extLst>
                <a:ext uri="{FF2B5EF4-FFF2-40B4-BE49-F238E27FC236}">
                  <a16:creationId xmlns:a16="http://schemas.microsoft.com/office/drawing/2014/main" id="{9955B31C-5458-4137-BDC7-50B54A51B549}"/>
                </a:ext>
              </a:extLst>
            </p:cNvPr>
            <p:cNvSpPr/>
            <p:nvPr/>
          </p:nvSpPr>
          <p:spPr>
            <a:xfrm>
              <a:off x="6183499" y="3175555"/>
              <a:ext cx="32254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BN,</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ReLU</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(1  x1/1), BN,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ReLU</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(3 x 3/1)</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3" name="Rectangle 132">
              <a:extLst>
                <a:ext uri="{FF2B5EF4-FFF2-40B4-BE49-F238E27FC236}">
                  <a16:creationId xmlns:a16="http://schemas.microsoft.com/office/drawing/2014/main" id="{27F5B738-3431-4B47-862D-DF0CBF4C73FC}"/>
                </a:ext>
              </a:extLst>
            </p:cNvPr>
            <p:cNvSpPr/>
            <p:nvPr/>
          </p:nvSpPr>
          <p:spPr>
            <a:xfrm>
              <a:off x="6183499" y="3403695"/>
              <a:ext cx="21537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(1 x 1/1),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AvgPool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(2 x 2/2)</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4" name="Rectangle 133">
              <a:extLst>
                <a:ext uri="{FF2B5EF4-FFF2-40B4-BE49-F238E27FC236}">
                  <a16:creationId xmlns:a16="http://schemas.microsoft.com/office/drawing/2014/main" id="{215BAE5C-A037-487F-8C91-553B3269C715}"/>
                </a:ext>
              </a:extLst>
            </p:cNvPr>
            <p:cNvSpPr/>
            <p:nvPr/>
          </p:nvSpPr>
          <p:spPr>
            <a:xfrm>
              <a:off x="6183499" y="3631835"/>
              <a:ext cx="135383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GlobalAvgPool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FC</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spTree>
    <p:extLst>
      <p:ext uri="{BB962C8B-B14F-4D97-AF65-F5344CB8AC3E}">
        <p14:creationId xmlns:p14="http://schemas.microsoft.com/office/powerpoint/2010/main" val="836922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CA7FD2-EEE1-4653-A3ED-EC06E26685F5}" type="datetime4">
              <a:rPr lang="en-US" smtClean="0"/>
              <a:t>December 19, 2018</a:t>
            </a:fld>
            <a:endParaRPr lang="en-US"/>
          </a:p>
        </p:txBody>
      </p:sp>
      <p:sp>
        <p:nvSpPr>
          <p:cNvPr id="5" name="Slide Number Placeholder 4"/>
          <p:cNvSpPr>
            <a:spLocks noGrp="1"/>
          </p:cNvSpPr>
          <p:nvPr>
            <p:ph type="sldNum" sz="quarter" idx="12"/>
          </p:nvPr>
        </p:nvSpPr>
        <p:spPr/>
        <p:txBody>
          <a:bodyPr/>
          <a:lstStyle/>
          <a:p>
            <a:fld id="{00E6A5BD-C011-4A45-AA3A-201790FB7F2B}" type="slidenum">
              <a:rPr lang="en-US" smtClean="0"/>
              <a:t>23</a:t>
            </a:fld>
            <a:endParaRPr lang="en-US"/>
          </a:p>
        </p:txBody>
      </p:sp>
      <p:sp>
        <p:nvSpPr>
          <p:cNvPr id="89" name="Title 1">
            <a:extLst>
              <a:ext uri="{FF2B5EF4-FFF2-40B4-BE49-F238E27FC236}">
                <a16:creationId xmlns:a16="http://schemas.microsoft.com/office/drawing/2014/main" id="{D37D89B0-F9F4-4273-8181-B8B3807CB18D}"/>
              </a:ext>
            </a:extLst>
          </p:cNvPr>
          <p:cNvSpPr txBox="1">
            <a:spLocks/>
          </p:cNvSpPr>
          <p:nvPr/>
        </p:nvSpPr>
        <p:spPr>
          <a:xfrm>
            <a:off x="543044" y="237236"/>
            <a:ext cx="3912842"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Performance evaluation</a:t>
            </a:r>
          </a:p>
        </p:txBody>
      </p:sp>
      <p:sp>
        <p:nvSpPr>
          <p:cNvPr id="29" name="TextBox 28">
            <a:extLst>
              <a:ext uri="{FF2B5EF4-FFF2-40B4-BE49-F238E27FC236}">
                <a16:creationId xmlns:a16="http://schemas.microsoft.com/office/drawing/2014/main" id="{4194EE12-9C36-47BB-B49E-1DCBB4935772}"/>
              </a:ext>
            </a:extLst>
          </p:cNvPr>
          <p:cNvSpPr txBox="1"/>
          <p:nvPr/>
        </p:nvSpPr>
        <p:spPr>
          <a:xfrm>
            <a:off x="543044" y="933357"/>
            <a:ext cx="1827873"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Qualitative metric</a:t>
            </a:r>
          </a:p>
        </p:txBody>
      </p:sp>
      <p:sp>
        <p:nvSpPr>
          <p:cNvPr id="6" name="Rectangle 5">
            <a:extLst>
              <a:ext uri="{FF2B5EF4-FFF2-40B4-BE49-F238E27FC236}">
                <a16:creationId xmlns:a16="http://schemas.microsoft.com/office/drawing/2014/main" id="{597BA734-F654-407A-8244-E267757381E9}"/>
              </a:ext>
            </a:extLst>
          </p:cNvPr>
          <p:cNvSpPr/>
          <p:nvPr/>
        </p:nvSpPr>
        <p:spPr>
          <a:xfrm>
            <a:off x="1630256" y="1324954"/>
            <a:ext cx="7123681" cy="684803"/>
          </a:xfrm>
          <a:prstGeom prst="rect">
            <a:avLst/>
          </a:prstGeom>
        </p:spPr>
        <p:txBody>
          <a:bodyPr wrap="none">
            <a:spAutoFit/>
          </a:bodyPr>
          <a:lstStyle/>
          <a:p>
            <a:pPr>
              <a:spcAft>
                <a:spcPts val="300"/>
              </a:spcAft>
            </a:pPr>
            <a:r>
              <a:rPr lang="en-US" b="1" u="sng" dirty="0">
                <a:solidFill>
                  <a:schemeClr val="bg2">
                    <a:lumMod val="10000"/>
                  </a:schemeClr>
                </a:solidFill>
                <a:latin typeface="GE Inspira" panose="020F0603030400020203" pitchFamily="34" charset="0"/>
              </a:rPr>
              <a:t>Class activation map (heatmap) </a:t>
            </a:r>
            <a:r>
              <a:rPr lang="en-US" b="1" u="sng" baseline="30000" dirty="0">
                <a:solidFill>
                  <a:schemeClr val="bg2">
                    <a:lumMod val="10000"/>
                  </a:schemeClr>
                </a:solidFill>
                <a:latin typeface="GE Inspira" panose="020F0603030400020203" pitchFamily="34" charset="0"/>
              </a:rPr>
              <a:t>*</a:t>
            </a:r>
            <a:r>
              <a:rPr lang="en-US" b="1" dirty="0">
                <a:solidFill>
                  <a:schemeClr val="bg2">
                    <a:lumMod val="10000"/>
                  </a:schemeClr>
                </a:solidFill>
                <a:latin typeface="GE Inspira" panose="020F0603030400020203" pitchFamily="34" charset="0"/>
              </a:rPr>
              <a:t>: </a:t>
            </a:r>
          </a:p>
          <a:p>
            <a:pPr marL="174625" indent="-174625">
              <a:spcAft>
                <a:spcPts val="1200"/>
              </a:spcAft>
              <a:buFont typeface="Arial" panose="020B0604020202020204" pitchFamily="34" charset="0"/>
              <a:buChar char="•"/>
            </a:pPr>
            <a:r>
              <a:rPr lang="en-US" b="1" dirty="0">
                <a:solidFill>
                  <a:schemeClr val="bg2">
                    <a:lumMod val="10000"/>
                  </a:schemeClr>
                </a:solidFill>
                <a:latin typeface="GE Inspira" panose="020F0603030400020203" pitchFamily="34" charset="0"/>
              </a:rPr>
              <a:t>Coarse indicator of localization capacity of a classification network </a:t>
            </a:r>
          </a:p>
        </p:txBody>
      </p:sp>
      <mc:AlternateContent xmlns:mc="http://schemas.openxmlformats.org/markup-compatibility/2006" xmlns:a14="http://schemas.microsoft.com/office/drawing/2010/main">
        <mc:Choice Requires="a14">
          <p:sp>
            <p:nvSpPr>
              <p:cNvPr id="1027" name="Rectangle 1026">
                <a:extLst>
                  <a:ext uri="{FF2B5EF4-FFF2-40B4-BE49-F238E27FC236}">
                    <a16:creationId xmlns:a16="http://schemas.microsoft.com/office/drawing/2014/main" id="{EB85306E-EBF0-4418-9EAD-09E4D691BA41}"/>
                  </a:ext>
                </a:extLst>
              </p:cNvPr>
              <p:cNvSpPr/>
              <p:nvPr/>
            </p:nvSpPr>
            <p:spPr>
              <a:xfrm>
                <a:off x="3224037" y="2233040"/>
                <a:ext cx="2585964" cy="369332"/>
              </a:xfrm>
              <a:prstGeom prst="rect">
                <a:avLst/>
              </a:prstGeom>
            </p:spPr>
            <p:txBody>
              <a:bodyPr wrap="none">
                <a:spAutoFit/>
              </a:bodyPr>
              <a:lstStyle/>
              <a:p>
                <a:r>
                  <a:rPr lang="en-US" b="1" dirty="0">
                    <a:solidFill>
                      <a:schemeClr val="bg2">
                        <a:lumMod val="10000"/>
                      </a:schemeClr>
                    </a:solidFill>
                    <a:latin typeface="GE Inspira" panose="020F0603030400020203" pitchFamily="34" charset="0"/>
                  </a:rPr>
                  <a:t>Classification for class </a:t>
                </a:r>
                <a14:m>
                  <m:oMath xmlns:m="http://schemas.openxmlformats.org/officeDocument/2006/math">
                    <m:r>
                      <a:rPr lang="fr-FR" b="1" i="1" smtClean="0">
                        <a:solidFill>
                          <a:schemeClr val="bg2">
                            <a:lumMod val="10000"/>
                          </a:schemeClr>
                        </a:solidFill>
                        <a:latin typeface="Cambria Math" panose="02040503050406030204" pitchFamily="18" charset="0"/>
                      </a:rPr>
                      <m:t>𝒊</m:t>
                    </m:r>
                  </m:oMath>
                </a14:m>
                <a:endParaRPr lang="en-US" dirty="0"/>
              </a:p>
            </p:txBody>
          </p:sp>
        </mc:Choice>
        <mc:Fallback xmlns="">
          <p:sp>
            <p:nvSpPr>
              <p:cNvPr id="1027" name="Rectangle 1026">
                <a:extLst>
                  <a:ext uri="{FF2B5EF4-FFF2-40B4-BE49-F238E27FC236}">
                    <a16:creationId xmlns:a16="http://schemas.microsoft.com/office/drawing/2014/main" id="{EB85306E-EBF0-4418-9EAD-09E4D691BA41}"/>
                  </a:ext>
                </a:extLst>
              </p:cNvPr>
              <p:cNvSpPr>
                <a:spLocks noRot="1" noChangeAspect="1" noMove="1" noResize="1" noEditPoints="1" noAdjustHandles="1" noChangeArrowheads="1" noChangeShapeType="1" noTextEdit="1"/>
              </p:cNvSpPr>
              <p:nvPr/>
            </p:nvSpPr>
            <p:spPr>
              <a:xfrm>
                <a:off x="3224037" y="2233040"/>
                <a:ext cx="2585964" cy="369332"/>
              </a:xfrm>
              <a:prstGeom prst="rect">
                <a:avLst/>
              </a:prstGeom>
              <a:blipFill>
                <a:blip r:embed="rId3"/>
                <a:stretch>
                  <a:fillRect l="-212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A88502A6-75A4-4C74-98F9-A838B13D0EED}"/>
                  </a:ext>
                </a:extLst>
              </p:cNvPr>
              <p:cNvSpPr/>
              <p:nvPr/>
            </p:nvSpPr>
            <p:spPr>
              <a:xfrm>
                <a:off x="7886598" y="2233040"/>
                <a:ext cx="2161169" cy="369332"/>
              </a:xfrm>
              <a:prstGeom prst="rect">
                <a:avLst/>
              </a:prstGeom>
            </p:spPr>
            <p:txBody>
              <a:bodyPr wrap="none">
                <a:spAutoFit/>
              </a:bodyPr>
              <a:lstStyle/>
              <a:p>
                <a:r>
                  <a:rPr lang="en-US" b="1" dirty="0">
                    <a:solidFill>
                      <a:schemeClr val="bg2">
                        <a:lumMod val="10000"/>
                      </a:schemeClr>
                    </a:solidFill>
                    <a:latin typeface="GE Inspira" panose="020F0603030400020203" pitchFamily="34" charset="0"/>
                  </a:rPr>
                  <a:t>Heatmap for class </a:t>
                </a:r>
                <a14:m>
                  <m:oMath xmlns:m="http://schemas.openxmlformats.org/officeDocument/2006/math">
                    <m:r>
                      <a:rPr lang="fr-FR" b="1" i="1" smtClean="0">
                        <a:solidFill>
                          <a:schemeClr val="bg2">
                            <a:lumMod val="10000"/>
                          </a:schemeClr>
                        </a:solidFill>
                        <a:latin typeface="Cambria Math" panose="02040503050406030204" pitchFamily="18" charset="0"/>
                      </a:rPr>
                      <m:t>𝒊</m:t>
                    </m:r>
                  </m:oMath>
                </a14:m>
                <a:endParaRPr lang="en-US" dirty="0"/>
              </a:p>
            </p:txBody>
          </p:sp>
        </mc:Choice>
        <mc:Fallback xmlns="">
          <p:sp>
            <p:nvSpPr>
              <p:cNvPr id="153" name="Rectangle 152">
                <a:extLst>
                  <a:ext uri="{FF2B5EF4-FFF2-40B4-BE49-F238E27FC236}">
                    <a16:creationId xmlns:a16="http://schemas.microsoft.com/office/drawing/2014/main" id="{A88502A6-75A4-4C74-98F9-A838B13D0EED}"/>
                  </a:ext>
                </a:extLst>
              </p:cNvPr>
              <p:cNvSpPr>
                <a:spLocks noRot="1" noChangeAspect="1" noMove="1" noResize="1" noEditPoints="1" noAdjustHandles="1" noChangeArrowheads="1" noChangeShapeType="1" noTextEdit="1"/>
              </p:cNvSpPr>
              <p:nvPr/>
            </p:nvSpPr>
            <p:spPr>
              <a:xfrm>
                <a:off x="7886598" y="2233040"/>
                <a:ext cx="2161169" cy="369332"/>
              </a:xfrm>
              <a:prstGeom prst="rect">
                <a:avLst/>
              </a:prstGeom>
              <a:blipFill>
                <a:blip r:embed="rId4"/>
                <a:stretch>
                  <a:fillRect l="-2542" t="-8197" b="-24590"/>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59F95A7C-198C-4E6F-B240-366D02AB1386}"/>
              </a:ext>
            </a:extLst>
          </p:cNvPr>
          <p:cNvGrpSpPr/>
          <p:nvPr/>
        </p:nvGrpSpPr>
        <p:grpSpPr>
          <a:xfrm>
            <a:off x="7049850" y="2881677"/>
            <a:ext cx="4744494" cy="1334765"/>
            <a:chOff x="7049850" y="2565802"/>
            <a:chExt cx="4744494" cy="1334765"/>
          </a:xfrm>
        </p:grpSpPr>
        <p:pic>
          <p:nvPicPr>
            <p:cNvPr id="9" name="Picture 8">
              <a:extLst>
                <a:ext uri="{FF2B5EF4-FFF2-40B4-BE49-F238E27FC236}">
                  <a16:creationId xmlns:a16="http://schemas.microsoft.com/office/drawing/2014/main" id="{8262AC2C-FB3B-4F26-A3F6-269FA0D5A948}"/>
                </a:ext>
              </a:extLst>
            </p:cNvPr>
            <p:cNvPicPr>
              <a:picLocks/>
            </p:cNvPicPr>
            <p:nvPr/>
          </p:nvPicPr>
          <p:blipFill rotWithShape="1">
            <a:blip r:embed="rId5">
              <a:extLst>
                <a:ext uri="{28A0092B-C50C-407E-A947-70E740481C1C}">
                  <a14:useLocalDpi xmlns:a14="http://schemas.microsoft.com/office/drawing/2010/main" val="0"/>
                </a:ext>
              </a:extLst>
            </a:blip>
            <a:srcRect l="66479" t="35496" r="23254" b="59061"/>
            <a:stretch/>
          </p:blipFill>
          <p:spPr>
            <a:xfrm>
              <a:off x="9579370" y="2565802"/>
              <a:ext cx="1005840" cy="1005840"/>
            </a:xfrm>
            <a:prstGeom prst="rect">
              <a:avLst/>
            </a:prstGeom>
          </p:spPr>
        </p:pic>
        <p:pic>
          <p:nvPicPr>
            <p:cNvPr id="15" name="Picture 14">
              <a:extLst>
                <a:ext uri="{FF2B5EF4-FFF2-40B4-BE49-F238E27FC236}">
                  <a16:creationId xmlns:a16="http://schemas.microsoft.com/office/drawing/2014/main" id="{55C28927-8836-43FD-8F00-B33FB11F2729}"/>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10621531" y="2565802"/>
              <a:ext cx="1005840" cy="1005840"/>
            </a:xfrm>
            <a:prstGeom prst="rect">
              <a:avLst/>
            </a:prstGeom>
          </p:spPr>
        </p:pic>
        <p:sp>
          <p:nvSpPr>
            <p:cNvPr id="66" name="TextBox 65">
              <a:extLst>
                <a:ext uri="{FF2B5EF4-FFF2-40B4-BE49-F238E27FC236}">
                  <a16:creationId xmlns:a16="http://schemas.microsoft.com/office/drawing/2014/main" id="{2357912C-67BE-4A80-A34B-CFF086C650EE}"/>
                </a:ext>
              </a:extLst>
            </p:cNvPr>
            <p:cNvSpPr txBox="1"/>
            <p:nvPr/>
          </p:nvSpPr>
          <p:spPr>
            <a:xfrm>
              <a:off x="8380161" y="2889120"/>
              <a:ext cx="134652" cy="276999"/>
            </a:xfrm>
            <a:prstGeom prst="rect">
              <a:avLst/>
            </a:prstGeom>
            <a:noFill/>
          </p:spPr>
          <p:txBody>
            <a:bodyPr wrap="none" lIns="0" tIns="0" rIns="0" bIns="0" rtlCol="0">
              <a:spAutoFit/>
            </a:bodyPr>
            <a:lstStyle/>
            <a:p>
              <a:r>
                <a:rPr lang="en-US" dirty="0">
                  <a:solidFill>
                    <a:schemeClr val="accent2"/>
                  </a:solidFill>
                </a:rPr>
                <a:t>…</a:t>
              </a:r>
            </a:p>
          </p:txBody>
        </p:sp>
        <p:grpSp>
          <p:nvGrpSpPr>
            <p:cNvPr id="72" name="Group 71">
              <a:extLst>
                <a:ext uri="{FF2B5EF4-FFF2-40B4-BE49-F238E27FC236}">
                  <a16:creationId xmlns:a16="http://schemas.microsoft.com/office/drawing/2014/main" id="{1D0B04A3-CF27-4AB2-B026-76B57EFF2CEC}"/>
                </a:ext>
              </a:extLst>
            </p:cNvPr>
            <p:cNvGrpSpPr/>
            <p:nvPr/>
          </p:nvGrpSpPr>
          <p:grpSpPr>
            <a:xfrm>
              <a:off x="7049850" y="2682381"/>
              <a:ext cx="457200" cy="766729"/>
              <a:chOff x="6843931" y="2215333"/>
              <a:chExt cx="457200" cy="766729"/>
            </a:xfrm>
          </p:grpSpPr>
          <p:sp>
            <p:nvSpPr>
              <p:cNvPr id="49" name="Rectangle 48">
                <a:extLst>
                  <a:ext uri="{FF2B5EF4-FFF2-40B4-BE49-F238E27FC236}">
                    <a16:creationId xmlns:a16="http://schemas.microsoft.com/office/drawing/2014/main" id="{9074B0C4-2F20-4697-8759-758B09BA29BC}"/>
                  </a:ext>
                </a:extLst>
              </p:cNvPr>
              <p:cNvSpPr/>
              <p:nvPr/>
            </p:nvSpPr>
            <p:spPr>
              <a:xfrm>
                <a:off x="6843931" y="2215333"/>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A43AEB-D7A3-4904-AECC-48A0809BB8F9}"/>
                  </a:ext>
                </a:extLst>
              </p:cNvPr>
              <p:cNvSpPr/>
              <p:nvPr/>
            </p:nvSpPr>
            <p:spPr>
              <a:xfrm>
                <a:off x="7026811" y="2891967"/>
                <a:ext cx="91440" cy="90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A3A5F30-F60E-49CC-AB7A-B8B4734FCD12}"/>
                  </a:ext>
                </a:extLst>
              </p:cNvPr>
              <p:cNvSpPr txBox="1"/>
              <p:nvPr/>
            </p:nvSpPr>
            <p:spPr>
              <a:xfrm>
                <a:off x="7026044"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p:grpSp>
          <p:nvGrpSpPr>
            <p:cNvPr id="70" name="Group 69">
              <a:extLst>
                <a:ext uri="{FF2B5EF4-FFF2-40B4-BE49-F238E27FC236}">
                  <a16:creationId xmlns:a16="http://schemas.microsoft.com/office/drawing/2014/main" id="{E1DB6239-1E6E-484E-8F69-ED71ED041897}"/>
                </a:ext>
              </a:extLst>
            </p:cNvPr>
            <p:cNvGrpSpPr/>
            <p:nvPr/>
          </p:nvGrpSpPr>
          <p:grpSpPr>
            <a:xfrm>
              <a:off x="7704923" y="2677553"/>
              <a:ext cx="457200" cy="766729"/>
              <a:chOff x="7684272" y="2215333"/>
              <a:chExt cx="457200" cy="766729"/>
            </a:xfrm>
          </p:grpSpPr>
          <p:sp>
            <p:nvSpPr>
              <p:cNvPr id="50" name="Rectangle 49">
                <a:extLst>
                  <a:ext uri="{FF2B5EF4-FFF2-40B4-BE49-F238E27FC236}">
                    <a16:creationId xmlns:a16="http://schemas.microsoft.com/office/drawing/2014/main" id="{09E8476A-8815-4483-9422-F8AA19C29A6B}"/>
                  </a:ext>
                </a:extLst>
              </p:cNvPr>
              <p:cNvSpPr/>
              <p:nvPr/>
            </p:nvSpPr>
            <p:spPr>
              <a:xfrm>
                <a:off x="7684272" y="2215333"/>
                <a:ext cx="457200" cy="457200"/>
              </a:xfrm>
              <a:prstGeom prst="rect">
                <a:avLst/>
              </a:prstGeom>
              <a:blipFill dpi="0" rotWithShape="1">
                <a:blip r:embed="rId7"/>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6B8E5A1-1103-4872-8DF8-8022CA913D97}"/>
                  </a:ext>
                </a:extLst>
              </p:cNvPr>
              <p:cNvSpPr/>
              <p:nvPr/>
            </p:nvSpPr>
            <p:spPr>
              <a:xfrm>
                <a:off x="7867152" y="2891967"/>
                <a:ext cx="91440" cy="9009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67">
                <a:extLst>
                  <a:ext uri="{FF2B5EF4-FFF2-40B4-BE49-F238E27FC236}">
                    <a16:creationId xmlns:a16="http://schemas.microsoft.com/office/drawing/2014/main" id="{816CDD49-363C-4D16-AE71-B9FB430D8004}"/>
                  </a:ext>
                </a:extLst>
              </p:cNvPr>
              <p:cNvSpPr txBox="1"/>
              <p:nvPr/>
            </p:nvSpPr>
            <p:spPr>
              <a:xfrm>
                <a:off x="7866385"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p:grpSp>
          <p:nvGrpSpPr>
            <p:cNvPr id="73" name="Group 72">
              <a:extLst>
                <a:ext uri="{FF2B5EF4-FFF2-40B4-BE49-F238E27FC236}">
                  <a16:creationId xmlns:a16="http://schemas.microsoft.com/office/drawing/2014/main" id="{96E3A9C6-8D6E-4172-9C78-A40CE220E47C}"/>
                </a:ext>
              </a:extLst>
            </p:cNvPr>
            <p:cNvGrpSpPr/>
            <p:nvPr/>
          </p:nvGrpSpPr>
          <p:grpSpPr>
            <a:xfrm>
              <a:off x="8734111" y="2686182"/>
              <a:ext cx="457200" cy="766729"/>
              <a:chOff x="8185688" y="2215333"/>
              <a:chExt cx="457200" cy="766729"/>
            </a:xfrm>
          </p:grpSpPr>
          <p:sp>
            <p:nvSpPr>
              <p:cNvPr id="51" name="Rectangle 50">
                <a:extLst>
                  <a:ext uri="{FF2B5EF4-FFF2-40B4-BE49-F238E27FC236}">
                    <a16:creationId xmlns:a16="http://schemas.microsoft.com/office/drawing/2014/main" id="{CAA90009-5746-42FB-9A0F-FB53551F24F0}"/>
                  </a:ext>
                </a:extLst>
              </p:cNvPr>
              <p:cNvSpPr/>
              <p:nvPr/>
            </p:nvSpPr>
            <p:spPr>
              <a:xfrm>
                <a:off x="8185688" y="2215333"/>
                <a:ext cx="457200" cy="457200"/>
              </a:xfrm>
              <a:prstGeom prst="rect">
                <a:avLst/>
              </a:prstGeom>
              <a:blipFill dpi="0" rotWithShape="1">
                <a:blip r:embed="rId8"/>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5EC4592-EF02-4215-8E34-BF79915FC263}"/>
                  </a:ext>
                </a:extLst>
              </p:cNvPr>
              <p:cNvSpPr/>
              <p:nvPr/>
            </p:nvSpPr>
            <p:spPr>
              <a:xfrm>
                <a:off x="8368568" y="2891967"/>
                <a:ext cx="91440" cy="9009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FFB9AC1-E257-41FD-944F-AD02423655C6}"/>
                  </a:ext>
                </a:extLst>
              </p:cNvPr>
              <p:cNvSpPr txBox="1"/>
              <p:nvPr/>
            </p:nvSpPr>
            <p:spPr>
              <a:xfrm>
                <a:off x="8367801"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F26C7AA-0D78-4DAC-A9C2-3D882B641242}"/>
                    </a:ext>
                  </a:extLst>
                </p:cNvPr>
                <p:cNvSpPr txBox="1"/>
                <p:nvPr/>
              </p:nvSpPr>
              <p:spPr>
                <a:xfrm>
                  <a:off x="749538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4" name="TextBox 73">
                  <a:extLst>
                    <a:ext uri="{FF2B5EF4-FFF2-40B4-BE49-F238E27FC236}">
                      <a16:creationId xmlns:a16="http://schemas.microsoft.com/office/drawing/2014/main" id="{5F26C7AA-0D78-4DAC-A9C2-3D882B641242}"/>
                    </a:ext>
                  </a:extLst>
                </p:cNvPr>
                <p:cNvSpPr txBox="1">
                  <a:spLocks noRot="1" noChangeAspect="1" noMove="1" noResize="1" noEditPoints="1" noAdjustHandles="1" noChangeArrowheads="1" noChangeShapeType="1" noTextEdit="1"/>
                </p:cNvSpPr>
                <p:nvPr/>
              </p:nvSpPr>
              <p:spPr>
                <a:xfrm>
                  <a:off x="7495380" y="2945518"/>
                  <a:ext cx="221214" cy="276999"/>
                </a:xfrm>
                <a:prstGeom prst="rect">
                  <a:avLst/>
                </a:prstGeom>
                <a:blipFill>
                  <a:blip r:embed="rId18"/>
                  <a:stretch>
                    <a:fillRect l="-25000" r="-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0BE5CC8-EFF7-4791-8AD1-0862C1C75D6D}"/>
                    </a:ext>
                  </a:extLst>
                </p:cNvPr>
                <p:cNvSpPr txBox="1"/>
                <p:nvPr/>
              </p:nvSpPr>
              <p:spPr>
                <a:xfrm>
                  <a:off x="815189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6" name="TextBox 75">
                  <a:extLst>
                    <a:ext uri="{FF2B5EF4-FFF2-40B4-BE49-F238E27FC236}">
                      <a16:creationId xmlns:a16="http://schemas.microsoft.com/office/drawing/2014/main" id="{50BE5CC8-EFF7-4791-8AD1-0862C1C75D6D}"/>
                    </a:ext>
                  </a:extLst>
                </p:cNvPr>
                <p:cNvSpPr txBox="1">
                  <a:spLocks noRot="1" noChangeAspect="1" noMove="1" noResize="1" noEditPoints="1" noAdjustHandles="1" noChangeArrowheads="1" noChangeShapeType="1" noTextEdit="1"/>
                </p:cNvSpPr>
                <p:nvPr/>
              </p:nvSpPr>
              <p:spPr>
                <a:xfrm>
                  <a:off x="8151890" y="2945518"/>
                  <a:ext cx="221214" cy="276999"/>
                </a:xfrm>
                <a:prstGeom prst="rect">
                  <a:avLst/>
                </a:prstGeom>
                <a:blipFill>
                  <a:blip r:embed="rId19"/>
                  <a:stretch>
                    <a:fillRect l="-21622" r="-216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6116B78-1EDE-40C6-B517-C57E7F778779}"/>
                    </a:ext>
                  </a:extLst>
                </p:cNvPr>
                <p:cNvSpPr txBox="1"/>
                <p:nvPr/>
              </p:nvSpPr>
              <p:spPr>
                <a:xfrm>
                  <a:off x="852316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7" name="TextBox 76">
                  <a:extLst>
                    <a:ext uri="{FF2B5EF4-FFF2-40B4-BE49-F238E27FC236}">
                      <a16:creationId xmlns:a16="http://schemas.microsoft.com/office/drawing/2014/main" id="{06116B78-1EDE-40C6-B517-C57E7F778779}"/>
                    </a:ext>
                  </a:extLst>
                </p:cNvPr>
                <p:cNvSpPr txBox="1">
                  <a:spLocks noRot="1" noChangeAspect="1" noMove="1" noResize="1" noEditPoints="1" noAdjustHandles="1" noChangeArrowheads="1" noChangeShapeType="1" noTextEdit="1"/>
                </p:cNvSpPr>
                <p:nvPr/>
              </p:nvSpPr>
              <p:spPr>
                <a:xfrm>
                  <a:off x="8523160" y="2945518"/>
                  <a:ext cx="221214" cy="276999"/>
                </a:xfrm>
                <a:prstGeom prst="rect">
                  <a:avLst/>
                </a:prstGeom>
                <a:blipFill>
                  <a:blip r:embed="rId20"/>
                  <a:stretch>
                    <a:fillRect l="-22222" r="-25000" b="-8696"/>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584FBD6B-3C39-4619-BA48-DE4A7D9DC2AA}"/>
                </a:ext>
              </a:extLst>
            </p:cNvPr>
            <p:cNvCxnSpPr>
              <a:cxnSpLocks/>
            </p:cNvCxnSpPr>
            <p:nvPr/>
          </p:nvCxnSpPr>
          <p:spPr>
            <a:xfrm>
              <a:off x="9248669" y="3051942"/>
              <a:ext cx="258628"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0E2F136-E51C-47A9-8E63-A647852C9FAA}"/>
                </a:ext>
              </a:extLst>
            </p:cNvPr>
            <p:cNvSpPr/>
            <p:nvPr/>
          </p:nvSpPr>
          <p:spPr>
            <a:xfrm>
              <a:off x="9412396" y="3558206"/>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Heatmap</a:t>
              </a:r>
              <a:endParaRPr lang="en-US" sz="1600" dirty="0"/>
            </a:p>
          </p:txBody>
        </p:sp>
        <p:sp>
          <p:nvSpPr>
            <p:cNvPr id="112" name="Rectangle 111">
              <a:extLst>
                <a:ext uri="{FF2B5EF4-FFF2-40B4-BE49-F238E27FC236}">
                  <a16:creationId xmlns:a16="http://schemas.microsoft.com/office/drawing/2014/main" id="{2559453E-E867-4457-8E22-0A5ED653742D}"/>
                </a:ext>
              </a:extLst>
            </p:cNvPr>
            <p:cNvSpPr/>
            <p:nvPr/>
          </p:nvSpPr>
          <p:spPr>
            <a:xfrm>
              <a:off x="10454557" y="3562013"/>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Input</a:t>
              </a:r>
              <a:endParaRPr lang="en-US" sz="1600" dirty="0"/>
            </a:p>
          </p:txBody>
        </p:sp>
      </p:grpSp>
      <p:grpSp>
        <p:nvGrpSpPr>
          <p:cNvPr id="55" name="Group 54">
            <a:extLst>
              <a:ext uri="{FF2B5EF4-FFF2-40B4-BE49-F238E27FC236}">
                <a16:creationId xmlns:a16="http://schemas.microsoft.com/office/drawing/2014/main" id="{0F270FCE-6103-4A63-9A37-3134F04E4E31}"/>
              </a:ext>
            </a:extLst>
          </p:cNvPr>
          <p:cNvGrpSpPr/>
          <p:nvPr/>
        </p:nvGrpSpPr>
        <p:grpSpPr>
          <a:xfrm>
            <a:off x="7049850" y="4701085"/>
            <a:ext cx="4744494" cy="1372975"/>
            <a:chOff x="7049850" y="4318710"/>
            <a:chExt cx="4744494" cy="1372975"/>
          </a:xfrm>
        </p:grpSpPr>
        <p:pic>
          <p:nvPicPr>
            <p:cNvPr id="123" name="Picture 122">
              <a:extLst>
                <a:ext uri="{FF2B5EF4-FFF2-40B4-BE49-F238E27FC236}">
                  <a16:creationId xmlns:a16="http://schemas.microsoft.com/office/drawing/2014/main" id="{B8DB800C-1FD4-46E6-9F46-4C7A38C192FB}"/>
                </a:ext>
              </a:extLst>
            </p:cNvPr>
            <p:cNvPicPr>
              <a:picLocks/>
            </p:cNvPicPr>
            <p:nvPr/>
          </p:nvPicPr>
          <p:blipFill rotWithShape="1">
            <a:blip r:embed="rId5">
              <a:extLst>
                <a:ext uri="{28A0092B-C50C-407E-A947-70E740481C1C}">
                  <a14:useLocalDpi xmlns:a14="http://schemas.microsoft.com/office/drawing/2010/main" val="0"/>
                </a:ext>
              </a:extLst>
            </a:blip>
            <a:srcRect l="66479" t="35496" r="23254" b="59061"/>
            <a:stretch/>
          </p:blipFill>
          <p:spPr>
            <a:xfrm>
              <a:off x="9579370" y="4374599"/>
              <a:ext cx="1005840" cy="1005840"/>
            </a:xfrm>
            <a:prstGeom prst="rect">
              <a:avLst/>
            </a:prstGeom>
          </p:spPr>
        </p:pic>
        <p:pic>
          <p:nvPicPr>
            <p:cNvPr id="124" name="Picture 123">
              <a:extLst>
                <a:ext uri="{FF2B5EF4-FFF2-40B4-BE49-F238E27FC236}">
                  <a16:creationId xmlns:a16="http://schemas.microsoft.com/office/drawing/2014/main" id="{EA07A596-1142-4973-860A-AB9D4B3AB0E4}"/>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10621531" y="4374599"/>
              <a:ext cx="1005840" cy="1005840"/>
            </a:xfrm>
            <a:prstGeom prst="rect">
              <a:avLst/>
            </a:prstGeom>
          </p:spPr>
        </p:pic>
        <p:sp>
          <p:nvSpPr>
            <p:cNvPr id="125" name="TextBox 124">
              <a:extLst>
                <a:ext uri="{FF2B5EF4-FFF2-40B4-BE49-F238E27FC236}">
                  <a16:creationId xmlns:a16="http://schemas.microsoft.com/office/drawing/2014/main" id="{7C993B13-FD37-458C-B305-CC6DB7CF3805}"/>
                </a:ext>
              </a:extLst>
            </p:cNvPr>
            <p:cNvSpPr txBox="1"/>
            <p:nvPr/>
          </p:nvSpPr>
          <p:spPr>
            <a:xfrm>
              <a:off x="8392861" y="4693791"/>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140" name="Rectangle 139">
              <a:extLst>
                <a:ext uri="{FF2B5EF4-FFF2-40B4-BE49-F238E27FC236}">
                  <a16:creationId xmlns:a16="http://schemas.microsoft.com/office/drawing/2014/main" id="{AA4A53EC-9152-4238-853C-F3753746C985}"/>
                </a:ext>
              </a:extLst>
            </p:cNvPr>
            <p:cNvSpPr/>
            <p:nvPr/>
          </p:nvSpPr>
          <p:spPr>
            <a:xfrm>
              <a:off x="7049850" y="4323538"/>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56AB2792-5632-482C-AD7E-1144A9D92A21}"/>
                </a:ext>
              </a:extLst>
            </p:cNvPr>
            <p:cNvSpPr txBox="1"/>
            <p:nvPr/>
          </p:nvSpPr>
          <p:spPr>
            <a:xfrm>
              <a:off x="7211124" y="4791469"/>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sp>
          <p:nvSpPr>
            <p:cNvPr id="137" name="Rectangle 136">
              <a:extLst>
                <a:ext uri="{FF2B5EF4-FFF2-40B4-BE49-F238E27FC236}">
                  <a16:creationId xmlns:a16="http://schemas.microsoft.com/office/drawing/2014/main" id="{F3F4737B-11E9-4094-9EE5-20F25B06346A}"/>
                </a:ext>
              </a:extLst>
            </p:cNvPr>
            <p:cNvSpPr/>
            <p:nvPr/>
          </p:nvSpPr>
          <p:spPr>
            <a:xfrm>
              <a:off x="7704923" y="4318710"/>
              <a:ext cx="457200" cy="457200"/>
            </a:xfrm>
            <a:prstGeom prst="rect">
              <a:avLst/>
            </a:prstGeom>
            <a:blipFill dpi="0" rotWithShape="1">
              <a:blip r:embed="rId7"/>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0F91BF05-4B09-4909-84AC-6C5F846B7618}"/>
                </a:ext>
              </a:extLst>
            </p:cNvPr>
            <p:cNvSpPr/>
            <p:nvPr/>
          </p:nvSpPr>
          <p:spPr>
            <a:xfrm>
              <a:off x="8730511" y="4327339"/>
              <a:ext cx="457200" cy="457200"/>
            </a:xfrm>
            <a:prstGeom prst="rect">
              <a:avLst/>
            </a:prstGeom>
            <a:blipFill dpi="0" rotWithShape="1">
              <a:blip r:embed="rId8"/>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3E49A33B-A6FD-4387-B7E4-8F811865C716}"/>
                    </a:ext>
                  </a:extLst>
                </p:cNvPr>
                <p:cNvSpPr txBox="1"/>
                <p:nvPr/>
              </p:nvSpPr>
              <p:spPr>
                <a:xfrm>
                  <a:off x="749538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29" name="TextBox 128">
                  <a:extLst>
                    <a:ext uri="{FF2B5EF4-FFF2-40B4-BE49-F238E27FC236}">
                      <a16:creationId xmlns:a16="http://schemas.microsoft.com/office/drawing/2014/main" id="{3E49A33B-A6FD-4387-B7E4-8F811865C716}"/>
                    </a:ext>
                  </a:extLst>
                </p:cNvPr>
                <p:cNvSpPr txBox="1">
                  <a:spLocks noRot="1" noChangeAspect="1" noMove="1" noResize="1" noEditPoints="1" noAdjustHandles="1" noChangeArrowheads="1" noChangeShapeType="1" noTextEdit="1"/>
                </p:cNvSpPr>
                <p:nvPr/>
              </p:nvSpPr>
              <p:spPr>
                <a:xfrm>
                  <a:off x="7495380" y="4737489"/>
                  <a:ext cx="221214" cy="276999"/>
                </a:xfrm>
                <a:prstGeom prst="rect">
                  <a:avLst/>
                </a:prstGeom>
                <a:blipFill>
                  <a:blip r:embed="rId18"/>
                  <a:stretch>
                    <a:fillRect l="-25000" r="-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A19A3FB0-21FD-4B39-8187-D5E69A4EAEB7}"/>
                    </a:ext>
                  </a:extLst>
                </p:cNvPr>
                <p:cNvSpPr txBox="1"/>
                <p:nvPr/>
              </p:nvSpPr>
              <p:spPr>
                <a:xfrm>
                  <a:off x="815189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30" name="TextBox 129">
                  <a:extLst>
                    <a:ext uri="{FF2B5EF4-FFF2-40B4-BE49-F238E27FC236}">
                      <a16:creationId xmlns:a16="http://schemas.microsoft.com/office/drawing/2014/main" id="{A19A3FB0-21FD-4B39-8187-D5E69A4EAEB7}"/>
                    </a:ext>
                  </a:extLst>
                </p:cNvPr>
                <p:cNvSpPr txBox="1">
                  <a:spLocks noRot="1" noChangeAspect="1" noMove="1" noResize="1" noEditPoints="1" noAdjustHandles="1" noChangeArrowheads="1" noChangeShapeType="1" noTextEdit="1"/>
                </p:cNvSpPr>
                <p:nvPr/>
              </p:nvSpPr>
              <p:spPr>
                <a:xfrm>
                  <a:off x="8151890" y="4737489"/>
                  <a:ext cx="221214" cy="276999"/>
                </a:xfrm>
                <a:prstGeom prst="rect">
                  <a:avLst/>
                </a:prstGeom>
                <a:blipFill>
                  <a:blip r:embed="rId19"/>
                  <a:stretch>
                    <a:fillRect l="-21622" r="-216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8DF486DC-4499-4706-B58D-6A38D2F16236}"/>
                    </a:ext>
                  </a:extLst>
                </p:cNvPr>
                <p:cNvSpPr txBox="1"/>
                <p:nvPr/>
              </p:nvSpPr>
              <p:spPr>
                <a:xfrm>
                  <a:off x="852316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31" name="TextBox 130">
                  <a:extLst>
                    <a:ext uri="{FF2B5EF4-FFF2-40B4-BE49-F238E27FC236}">
                      <a16:creationId xmlns:a16="http://schemas.microsoft.com/office/drawing/2014/main" id="{8DF486DC-4499-4706-B58D-6A38D2F16236}"/>
                    </a:ext>
                  </a:extLst>
                </p:cNvPr>
                <p:cNvSpPr txBox="1">
                  <a:spLocks noRot="1" noChangeAspect="1" noMove="1" noResize="1" noEditPoints="1" noAdjustHandles="1" noChangeArrowheads="1" noChangeShapeType="1" noTextEdit="1"/>
                </p:cNvSpPr>
                <p:nvPr/>
              </p:nvSpPr>
              <p:spPr>
                <a:xfrm>
                  <a:off x="8523160" y="4737489"/>
                  <a:ext cx="221214" cy="276999"/>
                </a:xfrm>
                <a:prstGeom prst="rect">
                  <a:avLst/>
                </a:prstGeom>
                <a:blipFill>
                  <a:blip r:embed="rId20"/>
                  <a:stretch>
                    <a:fillRect l="-22222" r="-25000" b="-8696"/>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2B4401CC-94DD-4278-A506-3D9624304D95}"/>
                </a:ext>
              </a:extLst>
            </p:cNvPr>
            <p:cNvCxnSpPr>
              <a:cxnSpLocks/>
            </p:cNvCxnSpPr>
            <p:nvPr/>
          </p:nvCxnSpPr>
          <p:spPr>
            <a:xfrm>
              <a:off x="9248670" y="4860739"/>
              <a:ext cx="258627"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E591FE8-B9A7-4CA7-B91B-1804A303E00D}"/>
                </a:ext>
              </a:extLst>
            </p:cNvPr>
            <p:cNvSpPr txBox="1"/>
            <p:nvPr/>
          </p:nvSpPr>
          <p:spPr>
            <a:xfrm>
              <a:off x="7866197" y="4793549"/>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sp>
          <p:nvSpPr>
            <p:cNvPr id="145" name="TextBox 144">
              <a:extLst>
                <a:ext uri="{FF2B5EF4-FFF2-40B4-BE49-F238E27FC236}">
                  <a16:creationId xmlns:a16="http://schemas.microsoft.com/office/drawing/2014/main" id="{D1111A5B-2AD4-4356-B502-3D74D7D1A3A5}"/>
                </a:ext>
              </a:extLst>
            </p:cNvPr>
            <p:cNvSpPr txBox="1"/>
            <p:nvPr/>
          </p:nvSpPr>
          <p:spPr>
            <a:xfrm>
              <a:off x="8891785" y="4800098"/>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pic>
          <p:nvPicPr>
            <p:cNvPr id="146" name="Picture 2" descr="Image result for gray pixels">
              <a:extLst>
                <a:ext uri="{FF2B5EF4-FFF2-40B4-BE49-F238E27FC236}">
                  <a16:creationId xmlns:a16="http://schemas.microsoft.com/office/drawing/2014/main" id="{104F6097-2166-408A-A2DF-FBF4270CA187}"/>
                </a:ext>
              </a:extLst>
            </p:cNvPr>
            <p:cNvPicPr>
              <a:picLocks noChangeArrowheads="1"/>
            </p:cNvPicPr>
            <p:nvPr/>
          </p:nvPicPr>
          <p:blipFill rotWithShape="1">
            <a:blip r:embed="rId21" cstate="print">
              <a:extLst>
                <a:ext uri="{28A0092B-C50C-407E-A947-70E740481C1C}">
                  <a14:useLocalDpi xmlns:a14="http://schemas.microsoft.com/office/drawing/2010/main" val="0"/>
                </a:ext>
              </a:extLst>
            </a:blip>
            <a:srcRect r="83990" b="71657"/>
            <a:stretch/>
          </p:blipFill>
          <p:spPr bwMode="auto">
            <a:xfrm>
              <a:off x="7049850"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8" name="Picture 2" descr="Image result for gray pixels">
              <a:extLst>
                <a:ext uri="{FF2B5EF4-FFF2-40B4-BE49-F238E27FC236}">
                  <a16:creationId xmlns:a16="http://schemas.microsoft.com/office/drawing/2014/main" id="{BF000DED-DE8C-46AD-9B27-FDC02801B856}"/>
                </a:ext>
              </a:extLst>
            </p:cNvPr>
            <p:cNvPicPr>
              <a:picLocks noChangeArrowheads="1"/>
            </p:cNvPicPr>
            <p:nvPr/>
          </p:nvPicPr>
          <p:blipFill rotWithShape="1">
            <a:blip r:embed="rId22" cstate="print">
              <a:extLst>
                <a:ext uri="{28A0092B-C50C-407E-A947-70E740481C1C}">
                  <a14:useLocalDpi xmlns:a14="http://schemas.microsoft.com/office/drawing/2010/main" val="0"/>
                </a:ext>
              </a:extLst>
            </a:blip>
            <a:srcRect l="40449" r="43695" b="71477"/>
            <a:stretch/>
          </p:blipFill>
          <p:spPr bwMode="auto">
            <a:xfrm>
              <a:off x="7704923"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9" name="Picture 2" descr="Image result for gray pixels">
              <a:extLst>
                <a:ext uri="{FF2B5EF4-FFF2-40B4-BE49-F238E27FC236}">
                  <a16:creationId xmlns:a16="http://schemas.microsoft.com/office/drawing/2014/main" id="{E043E088-FA90-4E0E-9B9D-262C5F400D87}"/>
                </a:ext>
              </a:extLst>
            </p:cNvPr>
            <p:cNvPicPr>
              <a:picLocks noChangeArrowheads="1"/>
            </p:cNvPicPr>
            <p:nvPr/>
          </p:nvPicPr>
          <p:blipFill rotWithShape="1">
            <a:blip r:embed="rId23" cstate="print">
              <a:extLst>
                <a:ext uri="{28A0092B-C50C-407E-A947-70E740481C1C}">
                  <a14:useLocalDpi xmlns:a14="http://schemas.microsoft.com/office/drawing/2010/main" val="0"/>
                </a:ext>
              </a:extLst>
            </a:blip>
            <a:srcRect l="27940" t="35723" r="56205" b="35736"/>
            <a:stretch/>
          </p:blipFill>
          <p:spPr bwMode="auto">
            <a:xfrm>
              <a:off x="8730511"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0C92060B-3227-4C62-A8D7-C6D904D9F333}"/>
                </a:ext>
              </a:extLst>
            </p:cNvPr>
            <p:cNvSpPr/>
            <p:nvPr/>
          </p:nvSpPr>
          <p:spPr>
            <a:xfrm>
              <a:off x="9412396" y="5349324"/>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Heatmap</a:t>
              </a:r>
              <a:endParaRPr lang="en-US" sz="1600" dirty="0">
                <a:solidFill>
                  <a:schemeClr val="accent1">
                    <a:lumMod val="60000"/>
                    <a:lumOff val="40000"/>
                  </a:schemeClr>
                </a:solidFill>
              </a:endParaRPr>
            </a:p>
          </p:txBody>
        </p:sp>
        <p:sp>
          <p:nvSpPr>
            <p:cNvPr id="114" name="Rectangle 113">
              <a:extLst>
                <a:ext uri="{FF2B5EF4-FFF2-40B4-BE49-F238E27FC236}">
                  <a16:creationId xmlns:a16="http://schemas.microsoft.com/office/drawing/2014/main" id="{E5F7C848-5F6C-425C-B26A-7CDF350A95B8}"/>
                </a:ext>
              </a:extLst>
            </p:cNvPr>
            <p:cNvSpPr/>
            <p:nvPr/>
          </p:nvSpPr>
          <p:spPr>
            <a:xfrm>
              <a:off x="10454557" y="5353131"/>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Input</a:t>
              </a:r>
              <a:endParaRPr lang="en-US" sz="1600" dirty="0">
                <a:solidFill>
                  <a:schemeClr val="accent1">
                    <a:lumMod val="60000"/>
                    <a:lumOff val="40000"/>
                  </a:schemeClr>
                </a:solidFill>
              </a:endParaRPr>
            </a:p>
          </p:txBody>
        </p:sp>
      </p:grpSp>
      <p:sp>
        <p:nvSpPr>
          <p:cNvPr id="118" name="Rectangle 117">
            <a:extLst>
              <a:ext uri="{FF2B5EF4-FFF2-40B4-BE49-F238E27FC236}">
                <a16:creationId xmlns:a16="http://schemas.microsoft.com/office/drawing/2014/main" id="{F7E268D9-2D04-4972-AF4C-DAD5AE56D53F}"/>
              </a:ext>
            </a:extLst>
          </p:cNvPr>
          <p:cNvSpPr/>
          <p:nvPr/>
        </p:nvSpPr>
        <p:spPr>
          <a:xfrm>
            <a:off x="1279288" y="6191434"/>
            <a:ext cx="4782078" cy="261610"/>
          </a:xfrm>
          <a:prstGeom prst="rect">
            <a:avLst/>
          </a:prstGeom>
        </p:spPr>
        <p:txBody>
          <a:bodyPr wrap="none">
            <a:spAutoFit/>
          </a:bodyPr>
          <a:lstStyle/>
          <a:p>
            <a:r>
              <a:rPr lang="en-US" sz="1100" b="1" dirty="0">
                <a:solidFill>
                  <a:schemeClr val="bg2">
                    <a:lumMod val="10000"/>
                  </a:schemeClr>
                </a:solidFill>
                <a:latin typeface="GE Inspira" panose="020F0603030400020203" pitchFamily="34" charset="0"/>
              </a:rPr>
              <a:t>* Zhou </a:t>
            </a:r>
            <a:r>
              <a:rPr lang="en-US" sz="1100" b="1" i="1" dirty="0">
                <a:solidFill>
                  <a:schemeClr val="bg2">
                    <a:lumMod val="10000"/>
                  </a:schemeClr>
                </a:solidFill>
                <a:latin typeface="GE Inspira" panose="020F0603030400020203" pitchFamily="34" charset="0"/>
              </a:rPr>
              <a:t>et al.</a:t>
            </a:r>
            <a:r>
              <a:rPr lang="en-US" sz="1100" b="1" dirty="0">
                <a:solidFill>
                  <a:schemeClr val="bg2">
                    <a:lumMod val="10000"/>
                  </a:schemeClr>
                </a:solidFill>
                <a:latin typeface="GE Inspira" panose="020F0603030400020203" pitchFamily="34" charset="0"/>
              </a:rPr>
              <a:t>, 2015, </a:t>
            </a:r>
            <a:r>
              <a:rPr lang="en-US" altLang="en-US" sz="1100" b="1" dirty="0">
                <a:solidFill>
                  <a:schemeClr val="bg2">
                    <a:lumMod val="10000"/>
                  </a:schemeClr>
                </a:solidFill>
                <a:latin typeface="GE Inspira" panose="020F0603030400020203" pitchFamily="34" charset="0"/>
              </a:rPr>
              <a:t>Learning Deep Features for Discriminative Localization</a:t>
            </a:r>
          </a:p>
        </p:txBody>
      </p:sp>
      <p:pic>
        <p:nvPicPr>
          <p:cNvPr id="105" name="Picture 104">
            <a:extLst>
              <a:ext uri="{FF2B5EF4-FFF2-40B4-BE49-F238E27FC236}">
                <a16:creationId xmlns:a16="http://schemas.microsoft.com/office/drawing/2014/main" id="{B3FEE057-EDDC-4B53-AE12-BF5BC0719DF2}"/>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1361103"/>
            <a:ext cx="822960" cy="822960"/>
          </a:xfrm>
          <a:prstGeom prst="rect">
            <a:avLst/>
          </a:prstGeom>
        </p:spPr>
      </p:pic>
      <p:sp>
        <p:nvSpPr>
          <p:cNvPr id="2" name="Rectangle 1">
            <a:extLst>
              <a:ext uri="{FF2B5EF4-FFF2-40B4-BE49-F238E27FC236}">
                <a16:creationId xmlns:a16="http://schemas.microsoft.com/office/drawing/2014/main" id="{CF0B65E9-319C-4306-935B-5C9A9FC236F2}"/>
              </a:ext>
            </a:extLst>
          </p:cNvPr>
          <p:cNvSpPr>
            <a:spLocks noChangeAspect="1"/>
          </p:cNvSpPr>
          <p:nvPr/>
        </p:nvSpPr>
        <p:spPr>
          <a:xfrm>
            <a:off x="768529" y="1361103"/>
            <a:ext cx="822960" cy="822960"/>
          </a:xfrm>
          <a:prstGeom prst="rect">
            <a:avLst/>
          </a:prstGeom>
          <a:blipFill dpi="0" rotWithShape="1">
            <a:blip r:embed="rId24">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B4B88D2-206F-4412-9D2D-AA88FBE7B4CE}"/>
              </a:ext>
            </a:extLst>
          </p:cNvPr>
          <p:cNvSpPr/>
          <p:nvPr/>
        </p:nvSpPr>
        <p:spPr>
          <a:xfrm>
            <a:off x="427231" y="2452174"/>
            <a:ext cx="1913131" cy="369332"/>
          </a:xfrm>
          <a:prstGeom prst="rect">
            <a:avLst/>
          </a:prstGeom>
        </p:spPr>
        <p:txBody>
          <a:bodyPr wrap="square">
            <a:spAutoFit/>
          </a:bodyPr>
          <a:lstStyle/>
          <a:p>
            <a:pPr algn="ctr"/>
            <a:r>
              <a:rPr lang="en-US" b="1" dirty="0">
                <a:solidFill>
                  <a:schemeClr val="bg2">
                    <a:lumMod val="10000"/>
                  </a:schemeClr>
                </a:solidFill>
                <a:latin typeface="GE Inspira" panose="020F0603030400020203" pitchFamily="34" charset="0"/>
              </a:rPr>
              <a:t>Network w/ GAP</a:t>
            </a:r>
            <a:r>
              <a:rPr lang="en-US" b="1" baseline="30000" dirty="0">
                <a:solidFill>
                  <a:schemeClr val="bg2">
                    <a:lumMod val="10000"/>
                  </a:schemeClr>
                </a:solidFill>
                <a:latin typeface="GE Inspira" panose="020F0603030400020203" pitchFamily="34" charset="0"/>
              </a:rPr>
              <a:t>*</a:t>
            </a:r>
            <a:endParaRPr lang="en-US" baseline="30000" dirty="0"/>
          </a:p>
        </p:txBody>
      </p:sp>
      <p:sp>
        <p:nvSpPr>
          <p:cNvPr id="108" name="Rectangle 107">
            <a:extLst>
              <a:ext uri="{FF2B5EF4-FFF2-40B4-BE49-F238E27FC236}">
                <a16:creationId xmlns:a16="http://schemas.microsoft.com/office/drawing/2014/main" id="{6D29DBBD-B312-4818-B773-1235C2F26419}"/>
              </a:ext>
            </a:extLst>
          </p:cNvPr>
          <p:cNvSpPr/>
          <p:nvPr/>
        </p:nvSpPr>
        <p:spPr>
          <a:xfrm>
            <a:off x="259740" y="4315718"/>
            <a:ext cx="2248112" cy="369332"/>
          </a:xfrm>
          <a:prstGeom prst="rect">
            <a:avLst/>
          </a:prstGeom>
        </p:spPr>
        <p:txBody>
          <a:bodyPr wrap="square">
            <a:spAutoFit/>
          </a:bodyPr>
          <a:lstStyle/>
          <a:p>
            <a:pPr algn="ctr"/>
            <a:r>
              <a:rPr lang="en-US" b="1" dirty="0">
                <a:solidFill>
                  <a:schemeClr val="accent1">
                    <a:lumMod val="60000"/>
                    <a:lumOff val="40000"/>
                  </a:schemeClr>
                </a:solidFill>
                <a:latin typeface="GE Inspira" panose="020F0603030400020203" pitchFamily="34" charset="0"/>
              </a:rPr>
              <a:t>Network w/o GAP</a:t>
            </a:r>
            <a:endParaRPr lang="en-US" dirty="0">
              <a:solidFill>
                <a:schemeClr val="accent1">
                  <a:lumMod val="60000"/>
                  <a:lumOff val="40000"/>
                </a:schemeClr>
              </a:solidFill>
            </a:endParaRPr>
          </a:p>
        </p:txBody>
      </p:sp>
      <p:grpSp>
        <p:nvGrpSpPr>
          <p:cNvPr id="10" name="Group 9">
            <a:extLst>
              <a:ext uri="{FF2B5EF4-FFF2-40B4-BE49-F238E27FC236}">
                <a16:creationId xmlns:a16="http://schemas.microsoft.com/office/drawing/2014/main" id="{62DF7915-0A5F-47AE-9BEF-C39893140D8C}"/>
              </a:ext>
            </a:extLst>
          </p:cNvPr>
          <p:cNvGrpSpPr/>
          <p:nvPr/>
        </p:nvGrpSpPr>
        <p:grpSpPr>
          <a:xfrm>
            <a:off x="768529" y="2873580"/>
            <a:ext cx="5910987" cy="1342862"/>
            <a:chOff x="768529" y="2634295"/>
            <a:chExt cx="5910987" cy="1342862"/>
          </a:xfrm>
        </p:grpSpPr>
        <p:sp>
          <p:nvSpPr>
            <p:cNvPr id="13" name="Rectangle 12">
              <a:extLst>
                <a:ext uri="{FF2B5EF4-FFF2-40B4-BE49-F238E27FC236}">
                  <a16:creationId xmlns:a16="http://schemas.microsoft.com/office/drawing/2014/main" id="{D08E9C7E-B2DA-479C-84BB-DC2987E47701}"/>
                </a:ext>
              </a:extLst>
            </p:cNvPr>
            <p:cNvSpPr/>
            <p:nvPr/>
          </p:nvSpPr>
          <p:spPr>
            <a:xfrm>
              <a:off x="2908711" y="2634295"/>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F36F26-BAC1-4BBB-A504-99A8052403F2}"/>
                </a:ext>
              </a:extLst>
            </p:cNvPr>
            <p:cNvSpPr/>
            <p:nvPr/>
          </p:nvSpPr>
          <p:spPr>
            <a:xfrm>
              <a:off x="3076240" y="2804069"/>
              <a:ext cx="457200" cy="457200"/>
            </a:xfrm>
            <a:prstGeom prst="rect">
              <a:avLst/>
            </a:prstGeom>
            <a:blipFill dpi="0" rotWithShape="1">
              <a:blip r:embed="rId7">
                <a:alphaModFix amt="72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27B403-1D71-4A7B-B001-1EBE25B17147}"/>
                </a:ext>
              </a:extLst>
            </p:cNvPr>
            <p:cNvSpPr/>
            <p:nvPr/>
          </p:nvSpPr>
          <p:spPr>
            <a:xfrm>
              <a:off x="3428457" y="3202443"/>
              <a:ext cx="457200" cy="457200"/>
            </a:xfrm>
            <a:prstGeom prst="rect">
              <a:avLst/>
            </a:prstGeom>
            <a:blipFill dpi="0" rotWithShape="1">
              <a:blip r:embed="rId8">
                <a:alphaModFix amt="53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989FC65-3690-49EF-808C-3A0FD86BD603}"/>
                </a:ext>
              </a:extLst>
            </p:cNvPr>
            <p:cNvGrpSpPr/>
            <p:nvPr/>
          </p:nvGrpSpPr>
          <p:grpSpPr>
            <a:xfrm>
              <a:off x="4077475" y="2986713"/>
              <a:ext cx="439544" cy="319921"/>
              <a:chOff x="3868602" y="2463100"/>
              <a:chExt cx="439544" cy="319921"/>
            </a:xfrm>
          </p:grpSpPr>
          <p:sp>
            <p:nvSpPr>
              <p:cNvPr id="17" name="Oval 16">
                <a:extLst>
                  <a:ext uri="{FF2B5EF4-FFF2-40B4-BE49-F238E27FC236}">
                    <a16:creationId xmlns:a16="http://schemas.microsoft.com/office/drawing/2014/main" id="{E29079D0-8E1B-4045-A29C-F1C7785C46C1}"/>
                  </a:ext>
                </a:extLst>
              </p:cNvPr>
              <p:cNvSpPr/>
              <p:nvPr/>
            </p:nvSpPr>
            <p:spPr>
              <a:xfrm>
                <a:off x="3925034" y="2463100"/>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GE Inspira" panose="020F0603030400020203" pitchFamily="34" charset="0"/>
                </a:endParaRPr>
              </a:p>
            </p:txBody>
          </p:sp>
          <p:sp>
            <p:nvSpPr>
              <p:cNvPr id="18" name="Rectangle 17">
                <a:extLst>
                  <a:ext uri="{FF2B5EF4-FFF2-40B4-BE49-F238E27FC236}">
                    <a16:creationId xmlns:a16="http://schemas.microsoft.com/office/drawing/2014/main" id="{5F91E895-1AAE-46CF-8077-CE0ADC8C9CC0}"/>
                  </a:ext>
                </a:extLst>
              </p:cNvPr>
              <p:cNvSpPr/>
              <p:nvPr/>
            </p:nvSpPr>
            <p:spPr>
              <a:xfrm>
                <a:off x="3868602" y="2492255"/>
                <a:ext cx="439544" cy="261610"/>
              </a:xfrm>
              <a:prstGeom prst="rect">
                <a:avLst/>
              </a:prstGeom>
            </p:spPr>
            <p:txBody>
              <a:bodyPr wrap="none">
                <a:spAutoFit/>
              </a:bodyPr>
              <a:lstStyle/>
              <a:p>
                <a:pPr algn="ctr"/>
                <a:r>
                  <a:rPr lang="en-US" sz="1100" b="1" dirty="0">
                    <a:solidFill>
                      <a:schemeClr val="bg1"/>
                    </a:solidFill>
                    <a:latin typeface="GE Inspira" panose="020F0603030400020203" pitchFamily="34" charset="0"/>
                  </a:rPr>
                  <a:t>GAP</a:t>
                </a:r>
              </a:p>
            </p:txBody>
          </p:sp>
        </p:grpSp>
        <p:sp>
          <p:nvSpPr>
            <p:cNvPr id="19" name="Rectangle: Rounded Corners 18">
              <a:extLst>
                <a:ext uri="{FF2B5EF4-FFF2-40B4-BE49-F238E27FC236}">
                  <a16:creationId xmlns:a16="http://schemas.microsoft.com/office/drawing/2014/main" id="{725C6213-6492-486D-A585-BF2F6B74BA0F}"/>
                </a:ext>
              </a:extLst>
            </p:cNvPr>
            <p:cNvSpPr/>
            <p:nvPr/>
          </p:nvSpPr>
          <p:spPr>
            <a:xfrm>
              <a:off x="2276139" y="2835800"/>
              <a:ext cx="434628" cy="59314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a:latin typeface="GE Inspira" panose="020F0603030400020203" pitchFamily="34" charset="0"/>
                </a:rPr>
                <a:t>Conv Block</a:t>
              </a:r>
            </a:p>
          </p:txBody>
        </p:sp>
        <p:cxnSp>
          <p:nvCxnSpPr>
            <p:cNvPr id="20" name="Straight Arrow Connector 19">
              <a:extLst>
                <a:ext uri="{FF2B5EF4-FFF2-40B4-BE49-F238E27FC236}">
                  <a16:creationId xmlns:a16="http://schemas.microsoft.com/office/drawing/2014/main" id="{8F7ED783-7903-4D03-95E8-695D37740AC3}"/>
                </a:ext>
              </a:extLst>
            </p:cNvPr>
            <p:cNvCxnSpPr>
              <a:cxnSpLocks/>
            </p:cNvCxnSpPr>
            <p:nvPr/>
          </p:nvCxnSpPr>
          <p:spPr>
            <a:xfrm>
              <a:off x="2105849" y="3132371"/>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CA1799-DE64-4CEF-A658-6D88C3E2D03B}"/>
                </a:ext>
              </a:extLst>
            </p:cNvPr>
            <p:cNvSpPr txBox="1"/>
            <p:nvPr/>
          </p:nvSpPr>
          <p:spPr>
            <a:xfrm>
              <a:off x="1938505" y="2931423"/>
              <a:ext cx="134652" cy="276999"/>
            </a:xfrm>
            <a:prstGeom prst="rect">
              <a:avLst/>
            </a:prstGeom>
            <a:noFill/>
          </p:spPr>
          <p:txBody>
            <a:bodyPr wrap="none" lIns="0" tIns="0" rIns="0" bIns="0" rtlCol="0">
              <a:spAutoFit/>
            </a:bodyPr>
            <a:lstStyle/>
            <a:p>
              <a:r>
                <a:rPr lang="en-US" dirty="0">
                  <a:solidFill>
                    <a:schemeClr val="accent2"/>
                  </a:solidFill>
                </a:rPr>
                <a:t>…</a:t>
              </a:r>
            </a:p>
          </p:txBody>
        </p:sp>
        <p:cxnSp>
          <p:nvCxnSpPr>
            <p:cNvPr id="22" name="Straight Arrow Connector 21">
              <a:extLst>
                <a:ext uri="{FF2B5EF4-FFF2-40B4-BE49-F238E27FC236}">
                  <a16:creationId xmlns:a16="http://schemas.microsoft.com/office/drawing/2014/main" id="{3414D541-2BB8-4F83-8C04-10550DBA8DFF}"/>
                </a:ext>
              </a:extLst>
            </p:cNvPr>
            <p:cNvCxnSpPr>
              <a:cxnSpLocks/>
              <a:stCxn id="19" idx="3"/>
            </p:cNvCxnSpPr>
            <p:nvPr/>
          </p:nvCxnSpPr>
          <p:spPr>
            <a:xfrm>
              <a:off x="2710767" y="3132371"/>
              <a:ext cx="17613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FE7CA3A-C954-4CE1-8164-3B05C4C3547C}"/>
                </a:ext>
              </a:extLst>
            </p:cNvPr>
            <p:cNvCxnSpPr>
              <a:cxnSpLocks/>
            </p:cNvCxnSpPr>
            <p:nvPr/>
          </p:nvCxnSpPr>
          <p:spPr>
            <a:xfrm>
              <a:off x="3892541"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936109-61D9-44A8-B3A8-DA066CB3C37A}"/>
                </a:ext>
              </a:extLst>
            </p:cNvPr>
            <p:cNvCxnSpPr>
              <a:cxnSpLocks/>
            </p:cNvCxnSpPr>
            <p:nvPr/>
          </p:nvCxnSpPr>
          <p:spPr>
            <a:xfrm>
              <a:off x="5643984"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8D21F3F-46A2-4BA0-BA5B-C0803890B2B4}"/>
                </a:ext>
              </a:extLst>
            </p:cNvPr>
            <p:cNvGrpSpPr/>
            <p:nvPr/>
          </p:nvGrpSpPr>
          <p:grpSpPr>
            <a:xfrm>
              <a:off x="4616228" y="2693290"/>
              <a:ext cx="542362" cy="926864"/>
              <a:chOff x="4507503" y="2225867"/>
              <a:chExt cx="542362" cy="926864"/>
            </a:xfrm>
          </p:grpSpPr>
          <p:sp>
            <p:nvSpPr>
              <p:cNvPr id="27" name="Rectangle 26">
                <a:extLst>
                  <a:ext uri="{FF2B5EF4-FFF2-40B4-BE49-F238E27FC236}">
                    <a16:creationId xmlns:a16="http://schemas.microsoft.com/office/drawing/2014/main" id="{53AC3D29-AEB4-4DCC-817E-66F65DFF9C93}"/>
                  </a:ext>
                </a:extLst>
              </p:cNvPr>
              <p:cNvSpPr/>
              <p:nvPr/>
            </p:nvSpPr>
            <p:spPr>
              <a:xfrm>
                <a:off x="4507503" y="2368994"/>
                <a:ext cx="91440" cy="900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CF435E-BDB4-4ED2-9B80-F018C83A8077}"/>
                  </a:ext>
                </a:extLst>
              </p:cNvPr>
              <p:cNvSpPr/>
              <p:nvPr/>
            </p:nvSpPr>
            <p:spPr>
              <a:xfrm>
                <a:off x="4629812" y="2520199"/>
                <a:ext cx="91440" cy="900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87BCBECE-607E-4800-9226-F5115E36A25C}"/>
                  </a:ext>
                </a:extLst>
              </p:cNvPr>
              <p:cNvSpPr/>
              <p:nvPr/>
            </p:nvSpPr>
            <p:spPr>
              <a:xfrm>
                <a:off x="4958425" y="2921986"/>
                <a:ext cx="91440" cy="900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F7EA5B3-A52A-43C2-B8F7-E910D2A8F08B}"/>
                  </a:ext>
                </a:extLst>
              </p:cNvPr>
              <p:cNvSpPr txBox="1"/>
              <p:nvPr/>
            </p:nvSpPr>
            <p:spPr>
              <a:xfrm rot="3044141">
                <a:off x="4822461" y="2591244"/>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28" name="Rectangle: Rounded Corners 27">
                <a:extLst>
                  <a:ext uri="{FF2B5EF4-FFF2-40B4-BE49-F238E27FC236}">
                    <a16:creationId xmlns:a16="http://schemas.microsoft.com/office/drawing/2014/main" id="{57F6D634-BF07-4047-B5A1-2373D4116481}"/>
                  </a:ext>
                </a:extLst>
              </p:cNvPr>
              <p:cNvSpPr/>
              <p:nvPr/>
            </p:nvSpPr>
            <p:spPr>
              <a:xfrm rot="19243320">
                <a:off x="4694420" y="2225867"/>
                <a:ext cx="170630" cy="92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501FC02C-4504-4A69-BD1F-9E3BBB38FDBA}"/>
                </a:ext>
              </a:extLst>
            </p:cNvPr>
            <p:cNvSpPr txBox="1"/>
            <p:nvPr/>
          </p:nvSpPr>
          <p:spPr>
            <a:xfrm rot="3044141">
              <a:off x="3366042" y="3111127"/>
              <a:ext cx="134652" cy="276999"/>
            </a:xfrm>
            <a:prstGeom prst="rect">
              <a:avLst/>
            </a:prstGeom>
            <a:noFill/>
          </p:spPr>
          <p:txBody>
            <a:bodyPr wrap="none" lIns="0" tIns="0" rIns="0" bIns="0" rtlCol="0">
              <a:spAutoFit/>
            </a:bodyPr>
            <a:lstStyle/>
            <a:p>
              <a:r>
                <a:rPr lang="en-US" dirty="0">
                  <a:solidFill>
                    <a:schemeClr val="accent2"/>
                  </a:solidFill>
                </a:rPr>
                <a:t>…</a:t>
              </a:r>
            </a:p>
          </p:txBody>
        </p:sp>
        <p:grpSp>
          <p:nvGrpSpPr>
            <p:cNvPr id="46" name="Group 45">
              <a:extLst>
                <a:ext uri="{FF2B5EF4-FFF2-40B4-BE49-F238E27FC236}">
                  <a16:creationId xmlns:a16="http://schemas.microsoft.com/office/drawing/2014/main" id="{0FDE76D7-7147-406A-9B98-130C6BFCE637}"/>
                </a:ext>
              </a:extLst>
            </p:cNvPr>
            <p:cNvGrpSpPr/>
            <p:nvPr/>
          </p:nvGrpSpPr>
          <p:grpSpPr>
            <a:xfrm>
              <a:off x="5139722" y="2693290"/>
              <a:ext cx="542362" cy="926864"/>
              <a:chOff x="5259597" y="2225867"/>
              <a:chExt cx="542362" cy="926864"/>
            </a:xfrm>
          </p:grpSpPr>
          <p:sp>
            <p:nvSpPr>
              <p:cNvPr id="36" name="Rectangle 35">
                <a:extLst>
                  <a:ext uri="{FF2B5EF4-FFF2-40B4-BE49-F238E27FC236}">
                    <a16:creationId xmlns:a16="http://schemas.microsoft.com/office/drawing/2014/main" id="{2A30EA7A-3054-4994-A757-9CE2380D511E}"/>
                  </a:ext>
                </a:extLst>
              </p:cNvPr>
              <p:cNvSpPr/>
              <p:nvPr/>
            </p:nvSpPr>
            <p:spPr>
              <a:xfrm>
                <a:off x="5259597" y="2368994"/>
                <a:ext cx="91440" cy="90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E7D101-B158-497C-BF8B-D32D8E74D5FD}"/>
                  </a:ext>
                </a:extLst>
              </p:cNvPr>
              <p:cNvSpPr/>
              <p:nvPr/>
            </p:nvSpPr>
            <p:spPr>
              <a:xfrm>
                <a:off x="5381906" y="2520199"/>
                <a:ext cx="91440" cy="9009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C3397605-080B-4CF4-8CEF-9C82DB1DF60E}"/>
                  </a:ext>
                </a:extLst>
              </p:cNvPr>
              <p:cNvSpPr/>
              <p:nvPr/>
            </p:nvSpPr>
            <p:spPr>
              <a:xfrm>
                <a:off x="5710519" y="2921986"/>
                <a:ext cx="91440" cy="9009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0BD7A27-03B5-4418-ABE2-5280BFB199FF}"/>
                  </a:ext>
                </a:extLst>
              </p:cNvPr>
              <p:cNvSpPr txBox="1"/>
              <p:nvPr/>
            </p:nvSpPr>
            <p:spPr>
              <a:xfrm rot="3044141">
                <a:off x="5574555" y="2591244"/>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40" name="Rectangle: Rounded Corners 39">
                <a:extLst>
                  <a:ext uri="{FF2B5EF4-FFF2-40B4-BE49-F238E27FC236}">
                    <a16:creationId xmlns:a16="http://schemas.microsoft.com/office/drawing/2014/main" id="{052A2FDA-B8E3-4755-A34B-D3EFC7F49A4A}"/>
                  </a:ext>
                </a:extLst>
              </p:cNvPr>
              <p:cNvSpPr/>
              <p:nvPr/>
            </p:nvSpPr>
            <p:spPr>
              <a:xfrm rot="19243320">
                <a:off x="5446514" y="2225867"/>
                <a:ext cx="170630" cy="92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21E377-CDA1-4F76-9314-2C31359A9698}"/>
                    </a:ext>
                  </a:extLst>
                </p:cNvPr>
                <p:cNvSpPr txBox="1"/>
                <p:nvPr/>
              </p:nvSpPr>
              <p:spPr>
                <a:xfrm>
                  <a:off x="5016194" y="2850441"/>
                  <a:ext cx="2372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dirty="0">
                    <a:solidFill>
                      <a:schemeClr val="accent2"/>
                    </a:solidFill>
                    <a:latin typeface="GE Inspira" panose="020F0603030400020203" pitchFamily="34" charset="0"/>
                  </a:endParaRPr>
                </a:p>
              </p:txBody>
            </p:sp>
          </mc:Choice>
          <mc:Fallback xmlns="">
            <p:sp>
              <p:nvSpPr>
                <p:cNvPr id="34" name="TextBox 33">
                  <a:extLst>
                    <a:ext uri="{FF2B5EF4-FFF2-40B4-BE49-F238E27FC236}">
                      <a16:creationId xmlns:a16="http://schemas.microsoft.com/office/drawing/2014/main" id="{4B21E377-CDA1-4F76-9314-2C31359A9698}"/>
                    </a:ext>
                  </a:extLst>
                </p:cNvPr>
                <p:cNvSpPr txBox="1">
                  <a:spLocks noRot="1" noChangeAspect="1" noMove="1" noResize="1" noEditPoints="1" noAdjustHandles="1" noChangeArrowheads="1" noChangeShapeType="1" noTextEdit="1"/>
                </p:cNvSpPr>
                <p:nvPr/>
              </p:nvSpPr>
              <p:spPr>
                <a:xfrm>
                  <a:off x="5016194" y="2850441"/>
                  <a:ext cx="237244" cy="553998"/>
                </a:xfrm>
                <a:prstGeom prst="rect">
                  <a:avLst/>
                </a:prstGeom>
                <a:blipFill>
                  <a:blip r:embed="rId25"/>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A22117CD-F10E-458C-AA36-DBF38CCC7BEE}"/>
                </a:ext>
              </a:extLst>
            </p:cNvPr>
            <p:cNvSpPr/>
            <p:nvPr/>
          </p:nvSpPr>
          <p:spPr>
            <a:xfrm>
              <a:off x="5972905" y="3075293"/>
              <a:ext cx="137193" cy="142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41" name="Rectangle 40">
              <a:extLst>
                <a:ext uri="{FF2B5EF4-FFF2-40B4-BE49-F238E27FC236}">
                  <a16:creationId xmlns:a16="http://schemas.microsoft.com/office/drawing/2014/main" id="{3ECF64A5-A431-4B1E-9423-6E92A7EF8EC7}"/>
                </a:ext>
              </a:extLst>
            </p:cNvPr>
            <p:cNvSpPr/>
            <p:nvPr/>
          </p:nvSpPr>
          <p:spPr>
            <a:xfrm>
              <a:off x="2431778" y="3638603"/>
              <a:ext cx="2060899"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Last feature maps</a:t>
              </a:r>
              <a:endParaRPr lang="en-US" sz="1600"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CFEE1E3-421D-407D-B089-29EB6351B064}"/>
                    </a:ext>
                  </a:extLst>
                </p:cNvPr>
                <p:cNvSpPr/>
                <p:nvPr/>
              </p:nvSpPr>
              <p:spPr>
                <a:xfrm>
                  <a:off x="4634078" y="3638603"/>
                  <a:ext cx="1913131"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Class </a:t>
                  </a:r>
                  <a14:m>
                    <m:oMath xmlns:m="http://schemas.openxmlformats.org/officeDocument/2006/math">
                      <m:r>
                        <a:rPr lang="en-US" sz="1600" b="1" i="1" dirty="0" smtClean="0">
                          <a:solidFill>
                            <a:schemeClr val="bg2">
                              <a:lumMod val="10000"/>
                            </a:schemeClr>
                          </a:solidFill>
                          <a:latin typeface="Cambria Math" panose="02040503050406030204" pitchFamily="18" charset="0"/>
                        </a:rPr>
                        <m:t>𝒊</m:t>
                      </m:r>
                    </m:oMath>
                  </a14:m>
                  <a:r>
                    <a:rPr lang="en-US" sz="1600" dirty="0"/>
                    <a:t> </a:t>
                  </a:r>
                  <a:r>
                    <a:rPr lang="en-US" sz="1600" b="1" dirty="0">
                      <a:solidFill>
                        <a:schemeClr val="bg2">
                          <a:lumMod val="10000"/>
                        </a:schemeClr>
                      </a:solidFill>
                      <a:latin typeface="GE Inspira" panose="020F0603030400020203" pitchFamily="34" charset="0"/>
                    </a:rPr>
                    <a:t>FC weights</a:t>
                  </a:r>
                  <a:endParaRPr lang="en-US" sz="1600" dirty="0"/>
                </a:p>
              </p:txBody>
            </p:sp>
          </mc:Choice>
          <mc:Fallback xmlns="">
            <p:sp>
              <p:nvSpPr>
                <p:cNvPr id="44" name="Rectangle 43">
                  <a:extLst>
                    <a:ext uri="{FF2B5EF4-FFF2-40B4-BE49-F238E27FC236}">
                      <a16:creationId xmlns:a16="http://schemas.microsoft.com/office/drawing/2014/main" id="{4CFEE1E3-421D-407D-B089-29EB6351B064}"/>
                    </a:ext>
                  </a:extLst>
                </p:cNvPr>
                <p:cNvSpPr>
                  <a:spLocks noRot="1" noChangeAspect="1" noMove="1" noResize="1" noEditPoints="1" noAdjustHandles="1" noChangeArrowheads="1" noChangeShapeType="1" noTextEdit="1"/>
                </p:cNvSpPr>
                <p:nvPr/>
              </p:nvSpPr>
              <p:spPr>
                <a:xfrm>
                  <a:off x="4634078" y="3638603"/>
                  <a:ext cx="1913131" cy="338554"/>
                </a:xfrm>
                <a:prstGeom prst="rect">
                  <a:avLst/>
                </a:prstGeom>
                <a:blipFill>
                  <a:blip r:embed="rId26"/>
                  <a:stretch>
                    <a:fillRect t="-5357" b="-21429"/>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973A782-3387-4CEB-B03A-A860401CEE07}"/>
                </a:ext>
              </a:extLst>
            </p:cNvPr>
            <p:cNvCxnSpPr>
              <a:cxnSpLocks/>
            </p:cNvCxnSpPr>
            <p:nvPr/>
          </p:nvCxnSpPr>
          <p:spPr>
            <a:xfrm>
              <a:off x="4478919"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5135EA5F-7EB6-4055-8A4D-F4424DA0B4D8}"/>
                    </a:ext>
                  </a:extLst>
                </p:cNvPr>
                <p:cNvSpPr/>
                <p:nvPr/>
              </p:nvSpPr>
              <p:spPr>
                <a:xfrm>
                  <a:off x="5339729" y="2702285"/>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Class </a:t>
                  </a:r>
                  <a14:m>
                    <m:oMath xmlns:m="http://schemas.openxmlformats.org/officeDocument/2006/math">
                      <m:r>
                        <a:rPr lang="en-US" sz="1600" b="1" i="1" dirty="0" smtClean="0">
                          <a:solidFill>
                            <a:schemeClr val="bg2">
                              <a:lumMod val="10000"/>
                            </a:schemeClr>
                          </a:solidFill>
                          <a:latin typeface="Cambria Math" panose="02040503050406030204" pitchFamily="18" charset="0"/>
                        </a:rPr>
                        <m:t>𝒊</m:t>
                      </m:r>
                    </m:oMath>
                  </a14:m>
                  <a:r>
                    <a:rPr lang="en-US" sz="1600" dirty="0"/>
                    <a:t> </a:t>
                  </a:r>
                  <a:r>
                    <a:rPr lang="en-US" sz="1600" b="1" dirty="0">
                      <a:solidFill>
                        <a:schemeClr val="bg2">
                          <a:lumMod val="10000"/>
                        </a:schemeClr>
                      </a:solidFill>
                      <a:latin typeface="GE Inspira" panose="020F0603030400020203" pitchFamily="34" charset="0"/>
                    </a:rPr>
                    <a:t>score</a:t>
                  </a:r>
                  <a:endParaRPr lang="en-US" sz="1600" dirty="0"/>
                </a:p>
              </p:txBody>
            </p:sp>
          </mc:Choice>
          <mc:Fallback xmlns="">
            <p:sp>
              <p:nvSpPr>
                <p:cNvPr id="78" name="Rectangle 77">
                  <a:extLst>
                    <a:ext uri="{FF2B5EF4-FFF2-40B4-BE49-F238E27FC236}">
                      <a16:creationId xmlns:a16="http://schemas.microsoft.com/office/drawing/2014/main" id="{5135EA5F-7EB6-4055-8A4D-F4424DA0B4D8}"/>
                    </a:ext>
                  </a:extLst>
                </p:cNvPr>
                <p:cNvSpPr>
                  <a:spLocks noRot="1" noChangeAspect="1" noMove="1" noResize="1" noEditPoints="1" noAdjustHandles="1" noChangeArrowheads="1" noChangeShapeType="1" noTextEdit="1"/>
                </p:cNvSpPr>
                <p:nvPr/>
              </p:nvSpPr>
              <p:spPr>
                <a:xfrm>
                  <a:off x="5339729" y="2702285"/>
                  <a:ext cx="1339787" cy="338554"/>
                </a:xfrm>
                <a:prstGeom prst="rect">
                  <a:avLst/>
                </a:prstGeom>
                <a:blipFill>
                  <a:blip r:embed="rId27"/>
                  <a:stretch>
                    <a:fillRect l="-909" t="-5455" r="-1364" b="-23636"/>
                  </a:stretch>
                </a:blipFill>
              </p:spPr>
              <p:txBody>
                <a:bodyPr/>
                <a:lstStyle/>
                <a:p>
                  <a:r>
                    <a:rPr lang="en-US">
                      <a:noFill/>
                    </a:rPr>
                    <a:t> </a:t>
                  </a:r>
                </a:p>
              </p:txBody>
            </p:sp>
          </mc:Fallback>
        </mc:AlternateContent>
        <p:pic>
          <p:nvPicPr>
            <p:cNvPr id="110" name="Picture 109">
              <a:extLst>
                <a:ext uri="{FF2B5EF4-FFF2-40B4-BE49-F238E27FC236}">
                  <a16:creationId xmlns:a16="http://schemas.microsoft.com/office/drawing/2014/main" id="{EA91D318-4CCA-45DC-9600-0E5D4777AC1E}"/>
                </a:ext>
              </a:extLst>
            </p:cNvPr>
            <p:cNvPicPr>
              <a:picLocks noChangeAspect="1"/>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2721796"/>
              <a:ext cx="822960" cy="822960"/>
            </a:xfrm>
            <a:prstGeom prst="rect">
              <a:avLst/>
            </a:prstGeom>
          </p:spPr>
        </p:pic>
        <p:cxnSp>
          <p:nvCxnSpPr>
            <p:cNvPr id="115" name="Straight Arrow Connector 114">
              <a:extLst>
                <a:ext uri="{FF2B5EF4-FFF2-40B4-BE49-F238E27FC236}">
                  <a16:creationId xmlns:a16="http://schemas.microsoft.com/office/drawing/2014/main" id="{8B5A4BE0-E170-4D33-B54F-28B2EF1388F1}"/>
                </a:ext>
              </a:extLst>
            </p:cNvPr>
            <p:cNvCxnSpPr>
              <a:cxnSpLocks/>
            </p:cNvCxnSpPr>
            <p:nvPr/>
          </p:nvCxnSpPr>
          <p:spPr>
            <a:xfrm>
              <a:off x="1693099" y="3132371"/>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D15B1F9-BE86-430B-96AD-A33D980C4FE9}"/>
              </a:ext>
            </a:extLst>
          </p:cNvPr>
          <p:cNvGrpSpPr/>
          <p:nvPr/>
        </p:nvGrpSpPr>
        <p:grpSpPr>
          <a:xfrm>
            <a:off x="768529" y="4726538"/>
            <a:ext cx="5910987" cy="1347522"/>
            <a:chOff x="768529" y="4560288"/>
            <a:chExt cx="5910987" cy="1347522"/>
          </a:xfrm>
        </p:grpSpPr>
        <p:sp>
          <p:nvSpPr>
            <p:cNvPr id="84" name="Rectangle 83">
              <a:extLst>
                <a:ext uri="{FF2B5EF4-FFF2-40B4-BE49-F238E27FC236}">
                  <a16:creationId xmlns:a16="http://schemas.microsoft.com/office/drawing/2014/main" id="{6B382509-7E8D-4429-81D8-53939A1A0F19}"/>
                </a:ext>
              </a:extLst>
            </p:cNvPr>
            <p:cNvSpPr/>
            <p:nvPr/>
          </p:nvSpPr>
          <p:spPr>
            <a:xfrm>
              <a:off x="2908711" y="4560288"/>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C880F40-3230-43C6-916A-A39CE15FACB3}"/>
                </a:ext>
              </a:extLst>
            </p:cNvPr>
            <p:cNvSpPr/>
            <p:nvPr/>
          </p:nvSpPr>
          <p:spPr>
            <a:xfrm>
              <a:off x="3076240" y="4730062"/>
              <a:ext cx="457200" cy="457200"/>
            </a:xfrm>
            <a:prstGeom prst="rect">
              <a:avLst/>
            </a:prstGeom>
            <a:blipFill dpi="0" rotWithShape="1">
              <a:blip r:embed="rId7">
                <a:alphaModFix amt="72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3F5CD4F-D9F8-4477-96F6-7EED7D7A0233}"/>
                </a:ext>
              </a:extLst>
            </p:cNvPr>
            <p:cNvSpPr/>
            <p:nvPr/>
          </p:nvSpPr>
          <p:spPr>
            <a:xfrm>
              <a:off x="3428457" y="5128436"/>
              <a:ext cx="457200" cy="457200"/>
            </a:xfrm>
            <a:prstGeom prst="rect">
              <a:avLst/>
            </a:prstGeom>
            <a:blipFill dpi="0" rotWithShape="1">
              <a:blip r:embed="rId8">
                <a:alphaModFix amt="53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81927592-AB2D-4D7E-A30B-4432FFAD9928}"/>
                </a:ext>
              </a:extLst>
            </p:cNvPr>
            <p:cNvSpPr/>
            <p:nvPr/>
          </p:nvSpPr>
          <p:spPr>
            <a:xfrm>
              <a:off x="2276139" y="4761793"/>
              <a:ext cx="434628" cy="59314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a:latin typeface="GE Inspira" panose="020F0603030400020203" pitchFamily="34" charset="0"/>
                </a:rPr>
                <a:t>Conv Block</a:t>
              </a:r>
            </a:p>
          </p:txBody>
        </p:sp>
        <p:cxnSp>
          <p:nvCxnSpPr>
            <p:cNvPr id="90" name="Straight Arrow Connector 89">
              <a:extLst>
                <a:ext uri="{FF2B5EF4-FFF2-40B4-BE49-F238E27FC236}">
                  <a16:creationId xmlns:a16="http://schemas.microsoft.com/office/drawing/2014/main" id="{E0102642-9239-4469-98E5-9C6956590C9B}"/>
                </a:ext>
              </a:extLst>
            </p:cNvPr>
            <p:cNvCxnSpPr>
              <a:cxnSpLocks/>
            </p:cNvCxnSpPr>
            <p:nvPr/>
          </p:nvCxnSpPr>
          <p:spPr>
            <a:xfrm>
              <a:off x="2105849" y="5058364"/>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7E28C6F-45DA-4DFF-8C0E-38ED29D7D91E}"/>
                </a:ext>
              </a:extLst>
            </p:cNvPr>
            <p:cNvSpPr txBox="1"/>
            <p:nvPr/>
          </p:nvSpPr>
          <p:spPr>
            <a:xfrm>
              <a:off x="1938505" y="4857416"/>
              <a:ext cx="134652" cy="276999"/>
            </a:xfrm>
            <a:prstGeom prst="rect">
              <a:avLst/>
            </a:prstGeom>
            <a:noFill/>
          </p:spPr>
          <p:txBody>
            <a:bodyPr wrap="none" lIns="0" tIns="0" rIns="0" bIns="0" rtlCol="0">
              <a:spAutoFit/>
            </a:bodyPr>
            <a:lstStyle/>
            <a:p>
              <a:r>
                <a:rPr lang="en-US" dirty="0">
                  <a:solidFill>
                    <a:schemeClr val="accent2"/>
                  </a:solidFill>
                </a:rPr>
                <a:t>…</a:t>
              </a:r>
            </a:p>
          </p:txBody>
        </p:sp>
        <p:cxnSp>
          <p:nvCxnSpPr>
            <p:cNvPr id="92" name="Straight Arrow Connector 91">
              <a:extLst>
                <a:ext uri="{FF2B5EF4-FFF2-40B4-BE49-F238E27FC236}">
                  <a16:creationId xmlns:a16="http://schemas.microsoft.com/office/drawing/2014/main" id="{59F81F5F-A44A-41E7-B7B9-4CEE0825C640}"/>
                </a:ext>
              </a:extLst>
            </p:cNvPr>
            <p:cNvCxnSpPr>
              <a:cxnSpLocks/>
              <a:stCxn id="88" idx="3"/>
            </p:cNvCxnSpPr>
            <p:nvPr/>
          </p:nvCxnSpPr>
          <p:spPr>
            <a:xfrm>
              <a:off x="2710767" y="5058364"/>
              <a:ext cx="17613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3D050EE-012B-4829-BDA3-BA60C5A2B9F5}"/>
                </a:ext>
              </a:extLst>
            </p:cNvPr>
            <p:cNvCxnSpPr>
              <a:cxnSpLocks/>
            </p:cNvCxnSpPr>
            <p:nvPr/>
          </p:nvCxnSpPr>
          <p:spPr>
            <a:xfrm>
              <a:off x="5353471" y="5072667"/>
              <a:ext cx="531879"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F419BA4-516C-44D7-AC86-C47E6EF92227}"/>
                </a:ext>
              </a:extLst>
            </p:cNvPr>
            <p:cNvSpPr txBox="1"/>
            <p:nvPr/>
          </p:nvSpPr>
          <p:spPr>
            <a:xfrm rot="3044141">
              <a:off x="3366042" y="5037120"/>
              <a:ext cx="134652" cy="276999"/>
            </a:xfrm>
            <a:prstGeom prst="rect">
              <a:avLst/>
            </a:prstGeom>
            <a:noFill/>
          </p:spPr>
          <p:txBody>
            <a:bodyPr wrap="none" lIns="0" tIns="0" rIns="0" bIns="0" rtlCol="0">
              <a:spAutoFit/>
            </a:bodyPr>
            <a:lstStyle/>
            <a:p>
              <a:r>
                <a:rPr lang="en-US" dirty="0">
                  <a:solidFill>
                    <a:schemeClr val="accent2"/>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4FE93B-86E2-4451-B123-5DF1689590B6}"/>
                    </a:ext>
                  </a:extLst>
                </p:cNvPr>
                <p:cNvSpPr txBox="1"/>
                <p:nvPr/>
              </p:nvSpPr>
              <p:spPr>
                <a:xfrm>
                  <a:off x="3931732" y="4770314"/>
                  <a:ext cx="2372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dirty="0">
                    <a:solidFill>
                      <a:schemeClr val="accent2"/>
                    </a:solidFill>
                    <a:latin typeface="GE Inspira" panose="020F0603030400020203" pitchFamily="34" charset="0"/>
                  </a:endParaRPr>
                </a:p>
              </p:txBody>
            </p:sp>
          </mc:Choice>
          <mc:Fallback xmlns="">
            <p:sp>
              <p:nvSpPr>
                <p:cNvPr id="98" name="TextBox 97">
                  <a:extLst>
                    <a:ext uri="{FF2B5EF4-FFF2-40B4-BE49-F238E27FC236}">
                      <a16:creationId xmlns:a16="http://schemas.microsoft.com/office/drawing/2014/main" id="{E34FE93B-86E2-4451-B123-5DF1689590B6}"/>
                    </a:ext>
                  </a:extLst>
                </p:cNvPr>
                <p:cNvSpPr txBox="1">
                  <a:spLocks noRot="1" noChangeAspect="1" noMove="1" noResize="1" noEditPoints="1" noAdjustHandles="1" noChangeArrowheads="1" noChangeShapeType="1" noTextEdit="1"/>
                </p:cNvSpPr>
                <p:nvPr/>
              </p:nvSpPr>
              <p:spPr>
                <a:xfrm>
                  <a:off x="3931732" y="4770314"/>
                  <a:ext cx="237244" cy="553998"/>
                </a:xfrm>
                <a:prstGeom prst="rect">
                  <a:avLst/>
                </a:prstGeom>
                <a:blipFill>
                  <a:blip r:embed="rId28"/>
                  <a:stretch>
                    <a:fillRect/>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F94114A3-1189-4B04-8033-D24BFDAAAEC1}"/>
                </a:ext>
              </a:extLst>
            </p:cNvPr>
            <p:cNvSpPr/>
            <p:nvPr/>
          </p:nvSpPr>
          <p:spPr>
            <a:xfrm>
              <a:off x="5972905" y="5001286"/>
              <a:ext cx="137193" cy="142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00" name="Rectangle 99">
              <a:extLst>
                <a:ext uri="{FF2B5EF4-FFF2-40B4-BE49-F238E27FC236}">
                  <a16:creationId xmlns:a16="http://schemas.microsoft.com/office/drawing/2014/main" id="{4D289933-7A93-4DC6-9A8C-1BAF99711F10}"/>
                </a:ext>
              </a:extLst>
            </p:cNvPr>
            <p:cNvSpPr/>
            <p:nvPr/>
          </p:nvSpPr>
          <p:spPr>
            <a:xfrm>
              <a:off x="2431778" y="5569256"/>
              <a:ext cx="2060899"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Last feature maps</a:t>
              </a:r>
              <a:endParaRPr lang="en-US" sz="1600" dirty="0">
                <a:solidFill>
                  <a:schemeClr val="accent1">
                    <a:lumMod val="60000"/>
                    <a:lumOff val="40000"/>
                  </a:schemeClr>
                </a:solidFill>
              </a:endParaRPr>
            </a:p>
          </p:txBody>
        </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1B829B9C-2360-4DBD-9D66-542584210D97}"/>
                    </a:ext>
                  </a:extLst>
                </p:cNvPr>
                <p:cNvSpPr/>
                <p:nvPr/>
              </p:nvSpPr>
              <p:spPr>
                <a:xfrm>
                  <a:off x="5339729" y="4629079"/>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Class </a:t>
                  </a:r>
                  <a14:m>
                    <m:oMath xmlns:m="http://schemas.openxmlformats.org/officeDocument/2006/math">
                      <m:r>
                        <a:rPr lang="en-US" sz="1600" b="1" i="1" dirty="0" smtClean="0">
                          <a:solidFill>
                            <a:schemeClr val="accent1">
                              <a:lumMod val="60000"/>
                              <a:lumOff val="40000"/>
                            </a:schemeClr>
                          </a:solidFill>
                          <a:latin typeface="Cambria Math" panose="02040503050406030204" pitchFamily="18" charset="0"/>
                        </a:rPr>
                        <m:t>𝒊</m:t>
                      </m:r>
                    </m:oMath>
                  </a14:m>
                  <a:r>
                    <a:rPr lang="en-US" sz="1600" dirty="0">
                      <a:solidFill>
                        <a:schemeClr val="accent1">
                          <a:lumMod val="60000"/>
                          <a:lumOff val="40000"/>
                        </a:schemeClr>
                      </a:solidFill>
                    </a:rPr>
                    <a:t> </a:t>
                  </a:r>
                  <a:r>
                    <a:rPr lang="en-US" sz="1600" b="1" dirty="0">
                      <a:solidFill>
                        <a:schemeClr val="accent1">
                          <a:lumMod val="60000"/>
                          <a:lumOff val="40000"/>
                        </a:schemeClr>
                      </a:solidFill>
                      <a:latin typeface="GE Inspira" panose="020F0603030400020203" pitchFamily="34" charset="0"/>
                    </a:rPr>
                    <a:t>score</a:t>
                  </a:r>
                  <a:endParaRPr lang="en-US" sz="1600" dirty="0">
                    <a:solidFill>
                      <a:schemeClr val="accent1">
                        <a:lumMod val="60000"/>
                        <a:lumOff val="40000"/>
                      </a:schemeClr>
                    </a:solidFill>
                  </a:endParaRPr>
                </a:p>
              </p:txBody>
            </p:sp>
          </mc:Choice>
          <mc:Fallback xmlns="">
            <p:sp>
              <p:nvSpPr>
                <p:cNvPr id="103" name="Rectangle 102">
                  <a:extLst>
                    <a:ext uri="{FF2B5EF4-FFF2-40B4-BE49-F238E27FC236}">
                      <a16:creationId xmlns:a16="http://schemas.microsoft.com/office/drawing/2014/main" id="{1B829B9C-2360-4DBD-9D66-542584210D97}"/>
                    </a:ext>
                  </a:extLst>
                </p:cNvPr>
                <p:cNvSpPr>
                  <a:spLocks noRot="1" noChangeAspect="1" noMove="1" noResize="1" noEditPoints="1" noAdjustHandles="1" noChangeArrowheads="1" noChangeShapeType="1" noTextEdit="1"/>
                </p:cNvSpPr>
                <p:nvPr/>
              </p:nvSpPr>
              <p:spPr>
                <a:xfrm>
                  <a:off x="5339729" y="4629079"/>
                  <a:ext cx="1339787" cy="338554"/>
                </a:xfrm>
                <a:prstGeom prst="rect">
                  <a:avLst/>
                </a:prstGeom>
                <a:blipFill>
                  <a:blip r:embed="rId29"/>
                  <a:stretch>
                    <a:fillRect l="-909" t="-5455" r="-1364" b="-23636"/>
                  </a:stretch>
                </a:blipFill>
              </p:spPr>
              <p:txBody>
                <a:bodyPr/>
                <a:lstStyle/>
                <a:p>
                  <a:r>
                    <a:rPr lang="en-US">
                      <a:noFill/>
                    </a:rPr>
                    <a:t> </a:t>
                  </a:r>
                </a:p>
              </p:txBody>
            </p:sp>
          </mc:Fallback>
        </mc:AlternateContent>
        <p:pic>
          <p:nvPicPr>
            <p:cNvPr id="1026" name="Picture 2" descr="Image result for gray pixels">
              <a:extLst>
                <a:ext uri="{FF2B5EF4-FFF2-40B4-BE49-F238E27FC236}">
                  <a16:creationId xmlns:a16="http://schemas.microsoft.com/office/drawing/2014/main" id="{671D43EE-89F3-4B49-B103-84008898F401}"/>
                </a:ext>
              </a:extLst>
            </p:cNvPr>
            <p:cNvPicPr>
              <a:picLocks noChangeArrowheads="1"/>
            </p:cNvPicPr>
            <p:nvPr/>
          </p:nvPicPr>
          <p:blipFill rotWithShape="1">
            <a:blip r:embed="rId21" cstate="print">
              <a:extLst>
                <a:ext uri="{28A0092B-C50C-407E-A947-70E740481C1C}">
                  <a14:useLocalDpi xmlns:a14="http://schemas.microsoft.com/office/drawing/2010/main" val="0"/>
                </a:ext>
              </a:extLst>
            </a:blip>
            <a:srcRect r="83990" b="71657"/>
            <a:stretch/>
          </p:blipFill>
          <p:spPr bwMode="auto">
            <a:xfrm>
              <a:off x="4264077" y="456028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6" name="Picture 2" descr="Image result for gray pixels">
              <a:extLst>
                <a:ext uri="{FF2B5EF4-FFF2-40B4-BE49-F238E27FC236}">
                  <a16:creationId xmlns:a16="http://schemas.microsoft.com/office/drawing/2014/main" id="{03DCA80A-4364-48AD-B66A-EB33DE1B6C00}"/>
                </a:ext>
              </a:extLst>
            </p:cNvPr>
            <p:cNvPicPr>
              <a:picLocks noChangeArrowheads="1"/>
            </p:cNvPicPr>
            <p:nvPr/>
          </p:nvPicPr>
          <p:blipFill rotWithShape="1">
            <a:blip r:embed="rId22" cstate="print">
              <a:extLst>
                <a:ext uri="{28A0092B-C50C-407E-A947-70E740481C1C}">
                  <a14:useLocalDpi xmlns:a14="http://schemas.microsoft.com/office/drawing/2010/main" val="0"/>
                </a:ext>
              </a:extLst>
            </a:blip>
            <a:srcRect l="40449" r="43695" b="71477"/>
            <a:stretch/>
          </p:blipFill>
          <p:spPr bwMode="auto">
            <a:xfrm>
              <a:off x="4418267" y="4730062"/>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7" name="Picture 2" descr="Image result for gray pixels">
              <a:extLst>
                <a:ext uri="{FF2B5EF4-FFF2-40B4-BE49-F238E27FC236}">
                  <a16:creationId xmlns:a16="http://schemas.microsoft.com/office/drawing/2014/main" id="{75526CD9-F7AB-44BE-BB67-6B98BCC9153D}"/>
                </a:ext>
              </a:extLst>
            </p:cNvPr>
            <p:cNvPicPr>
              <a:picLocks noChangeArrowheads="1"/>
            </p:cNvPicPr>
            <p:nvPr/>
          </p:nvPicPr>
          <p:blipFill rotWithShape="1">
            <a:blip r:embed="rId23" cstate="print">
              <a:extLst>
                <a:ext uri="{28A0092B-C50C-407E-A947-70E740481C1C}">
                  <a14:useLocalDpi xmlns:a14="http://schemas.microsoft.com/office/drawing/2010/main" val="0"/>
                </a:ext>
              </a:extLst>
            </a:blip>
            <a:srcRect l="27940" t="35723" r="56205" b="35736"/>
            <a:stretch/>
          </p:blipFill>
          <p:spPr bwMode="auto">
            <a:xfrm>
              <a:off x="4743012" y="5128436"/>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69BCCD80-4313-4E56-9D01-F21E60037727}"/>
                </a:ext>
              </a:extLst>
            </p:cNvPr>
            <p:cNvSpPr txBox="1"/>
            <p:nvPr/>
          </p:nvSpPr>
          <p:spPr>
            <a:xfrm rot="3044141">
              <a:off x="4663201" y="5037120"/>
              <a:ext cx="134652" cy="276999"/>
            </a:xfrm>
            <a:prstGeom prst="rect">
              <a:avLst/>
            </a:prstGeom>
            <a:noFill/>
          </p:spPr>
          <p:txBody>
            <a:bodyPr wrap="none" lIns="0" tIns="0" rIns="0" bIns="0" rtlCol="0">
              <a:spAutoFit/>
            </a:bodyPr>
            <a:lstStyle/>
            <a:p>
              <a:r>
                <a:rPr lang="en-US" dirty="0">
                  <a:solidFill>
                    <a:schemeClr val="accent2"/>
                  </a:solidFill>
                </a:rPr>
                <a:t>…</a:t>
              </a:r>
            </a:p>
          </p:txBody>
        </p:sp>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60C8E74-F56B-4050-A957-2983531A4667}"/>
                    </a:ext>
                  </a:extLst>
                </p:cNvPr>
                <p:cNvSpPr/>
                <p:nvPr/>
              </p:nvSpPr>
              <p:spPr>
                <a:xfrm>
                  <a:off x="4634078" y="5569256"/>
                  <a:ext cx="1913131"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Class </a:t>
                  </a:r>
                  <a14:m>
                    <m:oMath xmlns:m="http://schemas.openxmlformats.org/officeDocument/2006/math">
                      <m:r>
                        <a:rPr lang="en-US" sz="1600" b="1" i="1" dirty="0" smtClean="0">
                          <a:solidFill>
                            <a:schemeClr val="accent1">
                              <a:lumMod val="60000"/>
                              <a:lumOff val="40000"/>
                            </a:schemeClr>
                          </a:solidFill>
                          <a:latin typeface="Cambria Math" panose="02040503050406030204" pitchFamily="18" charset="0"/>
                        </a:rPr>
                        <m:t>𝒊</m:t>
                      </m:r>
                    </m:oMath>
                  </a14:m>
                  <a:r>
                    <a:rPr lang="en-US" sz="1600" dirty="0">
                      <a:solidFill>
                        <a:schemeClr val="accent1">
                          <a:lumMod val="60000"/>
                          <a:lumOff val="40000"/>
                        </a:schemeClr>
                      </a:solidFill>
                    </a:rPr>
                    <a:t> </a:t>
                  </a:r>
                  <a:r>
                    <a:rPr lang="en-US" sz="1600" b="1" dirty="0">
                      <a:solidFill>
                        <a:schemeClr val="accent1">
                          <a:lumMod val="60000"/>
                          <a:lumOff val="40000"/>
                        </a:schemeClr>
                      </a:solidFill>
                      <a:latin typeface="GE Inspira" panose="020F0603030400020203" pitchFamily="34" charset="0"/>
                    </a:rPr>
                    <a:t>FC weights</a:t>
                  </a:r>
                  <a:endParaRPr lang="en-US" sz="1600" dirty="0">
                    <a:solidFill>
                      <a:schemeClr val="accent1">
                        <a:lumMod val="60000"/>
                        <a:lumOff val="40000"/>
                      </a:schemeClr>
                    </a:solidFill>
                  </a:endParaRPr>
                </a:p>
              </p:txBody>
            </p:sp>
          </mc:Choice>
          <mc:Fallback xmlns="">
            <p:sp>
              <p:nvSpPr>
                <p:cNvPr id="109" name="Rectangle 108">
                  <a:extLst>
                    <a:ext uri="{FF2B5EF4-FFF2-40B4-BE49-F238E27FC236}">
                      <a16:creationId xmlns:a16="http://schemas.microsoft.com/office/drawing/2014/main" id="{460C8E74-F56B-4050-A957-2983531A4667}"/>
                    </a:ext>
                  </a:extLst>
                </p:cNvPr>
                <p:cNvSpPr>
                  <a:spLocks noRot="1" noChangeAspect="1" noMove="1" noResize="1" noEditPoints="1" noAdjustHandles="1" noChangeArrowheads="1" noChangeShapeType="1" noTextEdit="1"/>
                </p:cNvSpPr>
                <p:nvPr/>
              </p:nvSpPr>
              <p:spPr>
                <a:xfrm>
                  <a:off x="4634078" y="5569256"/>
                  <a:ext cx="1913131" cy="338554"/>
                </a:xfrm>
                <a:prstGeom prst="rect">
                  <a:avLst/>
                </a:prstGeom>
                <a:blipFill>
                  <a:blip r:embed="rId30"/>
                  <a:stretch>
                    <a:fillRect t="-5455" b="-23636"/>
                  </a:stretch>
                </a:blipFill>
              </p:spPr>
              <p:txBody>
                <a:bodyPr/>
                <a:lstStyle/>
                <a:p>
                  <a:r>
                    <a:rPr lang="en-US">
                      <a:noFill/>
                    </a:rPr>
                    <a:t> </a:t>
                  </a:r>
                </a:p>
              </p:txBody>
            </p:sp>
          </mc:Fallback>
        </mc:AlternateContent>
        <p:pic>
          <p:nvPicPr>
            <p:cNvPr id="111" name="Picture 110">
              <a:extLst>
                <a:ext uri="{FF2B5EF4-FFF2-40B4-BE49-F238E27FC236}">
                  <a16:creationId xmlns:a16="http://schemas.microsoft.com/office/drawing/2014/main" id="{ED7B8BB2-1A15-4EB2-9772-C1508FE30FF1}"/>
                </a:ext>
              </a:extLst>
            </p:cNvPr>
            <p:cNvPicPr>
              <a:picLocks noChangeAspect="1"/>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4656435"/>
              <a:ext cx="822960" cy="822960"/>
            </a:xfrm>
            <a:prstGeom prst="rect">
              <a:avLst/>
            </a:prstGeom>
          </p:spPr>
        </p:pic>
        <p:cxnSp>
          <p:nvCxnSpPr>
            <p:cNvPr id="120" name="Straight Arrow Connector 119">
              <a:extLst>
                <a:ext uri="{FF2B5EF4-FFF2-40B4-BE49-F238E27FC236}">
                  <a16:creationId xmlns:a16="http://schemas.microsoft.com/office/drawing/2014/main" id="{AA729F92-A9E7-4DC2-8AB6-6D0D70E7E15A}"/>
                </a:ext>
              </a:extLst>
            </p:cNvPr>
            <p:cNvCxnSpPr>
              <a:cxnSpLocks/>
            </p:cNvCxnSpPr>
            <p:nvPr/>
          </p:nvCxnSpPr>
          <p:spPr>
            <a:xfrm>
              <a:off x="1693099" y="5058364"/>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0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53" grpId="0"/>
      <p:bldP spid="107" grpId="0"/>
      <p:bldP spid="1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Pre-training stage set-up</a:t>
            </a:r>
          </a:p>
        </p:txBody>
      </p:sp>
      <p:sp>
        <p:nvSpPr>
          <p:cNvPr id="2" name="TextBox 1">
            <a:extLst>
              <a:ext uri="{FF2B5EF4-FFF2-40B4-BE49-F238E27FC236}">
                <a16:creationId xmlns:a16="http://schemas.microsoft.com/office/drawing/2014/main" id="{25E02CA3-40EB-490A-BB2B-E7458DB5246D}"/>
              </a:ext>
            </a:extLst>
          </p:cNvPr>
          <p:cNvSpPr txBox="1"/>
          <p:nvPr/>
        </p:nvSpPr>
        <p:spPr>
          <a:xfrm>
            <a:off x="1204686" y="4468634"/>
            <a:ext cx="7570534" cy="1384995"/>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Network configuration</a:t>
            </a:r>
          </a:p>
          <a:p>
            <a:pPr marL="347663" lvl="1" indent="-173038">
              <a:buFont typeface="Arial" panose="020B0604020202020204" pitchFamily="34" charset="0"/>
              <a:buChar char="•"/>
            </a:pPr>
            <a:r>
              <a:rPr lang="fr-FR" dirty="0">
                <a:solidFill>
                  <a:schemeClr val="bg2">
                    <a:lumMod val="10000"/>
                  </a:schemeClr>
                </a:solidFill>
                <a:latin typeface="GE Inspira" panose="020F0603030400020203" pitchFamily="34" charset="0"/>
              </a:rPr>
              <a:t>34</a:t>
            </a:r>
            <a:r>
              <a:rPr lang="en-US" dirty="0">
                <a:solidFill>
                  <a:schemeClr val="bg2">
                    <a:lumMod val="10000"/>
                  </a:schemeClr>
                </a:solidFill>
                <a:latin typeface="GE Inspira" panose="020F0603030400020203" pitchFamily="34" charset="0"/>
              </a:rPr>
              <a:t>-layer </a:t>
            </a:r>
            <a:r>
              <a:rPr lang="en-US" dirty="0" err="1">
                <a:solidFill>
                  <a:schemeClr val="bg2">
                    <a:lumMod val="10000"/>
                  </a:schemeClr>
                </a:solidFill>
                <a:latin typeface="GE Inspira" panose="020F0603030400020203" pitchFamily="34" charset="0"/>
              </a:rPr>
              <a:t>ResNet</a:t>
            </a:r>
            <a:r>
              <a:rPr lang="en-US" dirty="0">
                <a:solidFill>
                  <a:schemeClr val="bg2">
                    <a:lumMod val="10000"/>
                  </a:schemeClr>
                </a:solidFill>
                <a:latin typeface="GE Inspira" panose="020F0603030400020203" pitchFamily="34" charset="0"/>
              </a:rPr>
              <a:t> (</a:t>
            </a:r>
            <a:r>
              <a:rPr lang="en-US" dirty="0" err="1">
                <a:solidFill>
                  <a:schemeClr val="bg2">
                    <a:lumMod val="10000"/>
                  </a:schemeClr>
                </a:solidFill>
                <a:latin typeface="GE Inspira" panose="020F0603030400020203" pitchFamily="34" charset="0"/>
                <a:sym typeface="Wingdings" panose="05000000000000000000" pitchFamily="2" charset="2"/>
              </a:rPr>
              <a:t>tensorflow.keras</a:t>
            </a:r>
            <a:r>
              <a:rPr lang="en-US" dirty="0">
                <a:solidFill>
                  <a:schemeClr val="bg2">
                    <a:lumMod val="10000"/>
                  </a:schemeClr>
                </a:solidFill>
                <a:latin typeface="GE Inspira" panose="020F0603030400020203" pitchFamily="34" charset="0"/>
                <a:sym typeface="Wingdings" panose="05000000000000000000" pitchFamily="2" charset="2"/>
              </a:rPr>
              <a:t>)</a:t>
            </a:r>
            <a:endParaRPr lang="en-US" dirty="0">
              <a:solidFill>
                <a:schemeClr val="bg2">
                  <a:lumMod val="10000"/>
                </a:schemeClr>
              </a:solidFill>
              <a:latin typeface="GE Inspira" panose="020F0603030400020203" pitchFamily="34" charset="0"/>
            </a:endParaRP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Batch size = 32 </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Learning rate = 10</a:t>
            </a:r>
            <a:r>
              <a:rPr lang="en-US" baseline="30000" dirty="0">
                <a:solidFill>
                  <a:schemeClr val="bg2">
                    <a:lumMod val="10000"/>
                  </a:schemeClr>
                </a:solidFill>
                <a:latin typeface="GE Inspira" panose="020F0603030400020203" pitchFamily="34" charset="0"/>
              </a:rPr>
              <a:t>-3</a:t>
            </a:r>
            <a:r>
              <a:rPr lang="en-US" dirty="0">
                <a:solidFill>
                  <a:schemeClr val="bg2">
                    <a:lumMod val="10000"/>
                  </a:schemeClr>
                </a:solidFill>
                <a:latin typeface="GE Inspira" panose="020F0603030400020203" pitchFamily="34" charset="0"/>
              </a:rPr>
              <a:t> w/ exponential learning rate decay</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Last layer 50% dropout </a:t>
            </a:r>
            <a:r>
              <a:rPr lang="en-US" dirty="0">
                <a:solidFill>
                  <a:schemeClr val="bg2">
                    <a:lumMod val="10000"/>
                  </a:schemeClr>
                </a:solidFill>
                <a:latin typeface="GE Inspira" panose="020F0603030400020203" pitchFamily="34" charset="0"/>
                <a:sym typeface="Wingdings" panose="05000000000000000000" pitchFamily="2" charset="2"/>
              </a:rPr>
              <a:t>&amp; data augmentation (flipping &amp; rotation on-the-fly)</a:t>
            </a:r>
            <a:endParaRPr lang="en-US" dirty="0">
              <a:solidFill>
                <a:schemeClr val="bg2">
                  <a:lumMod val="10000"/>
                </a:schemeClr>
              </a:solidFill>
              <a:latin typeface="GE Inspira" panose="020F0603030400020203" pitchFamily="34" charset="0"/>
            </a:endParaRPr>
          </a:p>
        </p:txBody>
      </p:sp>
      <p:graphicFrame>
        <p:nvGraphicFramePr>
          <p:cNvPr id="13" name="Table 12">
            <a:extLst>
              <a:ext uri="{FF2B5EF4-FFF2-40B4-BE49-F238E27FC236}">
                <a16:creationId xmlns:a16="http://schemas.microsoft.com/office/drawing/2014/main" id="{D1DD23B2-14EB-4918-AEAE-90351A588C8A}"/>
              </a:ext>
            </a:extLst>
          </p:cNvPr>
          <p:cNvGraphicFramePr>
            <a:graphicFrameLocks noGrp="1"/>
          </p:cNvGraphicFramePr>
          <p:nvPr>
            <p:extLst/>
          </p:nvPr>
        </p:nvGraphicFramePr>
        <p:xfrm>
          <a:off x="1204686" y="1471561"/>
          <a:ext cx="9755618" cy="1483360"/>
        </p:xfrm>
        <a:graphic>
          <a:graphicData uri="http://schemas.openxmlformats.org/drawingml/2006/table">
            <a:tbl>
              <a:tblPr firstRow="1" bandRow="1">
                <a:tableStyleId>{B7752061-5463-48E6-A297-43E0E91C0267}</a:tableStyleId>
              </a:tblPr>
              <a:tblGrid>
                <a:gridCol w="1437374">
                  <a:extLst>
                    <a:ext uri="{9D8B030D-6E8A-4147-A177-3AD203B41FA5}">
                      <a16:colId xmlns:a16="http://schemas.microsoft.com/office/drawing/2014/main" val="3558478242"/>
                    </a:ext>
                  </a:extLst>
                </a:gridCol>
                <a:gridCol w="1410562">
                  <a:extLst>
                    <a:ext uri="{9D8B030D-6E8A-4147-A177-3AD203B41FA5}">
                      <a16:colId xmlns:a16="http://schemas.microsoft.com/office/drawing/2014/main" val="4225525400"/>
                    </a:ext>
                  </a:extLst>
                </a:gridCol>
                <a:gridCol w="1734069">
                  <a:extLst>
                    <a:ext uri="{9D8B030D-6E8A-4147-A177-3AD203B41FA5}">
                      <a16:colId xmlns:a16="http://schemas.microsoft.com/office/drawing/2014/main" val="1894057744"/>
                    </a:ext>
                  </a:extLst>
                </a:gridCol>
                <a:gridCol w="1537464">
                  <a:extLst>
                    <a:ext uri="{9D8B030D-6E8A-4147-A177-3AD203B41FA5}">
                      <a16:colId xmlns:a16="http://schemas.microsoft.com/office/drawing/2014/main" val="44974826"/>
                    </a:ext>
                  </a:extLst>
                </a:gridCol>
                <a:gridCol w="1860971">
                  <a:extLst>
                    <a:ext uri="{9D8B030D-6E8A-4147-A177-3AD203B41FA5}">
                      <a16:colId xmlns:a16="http://schemas.microsoft.com/office/drawing/2014/main" val="1362312758"/>
                    </a:ext>
                  </a:extLst>
                </a:gridCol>
                <a:gridCol w="1010200">
                  <a:extLst>
                    <a:ext uri="{9D8B030D-6E8A-4147-A177-3AD203B41FA5}">
                      <a16:colId xmlns:a16="http://schemas.microsoft.com/office/drawing/2014/main" val="2637755874"/>
                    </a:ext>
                  </a:extLst>
                </a:gridCol>
                <a:gridCol w="764978">
                  <a:extLst>
                    <a:ext uri="{9D8B030D-6E8A-4147-A177-3AD203B41FA5}">
                      <a16:colId xmlns:a16="http://schemas.microsoft.com/office/drawing/2014/main" val="1333435005"/>
                    </a:ext>
                  </a:extLst>
                </a:gridCol>
              </a:tblGrid>
              <a:tr h="370840">
                <a:tc>
                  <a:txBody>
                    <a:bodyPr/>
                    <a:lstStyle/>
                    <a:p>
                      <a:pPr algn="ct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Benign </a:t>
                      </a:r>
                      <a:r>
                        <a:rPr lang="en-US" sz="1600" dirty="0" err="1">
                          <a:latin typeface="GE Inspira" panose="020F0603030400020203" pitchFamily="34" charset="0"/>
                        </a:rPr>
                        <a:t>calc</a:t>
                      </a: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Malignant </a:t>
                      </a:r>
                      <a:r>
                        <a:rPr lang="en-US" sz="1600" dirty="0" err="1">
                          <a:latin typeface="GE Inspira" panose="020F0603030400020203" pitchFamily="34" charset="0"/>
                        </a:rPr>
                        <a:t>calc</a:t>
                      </a: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Benign mass</a:t>
                      </a:r>
                    </a:p>
                  </a:txBody>
                  <a:tcPr anchor="ctr"/>
                </a:tc>
                <a:tc>
                  <a:txBody>
                    <a:bodyPr/>
                    <a:lstStyle/>
                    <a:p>
                      <a:pPr algn="ctr"/>
                      <a:r>
                        <a:rPr lang="en-US" sz="1600" dirty="0">
                          <a:latin typeface="GE Inspira" panose="020F0603030400020203" pitchFamily="34" charset="0"/>
                        </a:rPr>
                        <a:t>Malignant mass</a:t>
                      </a:r>
                    </a:p>
                  </a:txBody>
                  <a:tcPr anchor="ctr"/>
                </a:tc>
                <a:tc>
                  <a:txBody>
                    <a:bodyPr/>
                    <a:lstStyle/>
                    <a:p>
                      <a:pPr algn="ctr"/>
                      <a:r>
                        <a:rPr lang="en-US" sz="1600" dirty="0">
                          <a:latin typeface="GE Inspira" panose="020F0603030400020203" pitchFamily="34" charset="0"/>
                        </a:rPr>
                        <a:t>Normal</a:t>
                      </a:r>
                    </a:p>
                  </a:txBody>
                  <a:tcPr anchor="ctr"/>
                </a:tc>
                <a:tc>
                  <a:txBody>
                    <a:bodyPr/>
                    <a:lstStyle/>
                    <a:p>
                      <a:pPr algn="ctr"/>
                      <a:r>
                        <a:rPr lang="en-US" sz="1600" dirty="0">
                          <a:latin typeface="GE Inspira" panose="020F0603030400020203" pitchFamily="34" charset="0"/>
                        </a:rPr>
                        <a:t>Total</a:t>
                      </a:r>
                    </a:p>
                  </a:txBody>
                  <a:tcPr anchor="ctr"/>
                </a:tc>
                <a:extLst>
                  <a:ext uri="{0D108BD9-81ED-4DB2-BD59-A6C34878D82A}">
                    <a16:rowId xmlns:a16="http://schemas.microsoft.com/office/drawing/2014/main" val="155401091"/>
                  </a:ext>
                </a:extLst>
              </a:tr>
              <a:tr h="370840">
                <a:tc>
                  <a:txBody>
                    <a:bodyPr/>
                    <a:lstStyle/>
                    <a:p>
                      <a:pPr algn="ctr"/>
                      <a:r>
                        <a:rPr lang="en-US" sz="1600" b="1" dirty="0">
                          <a:solidFill>
                            <a:schemeClr val="bg2">
                              <a:lumMod val="10000"/>
                            </a:schemeClr>
                          </a:solidFill>
                          <a:latin typeface="GE Inspira" panose="020F0603030400020203" pitchFamily="34" charset="0"/>
                        </a:rPr>
                        <a:t>Training</a:t>
                      </a:r>
                    </a:p>
                  </a:txBody>
                  <a:tcPr anchor="ctr"/>
                </a:tc>
                <a:tc>
                  <a:txBody>
                    <a:bodyPr/>
                    <a:lstStyle/>
                    <a:p>
                      <a:pPr algn="ctr"/>
                      <a:r>
                        <a:rPr lang="en-US" sz="1600" dirty="0">
                          <a:solidFill>
                            <a:schemeClr val="bg2">
                              <a:lumMod val="10000"/>
                            </a:schemeClr>
                          </a:solidFill>
                          <a:latin typeface="GE Inspira" panose="020F0603030400020203" pitchFamily="34" charset="0"/>
                        </a:rPr>
                        <a:t>787</a:t>
                      </a:r>
                    </a:p>
                  </a:txBody>
                  <a:tcPr anchor="ctr"/>
                </a:tc>
                <a:tc>
                  <a:txBody>
                    <a:bodyPr/>
                    <a:lstStyle/>
                    <a:p>
                      <a:pPr algn="ctr"/>
                      <a:r>
                        <a:rPr lang="en-US" sz="1600" dirty="0">
                          <a:solidFill>
                            <a:schemeClr val="bg2">
                              <a:lumMod val="10000"/>
                            </a:schemeClr>
                          </a:solidFill>
                          <a:latin typeface="GE Inspira" panose="020F0603030400020203" pitchFamily="34" charset="0"/>
                        </a:rPr>
                        <a:t>282</a:t>
                      </a:r>
                    </a:p>
                  </a:txBody>
                  <a:tcPr anchor="ctr"/>
                </a:tc>
                <a:tc>
                  <a:txBody>
                    <a:bodyPr/>
                    <a:lstStyle/>
                    <a:p>
                      <a:pPr algn="ctr"/>
                      <a:r>
                        <a:rPr lang="en-US" sz="1600" dirty="0">
                          <a:solidFill>
                            <a:schemeClr val="bg2">
                              <a:lumMod val="10000"/>
                            </a:schemeClr>
                          </a:solidFill>
                          <a:latin typeface="GE Inspira" panose="020F0603030400020203" pitchFamily="34" charset="0"/>
                        </a:rPr>
                        <a:t>641</a:t>
                      </a:r>
                    </a:p>
                  </a:txBody>
                  <a:tcPr anchor="ctr"/>
                </a:tc>
                <a:tc>
                  <a:txBody>
                    <a:bodyPr/>
                    <a:lstStyle/>
                    <a:p>
                      <a:pPr algn="ctr"/>
                      <a:r>
                        <a:rPr lang="en-US" sz="1600" dirty="0">
                          <a:solidFill>
                            <a:schemeClr val="bg2">
                              <a:lumMod val="10000"/>
                            </a:schemeClr>
                          </a:solidFill>
                          <a:latin typeface="GE Inspira" panose="020F0603030400020203" pitchFamily="34" charset="0"/>
                        </a:rPr>
                        <a:t>532</a:t>
                      </a:r>
                    </a:p>
                  </a:txBody>
                  <a:tcPr anchor="ctr"/>
                </a:tc>
                <a:tc>
                  <a:txBody>
                    <a:bodyPr/>
                    <a:lstStyle/>
                    <a:p>
                      <a:pPr algn="ctr"/>
                      <a:r>
                        <a:rPr lang="en-US" sz="1600" dirty="0">
                          <a:solidFill>
                            <a:schemeClr val="bg2">
                              <a:lumMod val="10000"/>
                            </a:schemeClr>
                          </a:solidFill>
                          <a:latin typeface="GE Inspira" panose="020F0603030400020203" pitchFamily="34" charset="0"/>
                        </a:rPr>
                        <a:t>800</a:t>
                      </a:r>
                    </a:p>
                  </a:txBody>
                  <a:tcPr anchor="ctr"/>
                </a:tc>
                <a:tc>
                  <a:txBody>
                    <a:bodyPr/>
                    <a:lstStyle/>
                    <a:p>
                      <a:pPr algn="ctr"/>
                      <a:r>
                        <a:rPr lang="en-US" sz="1600" b="1" dirty="0">
                          <a:solidFill>
                            <a:schemeClr val="bg2">
                              <a:lumMod val="10000"/>
                            </a:schemeClr>
                          </a:solidFill>
                          <a:latin typeface="GE Inspira" panose="020F0603030400020203" pitchFamily="34" charset="0"/>
                        </a:rPr>
                        <a:t>3042</a:t>
                      </a:r>
                    </a:p>
                  </a:txBody>
                  <a:tcPr anchor="ctr"/>
                </a:tc>
                <a:extLst>
                  <a:ext uri="{0D108BD9-81ED-4DB2-BD59-A6C34878D82A}">
                    <a16:rowId xmlns:a16="http://schemas.microsoft.com/office/drawing/2014/main" val="1891938926"/>
                  </a:ext>
                </a:extLst>
              </a:tr>
              <a:tr h="370840">
                <a:tc>
                  <a:txBody>
                    <a:bodyPr/>
                    <a:lstStyle/>
                    <a:p>
                      <a:pPr algn="ctr"/>
                      <a:r>
                        <a:rPr lang="en-US" sz="1600" b="1" dirty="0">
                          <a:solidFill>
                            <a:schemeClr val="bg2">
                              <a:lumMod val="10000"/>
                            </a:schemeClr>
                          </a:solidFill>
                          <a:latin typeface="GE Inspira" panose="020F0603030400020203" pitchFamily="34" charset="0"/>
                        </a:rPr>
                        <a:t>Validation</a:t>
                      </a:r>
                    </a:p>
                  </a:txBody>
                  <a:tcPr anchor="ctr"/>
                </a:tc>
                <a:tc>
                  <a:txBody>
                    <a:bodyPr/>
                    <a:lstStyle/>
                    <a:p>
                      <a:pPr algn="ctr"/>
                      <a:r>
                        <a:rPr lang="en-US" sz="1600" dirty="0">
                          <a:solidFill>
                            <a:schemeClr val="bg2">
                              <a:lumMod val="10000"/>
                            </a:schemeClr>
                          </a:solidFill>
                          <a:latin typeface="GE Inspira" panose="020F0603030400020203" pitchFamily="34" charset="0"/>
                        </a:rPr>
                        <a:t>196</a:t>
                      </a:r>
                    </a:p>
                  </a:txBody>
                  <a:tcPr anchor="ctr"/>
                </a:tc>
                <a:tc>
                  <a:txBody>
                    <a:bodyPr/>
                    <a:lstStyle/>
                    <a:p>
                      <a:pPr algn="ctr"/>
                      <a:r>
                        <a:rPr lang="en-US" sz="1600" dirty="0">
                          <a:solidFill>
                            <a:schemeClr val="bg2">
                              <a:lumMod val="10000"/>
                            </a:schemeClr>
                          </a:solidFill>
                          <a:latin typeface="GE Inspira" panose="020F0603030400020203" pitchFamily="34" charset="0"/>
                        </a:rPr>
                        <a:t>70</a:t>
                      </a:r>
                    </a:p>
                  </a:txBody>
                  <a:tcPr anchor="ctr"/>
                </a:tc>
                <a:tc>
                  <a:txBody>
                    <a:bodyPr/>
                    <a:lstStyle/>
                    <a:p>
                      <a:pPr algn="ctr"/>
                      <a:r>
                        <a:rPr lang="en-US" sz="1600" dirty="0">
                          <a:solidFill>
                            <a:schemeClr val="bg2">
                              <a:lumMod val="10000"/>
                            </a:schemeClr>
                          </a:solidFill>
                          <a:latin typeface="GE Inspira" panose="020F0603030400020203" pitchFamily="34" charset="0"/>
                        </a:rPr>
                        <a:t>133</a:t>
                      </a:r>
                    </a:p>
                  </a:txBody>
                  <a:tcPr anchor="ctr"/>
                </a:tc>
                <a:tc>
                  <a:txBody>
                    <a:bodyPr/>
                    <a:lstStyle/>
                    <a:p>
                      <a:pPr algn="ctr"/>
                      <a:r>
                        <a:rPr lang="en-US" sz="1600" dirty="0">
                          <a:solidFill>
                            <a:schemeClr val="bg2">
                              <a:lumMod val="10000"/>
                            </a:schemeClr>
                          </a:solidFill>
                          <a:latin typeface="GE Inspira" panose="020F0603030400020203" pitchFamily="34" charset="0"/>
                        </a:rPr>
                        <a:t>200</a:t>
                      </a:r>
                    </a:p>
                  </a:txBody>
                  <a:tcPr anchor="ctr"/>
                </a:tc>
                <a:tc>
                  <a:txBody>
                    <a:bodyPr/>
                    <a:lstStyle/>
                    <a:p>
                      <a:pPr algn="ctr"/>
                      <a:r>
                        <a:rPr lang="en-US" sz="1600" dirty="0">
                          <a:solidFill>
                            <a:schemeClr val="bg2">
                              <a:lumMod val="10000"/>
                            </a:schemeClr>
                          </a:solidFill>
                          <a:latin typeface="GE Inspira" panose="020F0603030400020203" pitchFamily="34" charset="0"/>
                        </a:rPr>
                        <a:t>200</a:t>
                      </a:r>
                    </a:p>
                  </a:txBody>
                  <a:tcPr anchor="ctr"/>
                </a:tc>
                <a:tc>
                  <a:txBody>
                    <a:bodyPr/>
                    <a:lstStyle/>
                    <a:p>
                      <a:pPr algn="ctr"/>
                      <a:r>
                        <a:rPr lang="en-US" sz="1600" b="1" dirty="0">
                          <a:solidFill>
                            <a:schemeClr val="bg2">
                              <a:lumMod val="10000"/>
                            </a:schemeClr>
                          </a:solidFill>
                          <a:latin typeface="GE Inspira" panose="020F0603030400020203" pitchFamily="34" charset="0"/>
                        </a:rPr>
                        <a:t>759</a:t>
                      </a:r>
                    </a:p>
                  </a:txBody>
                  <a:tcPr anchor="ctr"/>
                </a:tc>
                <a:extLst>
                  <a:ext uri="{0D108BD9-81ED-4DB2-BD59-A6C34878D82A}">
                    <a16:rowId xmlns:a16="http://schemas.microsoft.com/office/drawing/2014/main" val="3815765115"/>
                  </a:ext>
                </a:extLst>
              </a:tr>
              <a:tr h="370840">
                <a:tc>
                  <a:txBody>
                    <a:bodyPr/>
                    <a:lstStyle/>
                    <a:p>
                      <a:pPr algn="ctr"/>
                      <a:r>
                        <a:rPr lang="en-US" sz="1600" b="1" dirty="0">
                          <a:solidFill>
                            <a:schemeClr val="bg2">
                              <a:lumMod val="10000"/>
                            </a:schemeClr>
                          </a:solidFill>
                          <a:latin typeface="GE Inspira" panose="020F0603030400020203" pitchFamily="34" charset="0"/>
                        </a:rPr>
                        <a:t>% in total</a:t>
                      </a:r>
                    </a:p>
                  </a:txBody>
                  <a:tcPr anchor="ctr"/>
                </a:tc>
                <a:tc>
                  <a:txBody>
                    <a:bodyPr/>
                    <a:lstStyle/>
                    <a:p>
                      <a:pPr algn="ctr"/>
                      <a:r>
                        <a:rPr lang="en-US" sz="1600" b="1" dirty="0">
                          <a:solidFill>
                            <a:schemeClr val="bg2">
                              <a:lumMod val="10000"/>
                            </a:schemeClr>
                          </a:solidFill>
                          <a:latin typeface="GE Inspira" panose="020F0603030400020203" pitchFamily="34" charset="0"/>
                        </a:rPr>
                        <a:t>25.9%</a:t>
                      </a:r>
                    </a:p>
                  </a:txBody>
                  <a:tcPr anchor="ctr"/>
                </a:tc>
                <a:tc>
                  <a:txBody>
                    <a:bodyPr/>
                    <a:lstStyle/>
                    <a:p>
                      <a:pPr algn="ctr"/>
                      <a:r>
                        <a:rPr lang="en-US" sz="1600" b="1" dirty="0">
                          <a:solidFill>
                            <a:schemeClr val="accent5">
                              <a:lumMod val="75000"/>
                            </a:schemeClr>
                          </a:solidFill>
                          <a:latin typeface="GE Inspira" panose="020F0603030400020203" pitchFamily="34" charset="0"/>
                        </a:rPr>
                        <a:t>9.3%</a:t>
                      </a:r>
                    </a:p>
                  </a:txBody>
                  <a:tcPr anchor="ctr"/>
                </a:tc>
                <a:tc>
                  <a:txBody>
                    <a:bodyPr/>
                    <a:lstStyle/>
                    <a:p>
                      <a:pPr algn="ctr"/>
                      <a:r>
                        <a:rPr lang="en-US" sz="1600" b="1" dirty="0">
                          <a:solidFill>
                            <a:schemeClr val="bg2">
                              <a:lumMod val="10000"/>
                            </a:schemeClr>
                          </a:solidFill>
                          <a:latin typeface="GE Inspira" panose="020F0603030400020203" pitchFamily="34" charset="0"/>
                        </a:rPr>
                        <a:t>21.1%</a:t>
                      </a:r>
                    </a:p>
                  </a:txBody>
                  <a:tcPr anchor="ctr"/>
                </a:tc>
                <a:tc>
                  <a:txBody>
                    <a:bodyPr/>
                    <a:lstStyle/>
                    <a:p>
                      <a:pPr algn="ctr"/>
                      <a:r>
                        <a:rPr lang="en-US" sz="1600" b="1" dirty="0">
                          <a:solidFill>
                            <a:schemeClr val="accent5">
                              <a:lumMod val="60000"/>
                              <a:lumOff val="40000"/>
                            </a:schemeClr>
                          </a:solidFill>
                          <a:latin typeface="GE Inspira" panose="020F0603030400020203" pitchFamily="34" charset="0"/>
                        </a:rPr>
                        <a:t>17.5%</a:t>
                      </a:r>
                    </a:p>
                  </a:txBody>
                  <a:tcPr anchor="ctr"/>
                </a:tc>
                <a:tc>
                  <a:txBody>
                    <a:bodyPr/>
                    <a:lstStyle/>
                    <a:p>
                      <a:pPr algn="ctr"/>
                      <a:r>
                        <a:rPr lang="en-US" sz="1600" b="1" dirty="0">
                          <a:solidFill>
                            <a:schemeClr val="bg2">
                              <a:lumMod val="10000"/>
                            </a:schemeClr>
                          </a:solidFill>
                          <a:latin typeface="GE Inspira" panose="020F0603030400020203" pitchFamily="34" charset="0"/>
                        </a:rPr>
                        <a:t>26.3%</a:t>
                      </a:r>
                    </a:p>
                  </a:txBody>
                  <a:tcPr anchor="ctr"/>
                </a:tc>
                <a:tc>
                  <a:txBody>
                    <a:bodyPr/>
                    <a:lstStyle/>
                    <a:p>
                      <a:pPr algn="ctr"/>
                      <a:endParaRPr lang="en-US" sz="1600" b="1" dirty="0">
                        <a:solidFill>
                          <a:schemeClr val="bg2">
                            <a:lumMod val="10000"/>
                          </a:schemeClr>
                        </a:solidFill>
                        <a:latin typeface="GE Inspira" panose="020F0603030400020203" pitchFamily="34" charset="0"/>
                      </a:endParaRPr>
                    </a:p>
                  </a:txBody>
                  <a:tcPr anchor="ctr"/>
                </a:tc>
                <a:extLst>
                  <a:ext uri="{0D108BD9-81ED-4DB2-BD59-A6C34878D82A}">
                    <a16:rowId xmlns:a16="http://schemas.microsoft.com/office/drawing/2014/main" val="2352095412"/>
                  </a:ext>
                </a:extLst>
              </a:tr>
            </a:tbl>
          </a:graphicData>
        </a:graphic>
      </p:graphicFrame>
      <p:sp>
        <p:nvSpPr>
          <p:cNvPr id="14" name="TextBox 13">
            <a:extLst>
              <a:ext uri="{FF2B5EF4-FFF2-40B4-BE49-F238E27FC236}">
                <a16:creationId xmlns:a16="http://schemas.microsoft.com/office/drawing/2014/main" id="{00F7690C-BB48-46E3-A92C-60565594628D}"/>
              </a:ext>
            </a:extLst>
          </p:cNvPr>
          <p:cNvSpPr txBox="1"/>
          <p:nvPr/>
        </p:nvSpPr>
        <p:spPr>
          <a:xfrm>
            <a:off x="1204686" y="1087905"/>
            <a:ext cx="5856219" cy="276999"/>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b="1" dirty="0">
                <a:solidFill>
                  <a:schemeClr val="bg2">
                    <a:lumMod val="10000"/>
                  </a:schemeClr>
                </a:solidFill>
                <a:latin typeface="GE Inspira" panose="020F0603030400020203" pitchFamily="34" charset="0"/>
              </a:rPr>
              <a:t>Data distribution (training / validation 75% / 25% split)</a:t>
            </a:r>
            <a:endParaRPr lang="en-US" dirty="0">
              <a:solidFill>
                <a:schemeClr val="bg2">
                  <a:lumMod val="10000"/>
                </a:schemeClr>
              </a:solidFill>
              <a:latin typeface="GE Inspira" panose="020F0603030400020203" pitchFamily="34" charset="0"/>
            </a:endParaRPr>
          </a:p>
        </p:txBody>
      </p:sp>
      <p:sp>
        <p:nvSpPr>
          <p:cNvPr id="12" name="TextBox 11">
            <a:extLst>
              <a:ext uri="{FF2B5EF4-FFF2-40B4-BE49-F238E27FC236}">
                <a16:creationId xmlns:a16="http://schemas.microsoft.com/office/drawing/2014/main" id="{123115DC-705A-4A79-84D3-B27F50774DDA}"/>
              </a:ext>
            </a:extLst>
          </p:cNvPr>
          <p:cNvSpPr txBox="1"/>
          <p:nvPr/>
        </p:nvSpPr>
        <p:spPr>
          <a:xfrm>
            <a:off x="1204686" y="3168190"/>
            <a:ext cx="8481361" cy="1107996"/>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Preprocessing</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ROI size: 600 x 600 pixels (~2.7 x 2.7 cm</a:t>
            </a:r>
            <a:r>
              <a:rPr lang="en-US" baseline="30000" dirty="0">
                <a:solidFill>
                  <a:schemeClr val="bg2">
                    <a:lumMod val="10000"/>
                  </a:schemeClr>
                </a:solidFill>
                <a:latin typeface="GE Inspira" panose="020F0603030400020203" pitchFamily="34" charset="0"/>
              </a:rPr>
              <a:t>2</a:t>
            </a:r>
            <a:r>
              <a:rPr lang="en-US" dirty="0">
                <a:solidFill>
                  <a:schemeClr val="bg2">
                    <a:lumMod val="10000"/>
                  </a:schemeClr>
                </a:solidFill>
                <a:latin typeface="GE Inspira" panose="020F0603030400020203" pitchFamily="34" charset="0"/>
              </a:rPr>
              <a:t>) </a:t>
            </a:r>
            <a:r>
              <a:rPr lang="en-US" dirty="0">
                <a:solidFill>
                  <a:schemeClr val="bg2">
                    <a:lumMod val="10000"/>
                  </a:schemeClr>
                </a:solidFill>
                <a:latin typeface="GE Inspira" panose="020F0603030400020203" pitchFamily="34" charset="0"/>
                <a:sym typeface="Wingdings" panose="05000000000000000000" pitchFamily="2" charset="2"/>
              </a:rPr>
              <a:t> resized to 400 x 400 (memory constraint)</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Pixel values rescaled to (0, 1)</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Histogram equalization applied </a:t>
            </a:r>
            <a:r>
              <a:rPr lang="en-US" dirty="0">
                <a:solidFill>
                  <a:schemeClr val="bg2">
                    <a:lumMod val="10000"/>
                  </a:schemeClr>
                </a:solidFill>
                <a:latin typeface="GE Inspira" panose="020F0603030400020203" pitchFamily="34" charset="0"/>
                <a:sym typeface="Wingdings" panose="05000000000000000000" pitchFamily="2" charset="2"/>
              </a:rPr>
              <a:t>(slightly improves contrast)</a:t>
            </a:r>
            <a:endParaRPr lang="en-US" dirty="0">
              <a:solidFill>
                <a:schemeClr val="bg2">
                  <a:lumMod val="10000"/>
                </a:schemeClr>
              </a:solidFill>
              <a:latin typeface="GE Inspira" panose="020F0603030400020203" pitchFamily="34" charset="0"/>
            </a:endParaRPr>
          </a:p>
        </p:txBody>
      </p:sp>
      <p:sp>
        <p:nvSpPr>
          <p:cNvPr id="8" name="Date Placeholder 2">
            <a:extLst>
              <a:ext uri="{FF2B5EF4-FFF2-40B4-BE49-F238E27FC236}">
                <a16:creationId xmlns:a16="http://schemas.microsoft.com/office/drawing/2014/main" id="{57051E0C-8D04-4D57-A761-AD4AA69ACDD1}"/>
              </a:ext>
            </a:extLst>
          </p:cNvPr>
          <p:cNvSpPr>
            <a:spLocks noGrp="1"/>
          </p:cNvSpPr>
          <p:nvPr>
            <p:ph type="dt" sz="half" idx="10"/>
          </p:nvPr>
        </p:nvSpPr>
        <p:spPr>
          <a:xfrm>
            <a:off x="9537192" y="6472936"/>
            <a:ext cx="1876388" cy="182880"/>
          </a:xfrm>
        </p:spPr>
        <p:txBody>
          <a:bodyPr/>
          <a:lstStyle/>
          <a:p>
            <a:fld id="{66CA7FD2-EEE1-4653-A3ED-EC06E26685F5}" type="datetime4">
              <a:rPr lang="en-US" smtClean="0"/>
              <a:t>December 19, 2018</a:t>
            </a:fld>
            <a:endParaRPr lang="en-US"/>
          </a:p>
        </p:txBody>
      </p:sp>
      <p:sp>
        <p:nvSpPr>
          <p:cNvPr id="10" name="Slide Number Placeholder 4">
            <a:extLst>
              <a:ext uri="{FF2B5EF4-FFF2-40B4-BE49-F238E27FC236}">
                <a16:creationId xmlns:a16="http://schemas.microsoft.com/office/drawing/2014/main" id="{20312832-8ACE-45D5-A9F4-C5123109FED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24</a:t>
            </a:fld>
            <a:endParaRPr lang="en-US"/>
          </a:p>
        </p:txBody>
      </p:sp>
    </p:spTree>
    <p:extLst>
      <p:ext uri="{BB962C8B-B14F-4D97-AF65-F5344CB8AC3E}">
        <p14:creationId xmlns:p14="http://schemas.microsoft.com/office/powerpoint/2010/main" val="367697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Fine-tuning stage set-up</a:t>
            </a:r>
          </a:p>
        </p:txBody>
      </p:sp>
      <p:sp>
        <p:nvSpPr>
          <p:cNvPr id="2" name="TextBox 1">
            <a:extLst>
              <a:ext uri="{FF2B5EF4-FFF2-40B4-BE49-F238E27FC236}">
                <a16:creationId xmlns:a16="http://schemas.microsoft.com/office/drawing/2014/main" id="{25E02CA3-40EB-490A-BB2B-E7458DB5246D}"/>
              </a:ext>
            </a:extLst>
          </p:cNvPr>
          <p:cNvSpPr txBox="1"/>
          <p:nvPr/>
        </p:nvSpPr>
        <p:spPr>
          <a:xfrm>
            <a:off x="1204686" y="4468634"/>
            <a:ext cx="7098353" cy="1384995"/>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Network configuration</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Pre-trained 34-layer </a:t>
            </a:r>
            <a:r>
              <a:rPr lang="en-US" dirty="0" err="1">
                <a:solidFill>
                  <a:schemeClr val="bg2">
                    <a:lumMod val="10000"/>
                  </a:schemeClr>
                </a:solidFill>
                <a:latin typeface="GE Inspira" panose="020F0603030400020203" pitchFamily="34" charset="0"/>
              </a:rPr>
              <a:t>ResNet</a:t>
            </a:r>
            <a:r>
              <a:rPr lang="en-US" dirty="0">
                <a:solidFill>
                  <a:schemeClr val="bg2">
                    <a:lumMod val="10000"/>
                  </a:schemeClr>
                </a:solidFill>
                <a:latin typeface="GE Inspira" panose="020F0603030400020203" pitchFamily="34" charset="0"/>
              </a:rPr>
              <a:t> (conv layers) + 2 new convolutional layers</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Batch size = 10</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Learning rate = 10</a:t>
            </a:r>
            <a:r>
              <a:rPr lang="en-US" baseline="30000" dirty="0">
                <a:solidFill>
                  <a:schemeClr val="bg2">
                    <a:lumMod val="10000"/>
                  </a:schemeClr>
                </a:solidFill>
                <a:latin typeface="GE Inspira" panose="020F0603030400020203" pitchFamily="34" charset="0"/>
              </a:rPr>
              <a:t>-5</a:t>
            </a:r>
            <a:r>
              <a:rPr lang="en-US" dirty="0">
                <a:solidFill>
                  <a:schemeClr val="bg2">
                    <a:lumMod val="10000"/>
                  </a:schemeClr>
                </a:solidFill>
                <a:latin typeface="GE Inspira" panose="020F0603030400020203" pitchFamily="34" charset="0"/>
              </a:rPr>
              <a:t> w/ exponential learning rate decay</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Last layer 50% dropout &amp; weight decay w/ strength 10</a:t>
            </a:r>
            <a:r>
              <a:rPr lang="en-US" baseline="30000" dirty="0">
                <a:solidFill>
                  <a:schemeClr val="bg2">
                    <a:lumMod val="10000"/>
                  </a:schemeClr>
                </a:solidFill>
                <a:latin typeface="GE Inspira" panose="020F0603030400020203" pitchFamily="34" charset="0"/>
              </a:rPr>
              <a:t>-4</a:t>
            </a:r>
          </a:p>
        </p:txBody>
      </p:sp>
      <p:sp>
        <p:nvSpPr>
          <p:cNvPr id="12" name="TextBox 11">
            <a:extLst>
              <a:ext uri="{FF2B5EF4-FFF2-40B4-BE49-F238E27FC236}">
                <a16:creationId xmlns:a16="http://schemas.microsoft.com/office/drawing/2014/main" id="{123115DC-705A-4A79-84D3-B27F50774DDA}"/>
              </a:ext>
            </a:extLst>
          </p:cNvPr>
          <p:cNvSpPr txBox="1"/>
          <p:nvPr/>
        </p:nvSpPr>
        <p:spPr>
          <a:xfrm>
            <a:off x="1204686" y="3168190"/>
            <a:ext cx="7748981" cy="1107996"/>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Preprocessing</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Augmentation: flipping (up/down, left/right) &amp; rotation (±5º, ±10º), </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Original size 2560 x 3328 pixels </a:t>
            </a:r>
            <a:r>
              <a:rPr lang="en-US" dirty="0">
                <a:solidFill>
                  <a:schemeClr val="bg2">
                    <a:lumMod val="10000"/>
                  </a:schemeClr>
                </a:solidFill>
                <a:latin typeface="GE Inspira" panose="020F0603030400020203" pitchFamily="34" charset="0"/>
                <a:sym typeface="Wingdings" panose="05000000000000000000" pitchFamily="2" charset="2"/>
              </a:rPr>
              <a:t></a:t>
            </a:r>
            <a:r>
              <a:rPr lang="en-US" dirty="0">
                <a:solidFill>
                  <a:schemeClr val="bg2">
                    <a:lumMod val="10000"/>
                  </a:schemeClr>
                </a:solidFill>
                <a:latin typeface="GE Inspira" panose="020F0603030400020203" pitchFamily="34" charset="0"/>
              </a:rPr>
              <a:t> resized to 886 x 1152 (memory constraint)</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Pixel values rescaled to (0, 1)</a:t>
            </a:r>
          </a:p>
        </p:txBody>
      </p:sp>
      <p:sp>
        <p:nvSpPr>
          <p:cNvPr id="8" name="Date Placeholder 2">
            <a:extLst>
              <a:ext uri="{FF2B5EF4-FFF2-40B4-BE49-F238E27FC236}">
                <a16:creationId xmlns:a16="http://schemas.microsoft.com/office/drawing/2014/main" id="{57051E0C-8D04-4D57-A761-AD4AA69ACDD1}"/>
              </a:ext>
            </a:extLst>
          </p:cNvPr>
          <p:cNvSpPr>
            <a:spLocks noGrp="1"/>
          </p:cNvSpPr>
          <p:nvPr>
            <p:ph type="dt" sz="half" idx="10"/>
          </p:nvPr>
        </p:nvSpPr>
        <p:spPr>
          <a:xfrm>
            <a:off x="9537192" y="6472936"/>
            <a:ext cx="1876388" cy="182880"/>
          </a:xfrm>
        </p:spPr>
        <p:txBody>
          <a:bodyPr/>
          <a:lstStyle/>
          <a:p>
            <a:fld id="{66CA7FD2-EEE1-4653-A3ED-EC06E26685F5}" type="datetime4">
              <a:rPr lang="en-US" smtClean="0"/>
              <a:t>December 19, 2018</a:t>
            </a:fld>
            <a:endParaRPr lang="en-US"/>
          </a:p>
        </p:txBody>
      </p:sp>
      <p:sp>
        <p:nvSpPr>
          <p:cNvPr id="10" name="Slide Number Placeholder 4">
            <a:extLst>
              <a:ext uri="{FF2B5EF4-FFF2-40B4-BE49-F238E27FC236}">
                <a16:creationId xmlns:a16="http://schemas.microsoft.com/office/drawing/2014/main" id="{20312832-8ACE-45D5-A9F4-C5123109FED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25</a:t>
            </a:fld>
            <a:endParaRPr lang="en-US"/>
          </a:p>
        </p:txBody>
      </p:sp>
      <p:sp>
        <p:nvSpPr>
          <p:cNvPr id="11" name="TextBox 10">
            <a:extLst>
              <a:ext uri="{FF2B5EF4-FFF2-40B4-BE49-F238E27FC236}">
                <a16:creationId xmlns:a16="http://schemas.microsoft.com/office/drawing/2014/main" id="{2CE2CAAA-0967-4318-8ACD-B1FB6AEC6AEF}"/>
              </a:ext>
            </a:extLst>
          </p:cNvPr>
          <p:cNvSpPr txBox="1"/>
          <p:nvPr/>
        </p:nvSpPr>
        <p:spPr>
          <a:xfrm>
            <a:off x="1204686" y="1150448"/>
            <a:ext cx="1902765" cy="276999"/>
          </a:xfrm>
          <a:prstGeom prst="rect">
            <a:avLst/>
          </a:prstGeom>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Data distribution</a:t>
            </a:r>
          </a:p>
        </p:txBody>
      </p:sp>
      <p:graphicFrame>
        <p:nvGraphicFramePr>
          <p:cNvPr id="15" name="Table 14">
            <a:extLst>
              <a:ext uri="{FF2B5EF4-FFF2-40B4-BE49-F238E27FC236}">
                <a16:creationId xmlns:a16="http://schemas.microsoft.com/office/drawing/2014/main" id="{7B9CBE76-94CB-4890-AA5D-82A55C2D8C3C}"/>
              </a:ext>
            </a:extLst>
          </p:cNvPr>
          <p:cNvGraphicFramePr>
            <a:graphicFrameLocks noGrp="1"/>
          </p:cNvGraphicFramePr>
          <p:nvPr>
            <p:extLst/>
          </p:nvPr>
        </p:nvGraphicFramePr>
        <p:xfrm>
          <a:off x="1509488" y="1664370"/>
          <a:ext cx="3643392" cy="998601"/>
        </p:xfrm>
        <a:graphic>
          <a:graphicData uri="http://schemas.openxmlformats.org/drawingml/2006/table">
            <a:tbl>
              <a:tblPr firstRow="1" bandRow="1">
                <a:tableStyleId>{B7752061-5463-48E6-A297-43E0E91C0267}</a:tableStyleId>
              </a:tblPr>
              <a:tblGrid>
                <a:gridCol w="1278255">
                  <a:extLst>
                    <a:ext uri="{9D8B030D-6E8A-4147-A177-3AD203B41FA5}">
                      <a16:colId xmlns:a16="http://schemas.microsoft.com/office/drawing/2014/main" val="3558478242"/>
                    </a:ext>
                  </a:extLst>
                </a:gridCol>
                <a:gridCol w="2365137">
                  <a:extLst>
                    <a:ext uri="{9D8B030D-6E8A-4147-A177-3AD203B41FA5}">
                      <a16:colId xmlns:a16="http://schemas.microsoft.com/office/drawing/2014/main" val="4225525400"/>
                    </a:ext>
                  </a:extLst>
                </a:gridCol>
              </a:tblGrid>
              <a:tr h="216706">
                <a:tc>
                  <a:txBody>
                    <a:bodyPr/>
                    <a:lstStyle/>
                    <a:p>
                      <a:pPr algn="ctr"/>
                      <a:r>
                        <a:rPr lang="en-US" sz="1600" dirty="0">
                          <a:latin typeface="GE Inspira" panose="020F0603030400020203" pitchFamily="34" charset="0"/>
                        </a:rPr>
                        <a:t>Class</a:t>
                      </a:r>
                    </a:p>
                  </a:txBody>
                  <a:tcPr anchor="ctr"/>
                </a:tc>
                <a:tc>
                  <a:txBody>
                    <a:bodyPr/>
                    <a:lstStyle/>
                    <a:p>
                      <a:pPr algn="ctr"/>
                      <a:r>
                        <a:rPr lang="en-US" sz="1600" dirty="0">
                          <a:latin typeface="GE Inspira" panose="020F0603030400020203" pitchFamily="34" charset="0"/>
                        </a:rPr>
                        <a:t>Number (%)</a:t>
                      </a:r>
                    </a:p>
                  </a:txBody>
                  <a:tcPr anchor="ctr"/>
                </a:tc>
                <a:extLst>
                  <a:ext uri="{0D108BD9-81ED-4DB2-BD59-A6C34878D82A}">
                    <a16:rowId xmlns:a16="http://schemas.microsoft.com/office/drawing/2014/main" val="155401091"/>
                  </a:ext>
                </a:extLst>
              </a:tr>
              <a:tr h="216706">
                <a:tc>
                  <a:txBody>
                    <a:bodyPr/>
                    <a:lstStyle/>
                    <a:p>
                      <a:pPr algn="ctr"/>
                      <a:r>
                        <a:rPr lang="en-US" sz="1600" b="1" dirty="0">
                          <a:solidFill>
                            <a:schemeClr val="bg2">
                              <a:lumMod val="10000"/>
                            </a:schemeClr>
                          </a:solidFill>
                          <a:latin typeface="GE Inspira" panose="020F0603030400020203" pitchFamily="34" charset="0"/>
                        </a:rPr>
                        <a:t>Cancer</a:t>
                      </a:r>
                    </a:p>
                  </a:txBody>
                  <a:tcPr anchor="ctr"/>
                </a:tc>
                <a:tc>
                  <a:txBody>
                    <a:bodyPr/>
                    <a:lstStyle/>
                    <a:p>
                      <a:pPr algn="ctr"/>
                      <a:r>
                        <a:rPr lang="en-US" sz="1600" dirty="0">
                          <a:solidFill>
                            <a:schemeClr val="bg2">
                              <a:lumMod val="10000"/>
                            </a:schemeClr>
                          </a:solidFill>
                          <a:latin typeface="GE Inspira" panose="020F0603030400020203" pitchFamily="34" charset="0"/>
                        </a:rPr>
                        <a:t>34 (6.8%)</a:t>
                      </a:r>
                    </a:p>
                  </a:txBody>
                  <a:tcPr anchor="ctr"/>
                </a:tc>
                <a:extLst>
                  <a:ext uri="{0D108BD9-81ED-4DB2-BD59-A6C34878D82A}">
                    <a16:rowId xmlns:a16="http://schemas.microsoft.com/office/drawing/2014/main" val="1891938926"/>
                  </a:ext>
                </a:extLst>
              </a:tr>
              <a:tr h="216706">
                <a:tc>
                  <a:txBody>
                    <a:bodyPr/>
                    <a:lstStyle/>
                    <a:p>
                      <a:pPr algn="ctr"/>
                      <a:r>
                        <a:rPr lang="en-US" sz="1600" b="1" dirty="0">
                          <a:solidFill>
                            <a:schemeClr val="bg2">
                              <a:lumMod val="10000"/>
                            </a:schemeClr>
                          </a:solidFill>
                          <a:latin typeface="GE Inspira" panose="020F0603030400020203" pitchFamily="34" charset="0"/>
                        </a:rPr>
                        <a:t>Normal</a:t>
                      </a:r>
                    </a:p>
                  </a:txBody>
                  <a:tcPr anchor="ctr"/>
                </a:tc>
                <a:tc>
                  <a:txBody>
                    <a:bodyPr/>
                    <a:lstStyle/>
                    <a:p>
                      <a:pPr algn="ctr"/>
                      <a:r>
                        <a:rPr lang="en-US" sz="1600" dirty="0">
                          <a:solidFill>
                            <a:schemeClr val="bg2">
                              <a:lumMod val="10000"/>
                            </a:schemeClr>
                          </a:solidFill>
                          <a:latin typeface="GE Inspira" panose="020F0603030400020203" pitchFamily="34" charset="0"/>
                        </a:rPr>
                        <a:t>466 (93.2%)</a:t>
                      </a:r>
                    </a:p>
                  </a:txBody>
                  <a:tcPr anchor="ctr"/>
                </a:tc>
                <a:extLst>
                  <a:ext uri="{0D108BD9-81ED-4DB2-BD59-A6C34878D82A}">
                    <a16:rowId xmlns:a16="http://schemas.microsoft.com/office/drawing/2014/main" val="3815765115"/>
                  </a:ext>
                </a:extLst>
              </a:tr>
            </a:tbl>
          </a:graphicData>
        </a:graphic>
      </p:graphicFrame>
      <p:graphicFrame>
        <p:nvGraphicFramePr>
          <p:cNvPr id="16" name="Table 15">
            <a:extLst>
              <a:ext uri="{FF2B5EF4-FFF2-40B4-BE49-F238E27FC236}">
                <a16:creationId xmlns:a16="http://schemas.microsoft.com/office/drawing/2014/main" id="{2095DD60-9B7F-4D7A-B36D-2CBDAE5B4B3E}"/>
              </a:ext>
            </a:extLst>
          </p:cNvPr>
          <p:cNvGraphicFramePr>
            <a:graphicFrameLocks noGrp="1"/>
          </p:cNvGraphicFramePr>
          <p:nvPr>
            <p:extLst/>
          </p:nvPr>
        </p:nvGraphicFramePr>
        <p:xfrm>
          <a:off x="5940810" y="1664370"/>
          <a:ext cx="4846574" cy="998601"/>
        </p:xfrm>
        <a:graphic>
          <a:graphicData uri="http://schemas.openxmlformats.org/drawingml/2006/table">
            <a:tbl>
              <a:tblPr firstRow="1" bandRow="1">
                <a:tableStyleId>{B7752061-5463-48E6-A297-43E0E91C0267}</a:tableStyleId>
              </a:tblPr>
              <a:tblGrid>
                <a:gridCol w="1278255">
                  <a:extLst>
                    <a:ext uri="{9D8B030D-6E8A-4147-A177-3AD203B41FA5}">
                      <a16:colId xmlns:a16="http://schemas.microsoft.com/office/drawing/2014/main" val="3558478242"/>
                    </a:ext>
                  </a:extLst>
                </a:gridCol>
                <a:gridCol w="1554480">
                  <a:extLst>
                    <a:ext uri="{9D8B030D-6E8A-4147-A177-3AD203B41FA5}">
                      <a16:colId xmlns:a16="http://schemas.microsoft.com/office/drawing/2014/main" val="4225525400"/>
                    </a:ext>
                  </a:extLst>
                </a:gridCol>
                <a:gridCol w="2013839">
                  <a:extLst>
                    <a:ext uri="{9D8B030D-6E8A-4147-A177-3AD203B41FA5}">
                      <a16:colId xmlns:a16="http://schemas.microsoft.com/office/drawing/2014/main" val="1894057744"/>
                    </a:ext>
                  </a:extLst>
                </a:gridCol>
              </a:tblGrid>
              <a:tr h="189352">
                <a:tc>
                  <a:txBody>
                    <a:bodyPr/>
                    <a:lstStyle/>
                    <a:p>
                      <a:pPr algn="ctr"/>
                      <a:r>
                        <a:rPr lang="en-US" sz="1600" dirty="0">
                          <a:latin typeface="GE Inspira" panose="020F0603030400020203" pitchFamily="34" charset="0"/>
                        </a:rPr>
                        <a:t>Class</a:t>
                      </a:r>
                    </a:p>
                  </a:txBody>
                  <a:tcPr anchor="ctr"/>
                </a:tc>
                <a:tc>
                  <a:txBody>
                    <a:bodyPr/>
                    <a:lstStyle/>
                    <a:p>
                      <a:pPr algn="ctr"/>
                      <a:r>
                        <a:rPr lang="en-US" sz="1600" dirty="0">
                          <a:latin typeface="GE Inspira" panose="020F0603030400020203" pitchFamily="34" charset="0"/>
                        </a:rPr>
                        <a:t>Number - train</a:t>
                      </a:r>
                    </a:p>
                  </a:txBody>
                  <a:tcPr anchor="ctr"/>
                </a:tc>
                <a:tc>
                  <a:txBody>
                    <a:bodyPr/>
                    <a:lstStyle/>
                    <a:p>
                      <a:pPr algn="ctr"/>
                      <a:r>
                        <a:rPr lang="en-US" sz="1600" dirty="0">
                          <a:latin typeface="GE Inspira" panose="020F0603030400020203" pitchFamily="34" charset="0"/>
                        </a:rPr>
                        <a:t>Number - validation</a:t>
                      </a:r>
                    </a:p>
                  </a:txBody>
                  <a:tcPr anchor="ctr"/>
                </a:tc>
                <a:extLst>
                  <a:ext uri="{0D108BD9-81ED-4DB2-BD59-A6C34878D82A}">
                    <a16:rowId xmlns:a16="http://schemas.microsoft.com/office/drawing/2014/main" val="155401091"/>
                  </a:ext>
                </a:extLst>
              </a:tr>
              <a:tr h="189352">
                <a:tc>
                  <a:txBody>
                    <a:bodyPr/>
                    <a:lstStyle/>
                    <a:p>
                      <a:pPr algn="ctr"/>
                      <a:r>
                        <a:rPr lang="en-US" sz="1600" b="1" dirty="0">
                          <a:solidFill>
                            <a:schemeClr val="bg2">
                              <a:lumMod val="10000"/>
                            </a:schemeClr>
                          </a:solidFill>
                          <a:latin typeface="GE Inspira" panose="020F0603030400020203" pitchFamily="34" charset="0"/>
                        </a:rPr>
                        <a:t>Cancer</a:t>
                      </a:r>
                    </a:p>
                  </a:txBody>
                  <a:tcPr anchor="ctr"/>
                </a:tc>
                <a:tc>
                  <a:txBody>
                    <a:bodyPr/>
                    <a:lstStyle/>
                    <a:p>
                      <a:pPr algn="ctr"/>
                      <a:r>
                        <a:rPr lang="en-US" sz="1600" dirty="0">
                          <a:solidFill>
                            <a:schemeClr val="bg2">
                              <a:lumMod val="10000"/>
                            </a:schemeClr>
                          </a:solidFill>
                          <a:latin typeface="GE Inspira" panose="020F0603030400020203" pitchFamily="34" charset="0"/>
                        </a:rPr>
                        <a:t>510</a:t>
                      </a:r>
                    </a:p>
                  </a:txBody>
                  <a:tcPr anchor="ctr"/>
                </a:tc>
                <a:tc>
                  <a:txBody>
                    <a:bodyPr/>
                    <a:lstStyle/>
                    <a:p>
                      <a:pPr algn="ctr"/>
                      <a:r>
                        <a:rPr lang="en-US" sz="1600" dirty="0">
                          <a:solidFill>
                            <a:schemeClr val="bg2">
                              <a:lumMod val="10000"/>
                            </a:schemeClr>
                          </a:solidFill>
                          <a:latin typeface="GE Inspira" panose="020F0603030400020203" pitchFamily="34" charset="0"/>
                        </a:rPr>
                        <a:t>170</a:t>
                      </a:r>
                    </a:p>
                  </a:txBody>
                  <a:tcPr anchor="ctr"/>
                </a:tc>
                <a:extLst>
                  <a:ext uri="{0D108BD9-81ED-4DB2-BD59-A6C34878D82A}">
                    <a16:rowId xmlns:a16="http://schemas.microsoft.com/office/drawing/2014/main" val="1891938926"/>
                  </a:ext>
                </a:extLst>
              </a:tr>
              <a:tr h="189352">
                <a:tc>
                  <a:txBody>
                    <a:bodyPr/>
                    <a:lstStyle/>
                    <a:p>
                      <a:pPr algn="ctr"/>
                      <a:r>
                        <a:rPr lang="en-US" sz="1600" b="1" dirty="0">
                          <a:solidFill>
                            <a:schemeClr val="bg2">
                              <a:lumMod val="10000"/>
                            </a:schemeClr>
                          </a:solidFill>
                          <a:latin typeface="GE Inspira" panose="020F0603030400020203" pitchFamily="34" charset="0"/>
                        </a:rPr>
                        <a:t>Normal</a:t>
                      </a:r>
                    </a:p>
                  </a:txBody>
                  <a:tcPr anchor="ctr"/>
                </a:tc>
                <a:tc>
                  <a:txBody>
                    <a:bodyPr/>
                    <a:lstStyle/>
                    <a:p>
                      <a:pPr algn="ctr"/>
                      <a:r>
                        <a:rPr lang="en-US" sz="1600" dirty="0">
                          <a:solidFill>
                            <a:schemeClr val="bg2">
                              <a:lumMod val="10000"/>
                            </a:schemeClr>
                          </a:solidFill>
                          <a:latin typeface="GE Inspira" panose="020F0603030400020203" pitchFamily="34" charset="0"/>
                        </a:rPr>
                        <a:t>510</a:t>
                      </a:r>
                    </a:p>
                  </a:txBody>
                  <a:tcPr anchor="ctr"/>
                </a:tc>
                <a:tc>
                  <a:txBody>
                    <a:bodyPr/>
                    <a:lstStyle/>
                    <a:p>
                      <a:pPr algn="ctr"/>
                      <a:r>
                        <a:rPr lang="en-US" sz="1600" dirty="0">
                          <a:solidFill>
                            <a:schemeClr val="bg2">
                              <a:lumMod val="10000"/>
                            </a:schemeClr>
                          </a:solidFill>
                          <a:latin typeface="GE Inspira" panose="020F0603030400020203" pitchFamily="34" charset="0"/>
                        </a:rPr>
                        <a:t>170</a:t>
                      </a:r>
                    </a:p>
                  </a:txBody>
                  <a:tcPr anchor="ctr"/>
                </a:tc>
                <a:extLst>
                  <a:ext uri="{0D108BD9-81ED-4DB2-BD59-A6C34878D82A}">
                    <a16:rowId xmlns:a16="http://schemas.microsoft.com/office/drawing/2014/main" val="3815765115"/>
                  </a:ext>
                </a:extLst>
              </a:tr>
            </a:tbl>
          </a:graphicData>
        </a:graphic>
      </p:graphicFrame>
      <p:sp>
        <p:nvSpPr>
          <p:cNvPr id="17" name="TextBox 16">
            <a:extLst>
              <a:ext uri="{FF2B5EF4-FFF2-40B4-BE49-F238E27FC236}">
                <a16:creationId xmlns:a16="http://schemas.microsoft.com/office/drawing/2014/main" id="{8F42804F-E8EB-419E-8171-07772ED1581B}"/>
              </a:ext>
            </a:extLst>
          </p:cNvPr>
          <p:cNvSpPr txBox="1"/>
          <p:nvPr/>
        </p:nvSpPr>
        <p:spPr>
          <a:xfrm>
            <a:off x="2426288" y="2712184"/>
            <a:ext cx="1809791"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Initial distribution</a:t>
            </a:r>
          </a:p>
        </p:txBody>
      </p:sp>
      <p:sp>
        <p:nvSpPr>
          <p:cNvPr id="18" name="TextBox 17">
            <a:extLst>
              <a:ext uri="{FF2B5EF4-FFF2-40B4-BE49-F238E27FC236}">
                <a16:creationId xmlns:a16="http://schemas.microsoft.com/office/drawing/2014/main" id="{D8CFB624-9314-4ADC-8989-B1EC7C01CB2B}"/>
              </a:ext>
            </a:extLst>
          </p:cNvPr>
          <p:cNvSpPr txBox="1"/>
          <p:nvPr/>
        </p:nvSpPr>
        <p:spPr>
          <a:xfrm>
            <a:off x="5835303" y="2712184"/>
            <a:ext cx="5083186"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After augmentation &amp; 75% / 25% train / valid split</a:t>
            </a:r>
          </a:p>
        </p:txBody>
      </p:sp>
    </p:spTree>
    <p:extLst>
      <p:ext uri="{BB962C8B-B14F-4D97-AF65-F5344CB8AC3E}">
        <p14:creationId xmlns:p14="http://schemas.microsoft.com/office/powerpoint/2010/main" val="27057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CA7FD2-EEE1-4653-A3ED-EC06E26685F5}" type="datetime4">
              <a:rPr lang="en-US" smtClean="0"/>
              <a:t>December 19, 2018</a:t>
            </a:fld>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US" smtClean="0"/>
              <a:t>26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51B0E1-8573-4386-AA71-05CE6DCEBE4F}"/>
                  </a:ext>
                </a:extLst>
              </p:cNvPr>
              <p:cNvSpPr txBox="1"/>
              <p:nvPr/>
            </p:nvSpPr>
            <p:spPr>
              <a:xfrm>
                <a:off x="543042" y="1708188"/>
                <a:ext cx="10008221" cy="984885"/>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r>
                  <a:rPr lang="en-US" sz="1600" dirty="0">
                    <a:solidFill>
                      <a:srgbClr val="F0F0F0">
                        <a:lumMod val="10000"/>
                      </a:srgbClr>
                    </a:solidFill>
                  </a:rPr>
                  <a:t>Two neural networks </a:t>
                </a:r>
                <a14:m>
                  <m:oMath xmlns:m="http://schemas.openxmlformats.org/officeDocument/2006/math">
                    <m:r>
                      <a:rPr lang="en-US" sz="1600" i="1" dirty="0">
                        <a:solidFill>
                          <a:srgbClr val="F0F0F0">
                            <a:lumMod val="10000"/>
                          </a:srgbClr>
                        </a:solidFill>
                        <a:latin typeface="Cambria Math" panose="02040503050406030204" pitchFamily="18" charset="0"/>
                      </a:rPr>
                      <m:t>𝐺</m:t>
                    </m:r>
                    <m:r>
                      <a:rPr lang="en-US" sz="1600" i="1" dirty="0">
                        <a:solidFill>
                          <a:srgbClr val="F0F0F0">
                            <a:lumMod val="10000"/>
                          </a:srgbClr>
                        </a:solidFill>
                        <a:latin typeface="Cambria Math" panose="02040503050406030204" pitchFamily="18" charset="0"/>
                      </a:rPr>
                      <m:t> </m:t>
                    </m:r>
                  </m:oMath>
                </a14:m>
                <a:r>
                  <a:rPr lang="en-US" sz="1600" dirty="0">
                    <a:solidFill>
                      <a:srgbClr val="F0F0F0">
                        <a:lumMod val="10000"/>
                      </a:srgbClr>
                    </a:solidFill>
                  </a:rPr>
                  <a:t>and </a:t>
                </a:r>
                <a14:m>
                  <m:oMath xmlns:m="http://schemas.openxmlformats.org/officeDocument/2006/math">
                    <m:r>
                      <a:rPr lang="en-US" sz="1600" b="0" i="1" dirty="0" smtClean="0">
                        <a:solidFill>
                          <a:srgbClr val="F0F0F0">
                            <a:lumMod val="10000"/>
                          </a:srgbClr>
                        </a:solidFill>
                        <a:latin typeface="Cambria Math" panose="02040503050406030204" pitchFamily="18" charset="0"/>
                      </a:rPr>
                      <m:t>𝐷</m:t>
                    </m:r>
                    <m:r>
                      <a:rPr lang="en-US" sz="1600" b="0" i="1" dirty="0">
                        <a:solidFill>
                          <a:srgbClr val="F0F0F0">
                            <a:lumMod val="10000"/>
                          </a:srgbClr>
                        </a:solidFill>
                        <a:latin typeface="Cambria Math" panose="02040503050406030204" pitchFamily="18" charset="0"/>
                      </a:rPr>
                      <m:t> </m:t>
                    </m:r>
                  </m:oMath>
                </a14:m>
                <a:r>
                  <a:rPr lang="en-US" sz="1600" dirty="0">
                    <a:solidFill>
                      <a:srgbClr val="F0F0F0">
                        <a:lumMod val="10000"/>
                      </a:srgbClr>
                    </a:solidFill>
                  </a:rPr>
                  <a:t>playing min-max game</a:t>
                </a:r>
              </a:p>
              <a:p>
                <a:pPr marL="171450" lvl="1" indent="-171450">
                  <a:buFont typeface="Arial" panose="020B0604020202020204" pitchFamily="34" charset="0"/>
                  <a:buChar char="•"/>
                </a:pPr>
                <a:r>
                  <a:rPr lang="en-US" sz="1600" b="1" dirty="0">
                    <a:solidFill>
                      <a:srgbClr val="F0F0F0">
                        <a:lumMod val="10000"/>
                      </a:srgbClr>
                    </a:solidFill>
                    <a:latin typeface="GE Inspira" panose="020F0603030400020203" pitchFamily="34" charset="0"/>
                  </a:rPr>
                  <a:t>Generator</a:t>
                </a:r>
                <a:r>
                  <a:rPr lang="en-US" sz="1600" dirty="0">
                    <a:solidFill>
                      <a:srgbClr val="F0F0F0">
                        <a:lumMod val="10000"/>
                      </a:srgbClr>
                    </a:solidFill>
                    <a:latin typeface="GE Inspira" panose="020F0603030400020203" pitchFamily="34" charset="0"/>
                  </a:rPr>
                  <a:t> </a:t>
                </a:r>
                <a14:m>
                  <m:oMath xmlns:m="http://schemas.openxmlformats.org/officeDocument/2006/math">
                    <m:r>
                      <a:rPr lang="en-US" sz="1600" i="1" dirty="0" smtClean="0">
                        <a:solidFill>
                          <a:srgbClr val="F0F0F0">
                            <a:lumMod val="10000"/>
                          </a:srgbClr>
                        </a:solidFill>
                        <a:latin typeface="Cambria Math" panose="02040503050406030204" pitchFamily="18" charset="0"/>
                      </a:rPr>
                      <m:t>𝐺</m:t>
                    </m:r>
                  </m:oMath>
                </a14:m>
                <a:r>
                  <a:rPr lang="en-US" sz="1600" dirty="0">
                    <a:solidFill>
                      <a:srgbClr val="F0F0F0">
                        <a:lumMod val="10000"/>
                      </a:srgbClr>
                    </a:solidFill>
                    <a:latin typeface="GE Inspira" panose="020F0603030400020203" pitchFamily="34" charset="0"/>
                  </a:rPr>
                  <a:t>: transforms noise images </a:t>
                </a:r>
                <a14:m>
                  <m:oMath xmlns:m="http://schemas.openxmlformats.org/officeDocument/2006/math">
                    <m:r>
                      <a:rPr lang="en-US" sz="1600" b="1" i="0">
                        <a:solidFill>
                          <a:srgbClr val="F0F0F0">
                            <a:lumMod val="10000"/>
                          </a:srgbClr>
                        </a:solidFill>
                        <a:latin typeface="Cambria Math" panose="02040503050406030204" pitchFamily="18" charset="0"/>
                      </a:rPr>
                      <m:t>𝐳</m:t>
                    </m:r>
                    <m:r>
                      <a:rPr lang="en-US" sz="1600" i="1" smtClean="0">
                        <a:solidFill>
                          <a:srgbClr val="F0F0F0">
                            <a:lumMod val="10000"/>
                          </a:srgbClr>
                        </a:solidFill>
                        <a:latin typeface="Cambria Math" panose="02040503050406030204" pitchFamily="18" charset="0"/>
                        <a:ea typeface="Cambria Math" panose="02040503050406030204" pitchFamily="18" charset="0"/>
                      </a:rPr>
                      <m:t>~</m:t>
                    </m:r>
                    <m:sSub>
                      <m:sSubPr>
                        <m:ctrlPr>
                          <a:rPr lang="en-US" sz="1600" b="0" i="1" smtClean="0">
                            <a:solidFill>
                              <a:srgbClr val="F0F0F0">
                                <a:lumMod val="10000"/>
                              </a:srgbClr>
                            </a:solidFill>
                            <a:latin typeface="Cambria Math" panose="02040503050406030204" pitchFamily="18" charset="0"/>
                          </a:rPr>
                        </m:ctrlPr>
                      </m:sSubPr>
                      <m:e>
                        <m:r>
                          <a:rPr lang="en-US" sz="1600" b="1" i="1" smtClean="0">
                            <a:solidFill>
                              <a:srgbClr val="F0F0F0">
                                <a:lumMod val="10000"/>
                              </a:srgbClr>
                            </a:solidFill>
                            <a:latin typeface="Cambria Math" panose="02040503050406030204" pitchFamily="18" charset="0"/>
                          </a:rPr>
                          <m:t>𝒑</m:t>
                        </m:r>
                      </m:e>
                      <m:sub>
                        <m:r>
                          <a:rPr lang="en-US" sz="1600" b="1" i="0" smtClean="0">
                            <a:solidFill>
                              <a:srgbClr val="F0F0F0">
                                <a:lumMod val="10000"/>
                              </a:srgbClr>
                            </a:solidFill>
                            <a:latin typeface="Cambria Math" panose="02040503050406030204" pitchFamily="18" charset="0"/>
                          </a:rPr>
                          <m:t>𝐳</m:t>
                        </m:r>
                      </m:sub>
                    </m:sSub>
                  </m:oMath>
                </a14:m>
                <a:r>
                  <a:rPr lang="en-US" sz="1600" b="0" dirty="0">
                    <a:solidFill>
                      <a:srgbClr val="F0F0F0">
                        <a:lumMod val="10000"/>
                      </a:srgbClr>
                    </a:solidFill>
                    <a:latin typeface="GE Inspira" panose="020F0603030400020203" pitchFamily="34" charset="0"/>
                  </a:rPr>
                  <a:t> to </a:t>
                </a:r>
                <a:r>
                  <a:rPr lang="en-US" sz="1600" dirty="0">
                    <a:solidFill>
                      <a:srgbClr val="F0F0F0">
                        <a:lumMod val="10000"/>
                      </a:srgbClr>
                    </a:solidFill>
                    <a:latin typeface="GE Inspira" panose="020F0603030400020203" pitchFamily="34" charset="0"/>
                  </a:rPr>
                  <a:t>fake images</a:t>
                </a:r>
                <a:endParaRPr lang="en-US" sz="1600" b="0" dirty="0">
                  <a:solidFill>
                    <a:srgbClr val="F0F0F0">
                      <a:lumMod val="10000"/>
                    </a:srgbClr>
                  </a:solidFill>
                  <a:latin typeface="GE Inspira" panose="020F0603030400020203" pitchFamily="34" charset="0"/>
                </a:endParaRPr>
              </a:p>
              <a:p>
                <a:pPr marL="171450" lvl="1" indent="-171450">
                  <a:buFont typeface="Arial" panose="020B0604020202020204" pitchFamily="34" charset="0"/>
                  <a:buChar char="•"/>
                </a:pPr>
                <a:r>
                  <a:rPr lang="en-US" sz="1600" b="1" dirty="0">
                    <a:solidFill>
                      <a:srgbClr val="F0F0F0">
                        <a:lumMod val="10000"/>
                      </a:srgbClr>
                    </a:solidFill>
                    <a:latin typeface="GE Inspira" panose="020F0603030400020203" pitchFamily="34" charset="0"/>
                  </a:rPr>
                  <a:t>Discriminator</a:t>
                </a:r>
                <a:r>
                  <a:rPr lang="en-US" sz="1600" b="0" dirty="0">
                    <a:solidFill>
                      <a:srgbClr val="F0F0F0">
                        <a:lumMod val="10000"/>
                      </a:srgbClr>
                    </a:solidFill>
                    <a:latin typeface="GE Inspira" panose="020F0603030400020203" pitchFamily="34" charset="0"/>
                  </a:rPr>
                  <a:t> </a:t>
                </a:r>
                <a14:m>
                  <m:oMath xmlns:m="http://schemas.openxmlformats.org/officeDocument/2006/math">
                    <m:r>
                      <a:rPr lang="en-US" sz="1600" b="0" i="1" dirty="0" smtClean="0">
                        <a:solidFill>
                          <a:srgbClr val="F0F0F0">
                            <a:lumMod val="10000"/>
                          </a:srgbClr>
                        </a:solidFill>
                        <a:latin typeface="Cambria Math" panose="02040503050406030204" pitchFamily="18" charset="0"/>
                      </a:rPr>
                      <m:t>𝐷</m:t>
                    </m:r>
                  </m:oMath>
                </a14:m>
                <a:r>
                  <a:rPr lang="en-US" sz="1600" b="0" dirty="0">
                    <a:solidFill>
                      <a:srgbClr val="F0F0F0">
                        <a:lumMod val="10000"/>
                      </a:srgbClr>
                    </a:solidFill>
                    <a:latin typeface="GE Inspira" panose="020F0603030400020203" pitchFamily="34" charset="0"/>
                  </a:rPr>
                  <a:t>: classifier whether an image is real or fake (</a:t>
                </a:r>
                <a:r>
                  <a:rPr lang="en-US" sz="1600" b="0" dirty="0">
                    <a:solidFill>
                      <a:srgbClr val="F0F0F0">
                        <a:lumMod val="10000"/>
                      </a:srgbClr>
                    </a:solidFill>
                    <a:latin typeface="GE Inspira" panose="020F0603030400020203" pitchFamily="34" charset="0"/>
                    <a:sym typeface="Wingdings" panose="05000000000000000000" pitchFamily="2" charset="2"/>
                  </a:rPr>
                  <a:t>value btw 0 and 1)</a:t>
                </a:r>
              </a:p>
              <a:p>
                <a:pPr marL="171450" lvl="1" indent="-171450">
                  <a:buFont typeface="Arial" panose="020B0604020202020204" pitchFamily="34" charset="0"/>
                  <a:buChar char="•"/>
                </a:pPr>
                <a:r>
                  <a:rPr lang="en-US" sz="1600" b="1" u="sng" dirty="0">
                    <a:solidFill>
                      <a:srgbClr val="F0F0F0">
                        <a:lumMod val="10000"/>
                      </a:srgbClr>
                    </a:solidFill>
                    <a:latin typeface="GE Inspira" panose="020F0603030400020203" pitchFamily="34" charset="0"/>
                    <a:sym typeface="Wingdings" panose="05000000000000000000" pitchFamily="2" charset="2"/>
                  </a:rPr>
                  <a:t>Equilibrium condition</a:t>
                </a:r>
                <a:r>
                  <a:rPr lang="en-US" sz="1600" dirty="0">
                    <a:solidFill>
                      <a:srgbClr val="F0F0F0">
                        <a:lumMod val="10000"/>
                      </a:srgb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smtClean="0">
                        <a:solidFill>
                          <a:srgbClr val="F0F0F0">
                            <a:lumMod val="10000"/>
                          </a:srgbClr>
                        </a:solidFill>
                        <a:latin typeface="Cambria Math" panose="02040503050406030204" pitchFamily="18" charset="0"/>
                        <a:sym typeface="Wingdings" panose="05000000000000000000" pitchFamily="2" charset="2"/>
                      </a:rPr>
                      <m:t>𝐷</m:t>
                    </m:r>
                  </m:oMath>
                </a14:m>
                <a:r>
                  <a:rPr lang="en-US" sz="1600" dirty="0">
                    <a:solidFill>
                      <a:srgbClr val="F0F0F0">
                        <a:lumMod val="10000"/>
                      </a:srgbClr>
                    </a:solidFill>
                    <a:latin typeface="GE Inspira" panose="020F0603030400020203" pitchFamily="34" charset="0"/>
                    <a:sym typeface="Wingdings" panose="05000000000000000000" pitchFamily="2" charset="2"/>
                  </a:rPr>
                  <a:t> outputs 0.5</a:t>
                </a:r>
                <a:endParaRPr lang="en-US" sz="1600" b="0" dirty="0">
                  <a:solidFill>
                    <a:srgbClr val="F0F0F0">
                      <a:lumMod val="10000"/>
                    </a:srgbClr>
                  </a:solidFill>
                  <a:latin typeface="GE Inspira" panose="020F0603030400020203" pitchFamily="34" charset="0"/>
                </a:endParaRPr>
              </a:p>
            </p:txBody>
          </p:sp>
        </mc:Choice>
        <mc:Fallback xmlns="">
          <p:sp>
            <p:nvSpPr>
              <p:cNvPr id="8" name="TextBox 7">
                <a:extLst>
                  <a:ext uri="{FF2B5EF4-FFF2-40B4-BE49-F238E27FC236}">
                    <a16:creationId xmlns:a16="http://schemas.microsoft.com/office/drawing/2014/main" id="{0451B0E1-8573-4386-AA71-05CE6DCEBE4F}"/>
                  </a:ext>
                </a:extLst>
              </p:cNvPr>
              <p:cNvSpPr txBox="1">
                <a:spLocks noRot="1" noChangeAspect="1" noMove="1" noResize="1" noEditPoints="1" noAdjustHandles="1" noChangeArrowheads="1" noChangeShapeType="1" noTextEdit="1"/>
              </p:cNvSpPr>
              <p:nvPr/>
            </p:nvSpPr>
            <p:spPr>
              <a:xfrm>
                <a:off x="543042" y="1708188"/>
                <a:ext cx="10008221" cy="984885"/>
              </a:xfrm>
              <a:prstGeom prst="rect">
                <a:avLst/>
              </a:prstGeom>
              <a:blipFill>
                <a:blip r:embed="rId2"/>
                <a:stretch>
                  <a:fillRect l="-1218" t="-6173" b="-11728"/>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8B7AA506-6343-4FB1-BE3B-7379992386A9}"/>
              </a:ext>
            </a:extLst>
          </p:cNvPr>
          <p:cNvSpPr txBox="1">
            <a:spLocks/>
          </p:cNvSpPr>
          <p:nvPr/>
        </p:nvSpPr>
        <p:spPr>
          <a:xfrm>
            <a:off x="543044" y="237236"/>
            <a:ext cx="8491228"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Generative adversarial network (GAN *)</a:t>
            </a:r>
          </a:p>
        </p:txBody>
      </p:sp>
      <p:sp>
        <p:nvSpPr>
          <p:cNvPr id="11" name="Rectangle 10">
            <a:extLst>
              <a:ext uri="{FF2B5EF4-FFF2-40B4-BE49-F238E27FC236}">
                <a16:creationId xmlns:a16="http://schemas.microsoft.com/office/drawing/2014/main" id="{C890BC89-AE5C-41E6-8EA3-002E8329FD1E}"/>
              </a:ext>
            </a:extLst>
          </p:cNvPr>
          <p:cNvSpPr/>
          <p:nvPr/>
        </p:nvSpPr>
        <p:spPr>
          <a:xfrm>
            <a:off x="9097773" y="4868820"/>
            <a:ext cx="986167" cy="338554"/>
          </a:xfrm>
          <a:prstGeom prst="rect">
            <a:avLst/>
          </a:prstGeom>
        </p:spPr>
        <p:txBody>
          <a:bodyPr wrap="none">
            <a:spAutoFit/>
          </a:bodyPr>
          <a:lstStyle/>
          <a:p>
            <a:r>
              <a:rPr lang="en-US" sz="1600" b="1" dirty="0">
                <a:solidFill>
                  <a:schemeClr val="accent1">
                    <a:lumMod val="75000"/>
                  </a:schemeClr>
                </a:solidFill>
                <a:latin typeface="GE Inspira" panose="020F0603030400020203" pitchFamily="34" charset="0"/>
                <a:sym typeface="Wingdings" panose="05000000000000000000" pitchFamily="2" charset="2"/>
              </a:rPr>
              <a:t>GAN loss</a:t>
            </a:r>
            <a:endParaRPr lang="en-US" sz="16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5BFF-F2AB-4F7D-9B91-A58A67E4A7AB}"/>
                  </a:ext>
                </a:extLst>
              </p:cNvPr>
              <p:cNvSpPr/>
              <p:nvPr/>
            </p:nvSpPr>
            <p:spPr>
              <a:xfrm>
                <a:off x="3106059" y="5345444"/>
                <a:ext cx="3670300" cy="584775"/>
              </a:xfrm>
              <a:prstGeom prst="rect">
                <a:avLst/>
              </a:prstGeom>
            </p:spPr>
            <p:txBody>
              <a:bodyPr wrap="square">
                <a:spAutoFit/>
              </a:bodyPr>
              <a:lstStyle/>
              <a:p>
                <a:pPr algn="ctr"/>
                <a:r>
                  <a:rPr lang="en-US" sz="1600" dirty="0">
                    <a:solidFill>
                      <a:srgbClr val="F0F0F0">
                        <a:lumMod val="10000"/>
                      </a:srgbClr>
                    </a:solidFill>
                    <a:latin typeface="GE Inspira" panose="020F0603030400020203" pitchFamily="34" charset="0"/>
                    <a:sym typeface="Wingdings" panose="05000000000000000000" pitchFamily="2" charset="2"/>
                  </a:rPr>
                  <a:t>Log-likelihood: </a:t>
                </a:r>
                <a14:m>
                  <m:oMath xmlns:m="http://schemas.openxmlformats.org/officeDocument/2006/math">
                    <m:r>
                      <a:rPr lang="en-US" sz="1600" i="1" dirty="0">
                        <a:solidFill>
                          <a:srgbClr val="F0F0F0">
                            <a:lumMod val="10000"/>
                          </a:srgbClr>
                        </a:solidFill>
                        <a:latin typeface="Cambria Math" panose="02040503050406030204" pitchFamily="18" charset="0"/>
                      </a:rPr>
                      <m:t>𝐷</m:t>
                    </m:r>
                  </m:oMath>
                </a14:m>
                <a:r>
                  <a:rPr lang="en-US" sz="1600" dirty="0"/>
                  <a:t> </a:t>
                </a:r>
                <a:r>
                  <a:rPr lang="en-US" sz="1600" dirty="0">
                    <a:solidFill>
                      <a:srgbClr val="F0F0F0">
                        <a:lumMod val="10000"/>
                      </a:srgbClr>
                    </a:solidFill>
                    <a:latin typeface="GE Inspira" panose="020F0603030400020203" pitchFamily="34" charset="0"/>
                  </a:rPr>
                  <a:t>correctly predicting </a:t>
                </a:r>
                <a:r>
                  <a:rPr lang="en-US" sz="1600" b="1" dirty="0">
                    <a:solidFill>
                      <a:schemeClr val="accent6">
                        <a:lumMod val="75000"/>
                      </a:schemeClr>
                    </a:solidFill>
                    <a:latin typeface="GE Inspira" panose="020F0603030400020203" pitchFamily="34" charset="0"/>
                  </a:rPr>
                  <a:t>real</a:t>
                </a:r>
                <a:r>
                  <a:rPr lang="en-US" sz="1600" dirty="0">
                    <a:solidFill>
                      <a:srgbClr val="F0F0F0">
                        <a:lumMod val="10000"/>
                      </a:srgbClr>
                    </a:solidFill>
                    <a:latin typeface="GE Inspira" panose="020F0603030400020203" pitchFamily="34" charset="0"/>
                  </a:rPr>
                  <a:t> images</a:t>
                </a:r>
              </a:p>
            </p:txBody>
          </p:sp>
        </mc:Choice>
        <mc:Fallback xmlns="">
          <p:sp>
            <p:nvSpPr>
              <p:cNvPr id="15" name="Rectangle 14">
                <a:extLst>
                  <a:ext uri="{FF2B5EF4-FFF2-40B4-BE49-F238E27FC236}">
                    <a16:creationId xmlns:a16="http://schemas.microsoft.com/office/drawing/2014/main" id="{388F5BFF-F2AB-4F7D-9B91-A58A67E4A7AB}"/>
                  </a:ext>
                </a:extLst>
              </p:cNvPr>
              <p:cNvSpPr>
                <a:spLocks noRot="1" noChangeAspect="1" noMove="1" noResize="1" noEditPoints="1" noAdjustHandles="1" noChangeArrowheads="1" noChangeShapeType="1" noTextEdit="1"/>
              </p:cNvSpPr>
              <p:nvPr/>
            </p:nvSpPr>
            <p:spPr>
              <a:xfrm>
                <a:off x="3106059" y="5345444"/>
                <a:ext cx="3670300" cy="584775"/>
              </a:xfrm>
              <a:prstGeom prst="rect">
                <a:avLst/>
              </a:prstGeom>
              <a:blipFill>
                <a:blip r:embed="rId3"/>
                <a:stretch>
                  <a:fillRect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F884732-57D2-4507-AE1D-EDB9B0269C89}"/>
                  </a:ext>
                </a:extLst>
              </p:cNvPr>
              <p:cNvSpPr/>
              <p:nvPr/>
            </p:nvSpPr>
            <p:spPr>
              <a:xfrm>
                <a:off x="6451601" y="5345444"/>
                <a:ext cx="3670300" cy="584775"/>
              </a:xfrm>
              <a:prstGeom prst="rect">
                <a:avLst/>
              </a:prstGeom>
            </p:spPr>
            <p:txBody>
              <a:bodyPr wrap="square">
                <a:spAutoFit/>
              </a:bodyPr>
              <a:lstStyle/>
              <a:p>
                <a:pPr algn="ctr"/>
                <a:r>
                  <a:rPr lang="en-US" sz="1600" dirty="0">
                    <a:solidFill>
                      <a:srgbClr val="F0F0F0">
                        <a:lumMod val="10000"/>
                      </a:srgbClr>
                    </a:solidFill>
                    <a:latin typeface="GE Inspira" panose="020F0603030400020203" pitchFamily="34" charset="0"/>
                    <a:sym typeface="Wingdings" panose="05000000000000000000" pitchFamily="2" charset="2"/>
                  </a:rPr>
                  <a:t>Log-likelihood: </a:t>
                </a:r>
                <a14:m>
                  <m:oMath xmlns:m="http://schemas.openxmlformats.org/officeDocument/2006/math">
                    <m:r>
                      <a:rPr lang="en-US" sz="1600" i="1" dirty="0">
                        <a:solidFill>
                          <a:srgbClr val="F0F0F0">
                            <a:lumMod val="10000"/>
                          </a:srgbClr>
                        </a:solidFill>
                        <a:latin typeface="Cambria Math" panose="02040503050406030204" pitchFamily="18" charset="0"/>
                      </a:rPr>
                      <m:t>𝐷</m:t>
                    </m:r>
                  </m:oMath>
                </a14:m>
                <a:r>
                  <a:rPr lang="en-US" sz="1600" dirty="0"/>
                  <a:t> </a:t>
                </a:r>
                <a:r>
                  <a:rPr lang="en-US" sz="1600" dirty="0">
                    <a:solidFill>
                      <a:srgbClr val="F0F0F0">
                        <a:lumMod val="10000"/>
                      </a:srgbClr>
                    </a:solidFill>
                    <a:latin typeface="GE Inspira" panose="020F0603030400020203" pitchFamily="34" charset="0"/>
                  </a:rPr>
                  <a:t>correctly predicting </a:t>
                </a:r>
                <a:r>
                  <a:rPr lang="en-US" sz="1600" b="1" dirty="0">
                    <a:solidFill>
                      <a:srgbClr val="FF0000"/>
                    </a:solidFill>
                    <a:latin typeface="GE Inspira" panose="020F0603030400020203" pitchFamily="34" charset="0"/>
                  </a:rPr>
                  <a:t>fake</a:t>
                </a:r>
                <a:r>
                  <a:rPr lang="en-US" sz="1600" dirty="0">
                    <a:solidFill>
                      <a:srgbClr val="F0F0F0">
                        <a:lumMod val="10000"/>
                      </a:srgbClr>
                    </a:solidFill>
                    <a:latin typeface="GE Inspira" panose="020F0603030400020203" pitchFamily="34" charset="0"/>
                  </a:rPr>
                  <a:t> images</a:t>
                </a:r>
              </a:p>
            </p:txBody>
          </p:sp>
        </mc:Choice>
        <mc:Fallback xmlns="">
          <p:sp>
            <p:nvSpPr>
              <p:cNvPr id="16" name="Rectangle 15">
                <a:extLst>
                  <a:ext uri="{FF2B5EF4-FFF2-40B4-BE49-F238E27FC236}">
                    <a16:creationId xmlns:a16="http://schemas.microsoft.com/office/drawing/2014/main" id="{8F884732-57D2-4507-AE1D-EDB9B0269C89}"/>
                  </a:ext>
                </a:extLst>
              </p:cNvPr>
              <p:cNvSpPr>
                <a:spLocks noRot="1" noChangeAspect="1" noMove="1" noResize="1" noEditPoints="1" noAdjustHandles="1" noChangeArrowheads="1" noChangeShapeType="1" noTextEdit="1"/>
              </p:cNvSpPr>
              <p:nvPr/>
            </p:nvSpPr>
            <p:spPr>
              <a:xfrm>
                <a:off x="6451601" y="5345444"/>
                <a:ext cx="3670300" cy="584775"/>
              </a:xfrm>
              <a:prstGeom prst="rect">
                <a:avLst/>
              </a:prstGeom>
              <a:blipFill>
                <a:blip r:embed="rId4"/>
                <a:stretch>
                  <a:fillRect t="-3125" b="-1250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6A14F1DB-F079-49BD-846D-8EA2EDE0CBF2}"/>
              </a:ext>
            </a:extLst>
          </p:cNvPr>
          <p:cNvSpPr/>
          <p:nvPr/>
        </p:nvSpPr>
        <p:spPr>
          <a:xfrm>
            <a:off x="420508" y="6016313"/>
            <a:ext cx="8904467" cy="276999"/>
          </a:xfrm>
          <a:prstGeom prst="rect">
            <a:avLst/>
          </a:prstGeom>
        </p:spPr>
        <p:txBody>
          <a:bodyPr wrap="square">
            <a:spAutoFit/>
          </a:bodyPr>
          <a:lstStyle/>
          <a:p>
            <a:r>
              <a:rPr lang="fr-FR" sz="1200" dirty="0">
                <a:solidFill>
                  <a:schemeClr val="bg2">
                    <a:lumMod val="10000"/>
                  </a:schemeClr>
                </a:solidFill>
                <a:latin typeface="GE Inspira" panose="020F0603030400020203" pitchFamily="34" charset="0"/>
              </a:rPr>
              <a:t>* 2014, </a:t>
            </a:r>
            <a:r>
              <a:rPr lang="fr-FR" sz="1200" dirty="0" err="1">
                <a:solidFill>
                  <a:schemeClr val="bg2">
                    <a:lumMod val="10000"/>
                  </a:schemeClr>
                </a:solidFill>
                <a:latin typeface="GE Inspira" panose="020F0603030400020203" pitchFamily="34" charset="0"/>
              </a:rPr>
              <a:t>Goodfellow</a:t>
            </a:r>
            <a:r>
              <a:rPr lang="fr-FR" sz="1200" dirty="0">
                <a:solidFill>
                  <a:schemeClr val="bg2">
                    <a:lumMod val="10000"/>
                  </a:schemeClr>
                </a:solidFill>
                <a:latin typeface="GE Inspira" panose="020F0603030400020203" pitchFamily="34" charset="0"/>
              </a:rPr>
              <a:t> </a:t>
            </a:r>
            <a:r>
              <a:rPr lang="fr-FR" sz="1200" i="1" dirty="0">
                <a:solidFill>
                  <a:schemeClr val="bg2">
                    <a:lumMod val="10000"/>
                  </a:schemeClr>
                </a:solidFill>
                <a:latin typeface="GE Inspira" panose="020F0603030400020203" pitchFamily="34" charset="0"/>
              </a:rPr>
              <a:t>et al.</a:t>
            </a:r>
            <a:r>
              <a:rPr lang="fr-FR" sz="1200" dirty="0">
                <a:solidFill>
                  <a:schemeClr val="bg2">
                    <a:lumMod val="10000"/>
                  </a:schemeClr>
                </a:solidFill>
                <a:latin typeface="GE Inspira" panose="020F0603030400020203" pitchFamily="34" charset="0"/>
              </a:rPr>
              <a:t>, </a:t>
            </a:r>
            <a:r>
              <a:rPr lang="en-US" sz="1200" dirty="0">
                <a:solidFill>
                  <a:schemeClr val="bg2">
                    <a:lumMod val="10000"/>
                  </a:schemeClr>
                </a:solidFill>
                <a:latin typeface="GE Inspira" panose="020F0603030400020203" pitchFamily="34" charset="0"/>
              </a:rPr>
              <a:t>Generative adversarial nets (</a:t>
            </a:r>
            <a:r>
              <a:rPr lang="en-US" sz="1200" dirty="0">
                <a:solidFill>
                  <a:schemeClr val="bg2">
                    <a:lumMod val="10000"/>
                  </a:schemeClr>
                </a:solidFill>
                <a:latin typeface="GE Inspira" panose="020F0603030400020203" pitchFamily="34" charset="0"/>
                <a:hlinkClick r:id="rId5"/>
              </a:rPr>
              <a:t>https://ge.box.com/s/qb81gi4ytkvw1hj9gew8jg0y66y4o5gp</a:t>
            </a:r>
            <a:r>
              <a:rPr lang="en-US" sz="1200" dirty="0">
                <a:solidFill>
                  <a:schemeClr val="bg2">
                    <a:lumMod val="10000"/>
                  </a:schemeClr>
                </a:solidFill>
                <a:latin typeface="GE Inspira" panose="020F0603030400020203" pitchFamily="34" charset="0"/>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D1C902-18AC-45C4-A863-ECBB62D7D802}"/>
                  </a:ext>
                </a:extLst>
              </p:cNvPr>
              <p:cNvSpPr txBox="1"/>
              <p:nvPr/>
            </p:nvSpPr>
            <p:spPr>
              <a:xfrm>
                <a:off x="543042" y="1059365"/>
                <a:ext cx="10008221" cy="492443"/>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r>
                  <a:rPr lang="en-US" sz="1600" u="sng" dirty="0">
                    <a:solidFill>
                      <a:srgbClr val="F0F0F0">
                        <a:lumMod val="10000"/>
                      </a:srgbClr>
                    </a:solidFill>
                  </a:rPr>
                  <a:t>Goal</a:t>
                </a:r>
                <a:r>
                  <a:rPr lang="en-US" sz="1600" dirty="0">
                    <a:solidFill>
                      <a:srgbClr val="F0F0F0">
                        <a:lumMod val="10000"/>
                      </a:srgbClr>
                    </a:solidFill>
                  </a:rPr>
                  <a:t>: </a:t>
                </a:r>
              </a:p>
              <a:p>
                <a:pPr marL="177800" indent="-177800">
                  <a:buFont typeface="Arial" panose="020B0604020202020204" pitchFamily="34" charset="0"/>
                  <a:buChar char="•"/>
                </a:pPr>
                <a:r>
                  <a:rPr lang="en-US" sz="1600" b="0" dirty="0">
                    <a:solidFill>
                      <a:srgbClr val="F0F0F0">
                        <a:lumMod val="10000"/>
                      </a:srgbClr>
                    </a:solidFill>
                  </a:rPr>
                  <a:t>Given</a:t>
                </a:r>
                <a:r>
                  <a:rPr lang="en-US" sz="1600" dirty="0">
                    <a:solidFill>
                      <a:srgbClr val="F0F0F0">
                        <a:lumMod val="10000"/>
                      </a:srgbClr>
                    </a:solidFill>
                  </a:rPr>
                  <a:t> </a:t>
                </a:r>
                <a:r>
                  <a:rPr lang="en-US" sz="1600" b="0" dirty="0">
                    <a:solidFill>
                      <a:srgbClr val="F0F0F0">
                        <a:lumMod val="10000"/>
                      </a:srgbClr>
                    </a:solidFill>
                  </a:rPr>
                  <a:t>training images </a:t>
                </a:r>
                <a14:m>
                  <m:oMath xmlns:m="http://schemas.openxmlformats.org/officeDocument/2006/math">
                    <m:r>
                      <a:rPr lang="en-US" sz="1600" b="0">
                        <a:solidFill>
                          <a:srgbClr val="F0F0F0">
                            <a:lumMod val="10000"/>
                          </a:srgbClr>
                        </a:solidFill>
                        <a:latin typeface="Cambria Math" panose="02040503050406030204" pitchFamily="18" charset="0"/>
                      </a:rPr>
                      <m:t>{</m:t>
                    </m:r>
                    <m:r>
                      <a:rPr lang="en-US" sz="1600">
                        <a:solidFill>
                          <a:srgbClr val="F0F0F0">
                            <a:lumMod val="10000"/>
                          </a:srgbClr>
                        </a:solidFill>
                        <a:latin typeface="Cambria Math" panose="02040503050406030204" pitchFamily="18" charset="0"/>
                      </a:rPr>
                      <m:t>𝐱</m:t>
                    </m:r>
                    <m:r>
                      <a:rPr lang="en-US" sz="1600">
                        <a:solidFill>
                          <a:srgbClr val="F0F0F0">
                            <a:lumMod val="10000"/>
                          </a:srgbClr>
                        </a:solidFill>
                        <a:latin typeface="Cambria Math" panose="02040503050406030204" pitchFamily="18" charset="0"/>
                      </a:rPr>
                      <m:t>}</m:t>
                    </m:r>
                  </m:oMath>
                </a14:m>
                <a:r>
                  <a:rPr lang="en-US" sz="1600" b="0" dirty="0">
                    <a:solidFill>
                      <a:srgbClr val="F0F0F0">
                        <a:lumMod val="10000"/>
                      </a:srgbClr>
                    </a:solidFill>
                  </a:rPr>
                  <a:t>, train neural network to transform noise image </a:t>
                </a:r>
                <a14:m>
                  <m:oMath xmlns:m="http://schemas.openxmlformats.org/officeDocument/2006/math">
                    <m:sSub>
                      <m:sSubPr>
                        <m:ctrlPr>
                          <a:rPr lang="en-US" sz="1600" b="0" i="1">
                            <a:solidFill>
                              <a:srgbClr val="F0F0F0">
                                <a:lumMod val="10000"/>
                              </a:srgbClr>
                            </a:solidFill>
                            <a:latin typeface="Cambria Math" panose="02040503050406030204" pitchFamily="18" charset="0"/>
                          </a:rPr>
                        </m:ctrlPr>
                      </m:sSubPr>
                      <m:e>
                        <m:r>
                          <a:rPr lang="en-US" sz="1600">
                            <a:solidFill>
                              <a:srgbClr val="F0F0F0">
                                <a:lumMod val="10000"/>
                              </a:srgbClr>
                            </a:solidFill>
                            <a:latin typeface="Cambria Math" panose="02040503050406030204" pitchFamily="18" charset="0"/>
                          </a:rPr>
                          <m:t>𝐳</m:t>
                        </m:r>
                        <m:r>
                          <a:rPr lang="en-US" sz="1600" i="1">
                            <a:solidFill>
                              <a:srgbClr val="F0F0F0">
                                <a:lumMod val="10000"/>
                              </a:srgbClr>
                            </a:solidFill>
                            <a:latin typeface="Cambria Math" panose="02040503050406030204" pitchFamily="18" charset="0"/>
                            <a:ea typeface="Cambria Math" panose="02040503050406030204" pitchFamily="18" charset="0"/>
                          </a:rPr>
                          <m:t>~</m:t>
                        </m:r>
                        <m:r>
                          <a:rPr lang="en-US" sz="1600" i="1">
                            <a:solidFill>
                              <a:srgbClr val="F0F0F0">
                                <a:lumMod val="10000"/>
                              </a:srgbClr>
                            </a:solidFill>
                            <a:latin typeface="Cambria Math" panose="02040503050406030204" pitchFamily="18" charset="0"/>
                          </a:rPr>
                          <m:t>𝒑</m:t>
                        </m:r>
                      </m:e>
                      <m:sub>
                        <m:r>
                          <a:rPr lang="en-US" sz="1600">
                            <a:solidFill>
                              <a:srgbClr val="F0F0F0">
                                <a:lumMod val="10000"/>
                              </a:srgbClr>
                            </a:solidFill>
                            <a:latin typeface="Cambria Math" panose="02040503050406030204" pitchFamily="18" charset="0"/>
                          </a:rPr>
                          <m:t>𝐳</m:t>
                        </m:r>
                      </m:sub>
                    </m:sSub>
                  </m:oMath>
                </a14:m>
                <a:r>
                  <a:rPr lang="en-US" sz="1600" b="0" dirty="0">
                    <a:solidFill>
                      <a:srgbClr val="F0F0F0">
                        <a:lumMod val="10000"/>
                      </a:srgbClr>
                    </a:solidFill>
                  </a:rPr>
                  <a:t> to </a:t>
                </a:r>
                <a14:m>
                  <m:oMath xmlns:m="http://schemas.openxmlformats.org/officeDocument/2006/math">
                    <m:acc>
                      <m:accPr>
                        <m:chr m:val="̂"/>
                        <m:ctrlPr>
                          <a:rPr lang="en-US" sz="1600" b="0" i="1" smtClean="0">
                            <a:solidFill>
                              <a:srgbClr val="F0F0F0">
                                <a:lumMod val="10000"/>
                              </a:srgbClr>
                            </a:solidFill>
                            <a:latin typeface="Cambria Math" panose="02040503050406030204" pitchFamily="18" charset="0"/>
                          </a:rPr>
                        </m:ctrlPr>
                      </m:accPr>
                      <m:e>
                        <m:r>
                          <a:rPr lang="en-US" sz="1600" b="1" i="0" smtClean="0">
                            <a:solidFill>
                              <a:srgbClr val="F0F0F0">
                                <a:lumMod val="10000"/>
                              </a:srgbClr>
                            </a:solidFill>
                            <a:latin typeface="Cambria Math" panose="02040503050406030204" pitchFamily="18" charset="0"/>
                          </a:rPr>
                          <m:t>𝐱</m:t>
                        </m:r>
                      </m:e>
                    </m:acc>
                  </m:oMath>
                </a14:m>
                <a:r>
                  <a:rPr lang="en-US" sz="1600" b="0" dirty="0">
                    <a:solidFill>
                      <a:srgbClr val="F0F0F0">
                        <a:lumMod val="10000"/>
                      </a:srgbClr>
                    </a:solidFill>
                  </a:rPr>
                  <a:t> looking like images from </a:t>
                </a:r>
                <a14:m>
                  <m:oMath xmlns:m="http://schemas.openxmlformats.org/officeDocument/2006/math">
                    <m:r>
                      <a:rPr lang="en-US" sz="1600" b="0">
                        <a:solidFill>
                          <a:srgbClr val="F0F0F0">
                            <a:lumMod val="10000"/>
                          </a:srgbClr>
                        </a:solidFill>
                        <a:latin typeface="Cambria Math" panose="02040503050406030204" pitchFamily="18" charset="0"/>
                      </a:rPr>
                      <m:t>{</m:t>
                    </m:r>
                    <m:r>
                      <a:rPr lang="en-US" sz="1600">
                        <a:solidFill>
                          <a:srgbClr val="F0F0F0">
                            <a:lumMod val="10000"/>
                          </a:srgbClr>
                        </a:solidFill>
                        <a:latin typeface="Cambria Math" panose="02040503050406030204" pitchFamily="18" charset="0"/>
                      </a:rPr>
                      <m:t>𝐱</m:t>
                    </m:r>
                    <m:r>
                      <a:rPr lang="en-US" sz="1600">
                        <a:solidFill>
                          <a:srgbClr val="F0F0F0">
                            <a:lumMod val="10000"/>
                          </a:srgbClr>
                        </a:solidFill>
                        <a:latin typeface="Cambria Math" panose="02040503050406030204" pitchFamily="18" charset="0"/>
                      </a:rPr>
                      <m:t>}</m:t>
                    </m:r>
                  </m:oMath>
                </a14:m>
                <a:endParaRPr lang="en-US" sz="1600" b="0" dirty="0">
                  <a:solidFill>
                    <a:srgbClr val="F0F0F0">
                      <a:lumMod val="10000"/>
                    </a:srgbClr>
                  </a:solidFill>
                </a:endParaRPr>
              </a:p>
            </p:txBody>
          </p:sp>
        </mc:Choice>
        <mc:Fallback xmlns="">
          <p:sp>
            <p:nvSpPr>
              <p:cNvPr id="18" name="TextBox 17">
                <a:extLst>
                  <a:ext uri="{FF2B5EF4-FFF2-40B4-BE49-F238E27FC236}">
                    <a16:creationId xmlns:a16="http://schemas.microsoft.com/office/drawing/2014/main" id="{2AD1C902-18AC-45C4-A863-ECBB62D7D802}"/>
                  </a:ext>
                </a:extLst>
              </p:cNvPr>
              <p:cNvSpPr txBox="1">
                <a:spLocks noRot="1" noChangeAspect="1" noMove="1" noResize="1" noEditPoints="1" noAdjustHandles="1" noChangeArrowheads="1" noChangeShapeType="1" noTextEdit="1"/>
              </p:cNvSpPr>
              <p:nvPr/>
            </p:nvSpPr>
            <p:spPr>
              <a:xfrm>
                <a:off x="543042" y="1059365"/>
                <a:ext cx="10008221" cy="492443"/>
              </a:xfrm>
              <a:prstGeom prst="rect">
                <a:avLst/>
              </a:prstGeom>
              <a:blipFill>
                <a:blip r:embed="rId6"/>
                <a:stretch>
                  <a:fillRect l="-1218" t="-13580" b="-23457"/>
                </a:stretch>
              </a:blipFill>
            </p:spPr>
            <p:txBody>
              <a:bodyPr/>
              <a:lstStyle/>
              <a:p>
                <a:r>
                  <a:rPr lang="en-US">
                    <a:noFill/>
                  </a:rPr>
                  <a:t> </a:t>
                </a:r>
              </a:p>
            </p:txBody>
          </p:sp>
        </mc:Fallback>
      </mc:AlternateContent>
      <p:grpSp>
        <p:nvGrpSpPr>
          <p:cNvPr id="189" name="Group 188">
            <a:extLst>
              <a:ext uri="{FF2B5EF4-FFF2-40B4-BE49-F238E27FC236}">
                <a16:creationId xmlns:a16="http://schemas.microsoft.com/office/drawing/2014/main" id="{478213A7-439E-4361-ABA7-4121643A3E74}"/>
              </a:ext>
            </a:extLst>
          </p:cNvPr>
          <p:cNvGrpSpPr/>
          <p:nvPr/>
        </p:nvGrpSpPr>
        <p:grpSpPr>
          <a:xfrm>
            <a:off x="2964693" y="3075765"/>
            <a:ext cx="1432560" cy="678180"/>
            <a:chOff x="3947160" y="3055620"/>
            <a:chExt cx="1432560" cy="678180"/>
          </a:xfrm>
        </p:grpSpPr>
        <p:grpSp>
          <p:nvGrpSpPr>
            <p:cNvPr id="109" name="Group 108">
              <a:extLst>
                <a:ext uri="{FF2B5EF4-FFF2-40B4-BE49-F238E27FC236}">
                  <a16:creationId xmlns:a16="http://schemas.microsoft.com/office/drawing/2014/main" id="{5274FB56-0C4C-4C2E-AC6C-63E105A5136F}"/>
                </a:ext>
              </a:extLst>
            </p:cNvPr>
            <p:cNvGrpSpPr/>
            <p:nvPr/>
          </p:nvGrpSpPr>
          <p:grpSpPr>
            <a:xfrm>
              <a:off x="4018775" y="3117660"/>
              <a:ext cx="1296175" cy="566578"/>
              <a:chOff x="4018775" y="3117660"/>
              <a:chExt cx="1571147" cy="566578"/>
            </a:xfrm>
          </p:grpSpPr>
          <p:sp>
            <p:nvSpPr>
              <p:cNvPr id="20" name="Rectangle: Rounded Corners 19">
                <a:extLst>
                  <a:ext uri="{FF2B5EF4-FFF2-40B4-BE49-F238E27FC236}">
                    <a16:creationId xmlns:a16="http://schemas.microsoft.com/office/drawing/2014/main" id="{046A8529-B460-4BE5-9849-1848E1D8B159}"/>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13076371-AF4B-4C9F-BE94-7DC716DF3B74}"/>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26FE1775-87B4-4587-95FA-2760BD28EA98}"/>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3" name="Rectangle: Rounded Corners 22">
                <a:extLst>
                  <a:ext uri="{FF2B5EF4-FFF2-40B4-BE49-F238E27FC236}">
                    <a16:creationId xmlns:a16="http://schemas.microsoft.com/office/drawing/2014/main" id="{3EE0DC54-CECE-4758-8AC8-E0C958D0F079}"/>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24" name="Straight Connector 23">
                <a:extLst>
                  <a:ext uri="{FF2B5EF4-FFF2-40B4-BE49-F238E27FC236}">
                    <a16:creationId xmlns:a16="http://schemas.microsoft.com/office/drawing/2014/main" id="{E158DD6E-A294-49C7-BD2D-07CBB2A2BDC0}"/>
                  </a:ext>
                </a:extLst>
              </p:cNvPr>
              <p:cNvCxnSpPr>
                <a:cxnSpLocks/>
                <a:stCxn id="20" idx="0"/>
                <a:endCxn id="21"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DFDEA-E61E-43ED-B4AE-78B940C9A25A}"/>
                  </a:ext>
                </a:extLst>
              </p:cNvPr>
              <p:cNvCxnSpPr>
                <a:cxnSpLocks/>
                <a:stCxn id="20" idx="2"/>
                <a:endCxn id="21"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D50670-29A4-4741-981E-4CAE839C4E5C}"/>
                  </a:ext>
                </a:extLst>
              </p:cNvPr>
              <p:cNvCxnSpPr>
                <a:cxnSpLocks/>
                <a:stCxn id="21" idx="0"/>
                <a:endCxn id="22"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8A8E97-F025-46FE-8EB9-5FA74F87EF5A}"/>
                  </a:ext>
                </a:extLst>
              </p:cNvPr>
              <p:cNvCxnSpPr>
                <a:cxnSpLocks/>
                <a:stCxn id="21" idx="2"/>
                <a:endCxn id="22"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3A6844-EC83-4285-8487-29F89EBBB3DA}"/>
                  </a:ext>
                </a:extLst>
              </p:cNvPr>
              <p:cNvCxnSpPr>
                <a:cxnSpLocks/>
                <a:stCxn id="22" idx="0"/>
                <a:endCxn id="23"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28E3FF-7774-4670-8288-C89A34863DBD}"/>
                  </a:ext>
                </a:extLst>
              </p:cNvPr>
              <p:cNvCxnSpPr>
                <a:cxnSpLocks/>
                <a:stCxn id="22" idx="2"/>
                <a:endCxn id="23"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22559C0-63D2-4FE6-86D3-1CAAF1A7E648}"/>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63" name="Rectangle: Rounded Corners 62">
                <a:extLst>
                  <a:ext uri="{FF2B5EF4-FFF2-40B4-BE49-F238E27FC236}">
                    <a16:creationId xmlns:a16="http://schemas.microsoft.com/office/drawing/2014/main" id="{633E1B6E-59CC-45A4-AF94-C92F5E44B1DC}"/>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66" name="Rectangle: Rounded Corners 65">
                <a:extLst>
                  <a:ext uri="{FF2B5EF4-FFF2-40B4-BE49-F238E27FC236}">
                    <a16:creationId xmlns:a16="http://schemas.microsoft.com/office/drawing/2014/main" id="{00D917DF-08CE-4B81-83A1-1CADF0317226}"/>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67" name="Straight Connector 66">
                <a:extLst>
                  <a:ext uri="{FF2B5EF4-FFF2-40B4-BE49-F238E27FC236}">
                    <a16:creationId xmlns:a16="http://schemas.microsoft.com/office/drawing/2014/main" id="{9695546D-4F70-4572-B1DD-4250BAB7330E}"/>
                  </a:ext>
                </a:extLst>
              </p:cNvPr>
              <p:cNvCxnSpPr>
                <a:cxnSpLocks/>
                <a:stCxn id="52" idx="2"/>
                <a:endCxn id="23"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4F29BF9-72E6-4CEC-9C42-C74AEE533704}"/>
                  </a:ext>
                </a:extLst>
              </p:cNvPr>
              <p:cNvCxnSpPr>
                <a:cxnSpLocks/>
                <a:stCxn id="52" idx="0"/>
                <a:endCxn id="23"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06D1F4-00A3-4AAD-A89F-5828F40FFDEF}"/>
                  </a:ext>
                </a:extLst>
              </p:cNvPr>
              <p:cNvCxnSpPr>
                <a:cxnSpLocks/>
                <a:stCxn id="63" idx="2"/>
                <a:endCxn id="52"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6BC4F9-361F-4AB9-9D70-EB4C30056942}"/>
                  </a:ext>
                </a:extLst>
              </p:cNvPr>
              <p:cNvCxnSpPr>
                <a:cxnSpLocks/>
                <a:stCxn id="63" idx="0"/>
                <a:endCxn id="52"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D4F55D-F600-4A69-A111-16ACEC4B719D}"/>
                  </a:ext>
                </a:extLst>
              </p:cNvPr>
              <p:cNvCxnSpPr>
                <a:cxnSpLocks/>
                <a:stCxn id="66" idx="0"/>
                <a:endCxn id="63"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ED9ADA-99C4-4CB7-B4D6-797A8FCC83C3}"/>
                  </a:ext>
                </a:extLst>
              </p:cNvPr>
              <p:cNvCxnSpPr>
                <a:cxnSpLocks/>
                <a:stCxn id="66" idx="2"/>
                <a:endCxn id="63"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87" name="Rectangle: Rounded Corners 186">
              <a:extLst>
                <a:ext uri="{FF2B5EF4-FFF2-40B4-BE49-F238E27FC236}">
                  <a16:creationId xmlns:a16="http://schemas.microsoft.com/office/drawing/2014/main" id="{8A1D2C38-A1D9-4A75-B2E7-4F365503E115}"/>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AA197C44-CA4C-4361-A789-9BDF4A62F0DC}"/>
              </a:ext>
            </a:extLst>
          </p:cNvPr>
          <p:cNvGrpSpPr/>
          <p:nvPr/>
        </p:nvGrpSpPr>
        <p:grpSpPr>
          <a:xfrm>
            <a:off x="6001512" y="3468824"/>
            <a:ext cx="1432560" cy="678180"/>
            <a:chOff x="5747576" y="3458043"/>
            <a:chExt cx="1432560" cy="678180"/>
          </a:xfrm>
        </p:grpSpPr>
        <p:sp>
          <p:nvSpPr>
            <p:cNvPr id="38" name="Rectangle: Rounded Corners 37">
              <a:extLst>
                <a:ext uri="{FF2B5EF4-FFF2-40B4-BE49-F238E27FC236}">
                  <a16:creationId xmlns:a16="http://schemas.microsoft.com/office/drawing/2014/main" id="{D8626478-9C42-4A7A-B864-389D403F5693}"/>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9" name="Rectangle: Rounded Corners 38">
              <a:extLst>
                <a:ext uri="{FF2B5EF4-FFF2-40B4-BE49-F238E27FC236}">
                  <a16:creationId xmlns:a16="http://schemas.microsoft.com/office/drawing/2014/main" id="{C586B37A-A62C-44FB-AD07-397CF202E0D5}"/>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0" name="Rectangle: Rounded Corners 39">
              <a:extLst>
                <a:ext uri="{FF2B5EF4-FFF2-40B4-BE49-F238E27FC236}">
                  <a16:creationId xmlns:a16="http://schemas.microsoft.com/office/drawing/2014/main" id="{E4C99942-3BC9-46E7-B497-A00E4A140A3B}"/>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1" name="Rectangle: Rounded Corners 40">
              <a:extLst>
                <a:ext uri="{FF2B5EF4-FFF2-40B4-BE49-F238E27FC236}">
                  <a16:creationId xmlns:a16="http://schemas.microsoft.com/office/drawing/2014/main" id="{0B2BCC87-CCCD-4AFF-B8AD-3B0249AF9B12}"/>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2" name="Straight Connector 41">
              <a:extLst>
                <a:ext uri="{FF2B5EF4-FFF2-40B4-BE49-F238E27FC236}">
                  <a16:creationId xmlns:a16="http://schemas.microsoft.com/office/drawing/2014/main" id="{A05ABC08-8EA6-4996-88DE-1D1C484C7D56}"/>
                </a:ext>
              </a:extLst>
            </p:cNvPr>
            <p:cNvCxnSpPr>
              <a:cxnSpLocks/>
              <a:stCxn id="38" idx="0"/>
              <a:endCxn id="39"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CA2A48-0208-4656-90C4-06F6983D27A5}"/>
                </a:ext>
              </a:extLst>
            </p:cNvPr>
            <p:cNvCxnSpPr>
              <a:cxnSpLocks/>
              <a:stCxn id="38" idx="2"/>
              <a:endCxn id="39"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80DF85-523A-4922-B35D-6CDA430738EA}"/>
                </a:ext>
              </a:extLst>
            </p:cNvPr>
            <p:cNvCxnSpPr>
              <a:cxnSpLocks/>
              <a:stCxn id="40" idx="0"/>
              <a:endCxn id="41"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6E29EA-5FE5-4860-81D2-90E90696E5CD}"/>
                </a:ext>
              </a:extLst>
            </p:cNvPr>
            <p:cNvCxnSpPr>
              <a:cxnSpLocks/>
              <a:stCxn id="40" idx="2"/>
              <a:endCxn id="41"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113C153B-EED3-4A6B-83B8-244E2D82040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3" name="Oval 122">
              <a:extLst>
                <a:ext uri="{FF2B5EF4-FFF2-40B4-BE49-F238E27FC236}">
                  <a16:creationId xmlns:a16="http://schemas.microsoft.com/office/drawing/2014/main" id="{8E24A1E2-D615-4A0C-ADF2-B590E1207B3B}"/>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813F6C6F-C3EA-48F0-B556-3B0A803638AE}"/>
                </a:ext>
              </a:extLst>
            </p:cNvPr>
            <p:cNvCxnSpPr>
              <a:cxnSpLocks/>
              <a:stCxn id="123" idx="2"/>
              <a:endCxn id="122"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217FA07-62C1-4C05-8928-B2F002DB6148}"/>
                </a:ext>
              </a:extLst>
            </p:cNvPr>
            <p:cNvCxnSpPr>
              <a:cxnSpLocks/>
              <a:stCxn id="123" idx="2"/>
              <a:endCxn id="122"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36805003-9EF9-4F34-9822-F45E56E27CEE}"/>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51" name="Rectangle: Rounded Corners 150">
              <a:extLst>
                <a:ext uri="{FF2B5EF4-FFF2-40B4-BE49-F238E27FC236}">
                  <a16:creationId xmlns:a16="http://schemas.microsoft.com/office/drawing/2014/main" id="{EF84ACC3-8808-422E-9A19-9EE5A1488DAC}"/>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56" name="Straight Connector 155">
              <a:extLst>
                <a:ext uri="{FF2B5EF4-FFF2-40B4-BE49-F238E27FC236}">
                  <a16:creationId xmlns:a16="http://schemas.microsoft.com/office/drawing/2014/main" id="{38CF0112-9015-4565-9648-E54EB4F80765}"/>
                </a:ext>
              </a:extLst>
            </p:cNvPr>
            <p:cNvCxnSpPr>
              <a:cxnSpLocks/>
              <a:stCxn id="39" idx="2"/>
              <a:endCxn id="151"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EF9A9CB-C511-4D42-83C9-E0B6F463203D}"/>
                </a:ext>
              </a:extLst>
            </p:cNvPr>
            <p:cNvCxnSpPr>
              <a:cxnSpLocks/>
              <a:stCxn id="39" idx="0"/>
              <a:endCxn id="151"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2D0CFE-B09E-4ADC-9C40-C95D4F506633}"/>
                </a:ext>
              </a:extLst>
            </p:cNvPr>
            <p:cNvCxnSpPr>
              <a:cxnSpLocks/>
              <a:stCxn id="151" idx="0"/>
              <a:endCxn id="40"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F1E6B9C-3712-4FB4-B0AB-BA36883A551C}"/>
                </a:ext>
              </a:extLst>
            </p:cNvPr>
            <p:cNvCxnSpPr>
              <a:cxnSpLocks/>
              <a:stCxn id="151" idx="2"/>
              <a:endCxn id="40"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2535074-FC48-4EE0-88D9-E63AE9CE7767}"/>
                </a:ext>
              </a:extLst>
            </p:cNvPr>
            <p:cNvCxnSpPr>
              <a:cxnSpLocks/>
              <a:stCxn id="41" idx="2"/>
              <a:endCxn id="146"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8D78A06-38F1-4A32-ABFD-9399DDE36598}"/>
                </a:ext>
              </a:extLst>
            </p:cNvPr>
            <p:cNvCxnSpPr>
              <a:cxnSpLocks/>
              <a:stCxn id="146" idx="2"/>
              <a:endCxn id="41"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1ED46A2-30EF-4136-8906-64D923DAD247}"/>
                </a:ext>
              </a:extLst>
            </p:cNvPr>
            <p:cNvCxnSpPr>
              <a:cxnSpLocks/>
              <a:stCxn id="122" idx="2"/>
              <a:endCxn id="146"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D024C4E-9C46-4418-849F-49307719ED1F}"/>
                </a:ext>
              </a:extLst>
            </p:cNvPr>
            <p:cNvCxnSpPr>
              <a:cxnSpLocks/>
              <a:stCxn id="122" idx="0"/>
              <a:endCxn id="146"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8" name="Rectangle: Rounded Corners 187">
              <a:extLst>
                <a:ext uri="{FF2B5EF4-FFF2-40B4-BE49-F238E27FC236}">
                  <a16:creationId xmlns:a16="http://schemas.microsoft.com/office/drawing/2014/main" id="{378587C4-3ABC-46D1-A275-FC954CC4A94B}"/>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6" name="Picture 205">
            <a:extLst>
              <a:ext uri="{FF2B5EF4-FFF2-40B4-BE49-F238E27FC236}">
                <a16:creationId xmlns:a16="http://schemas.microsoft.com/office/drawing/2014/main" id="{164D77C6-5D52-4D97-8EA2-77206380878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4955" t="15825" r="31348" b="22727"/>
          <a:stretch/>
        </p:blipFill>
        <p:spPr>
          <a:xfrm>
            <a:off x="4775099" y="3082261"/>
            <a:ext cx="648502" cy="665190"/>
          </a:xfrm>
          <a:prstGeom prst="rect">
            <a:avLst/>
          </a:prstGeom>
        </p:spPr>
      </p:pic>
      <p:pic>
        <p:nvPicPr>
          <p:cNvPr id="208" name="Picture 207">
            <a:extLst>
              <a:ext uri="{FF2B5EF4-FFF2-40B4-BE49-F238E27FC236}">
                <a16:creationId xmlns:a16="http://schemas.microsoft.com/office/drawing/2014/main" id="{76DE2031-DD0D-46F5-9923-D81C3F6717A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177" t="20509" b="24546"/>
          <a:stretch/>
        </p:blipFill>
        <p:spPr>
          <a:xfrm>
            <a:off x="4775100" y="3861949"/>
            <a:ext cx="648500" cy="650250"/>
          </a:xfrm>
          <a:prstGeom prst="rect">
            <a:avLst/>
          </a:prstGeom>
        </p:spPr>
      </p:pic>
      <p:sp>
        <p:nvSpPr>
          <p:cNvPr id="209" name="Rectangle: Rounded Corners 208">
            <a:extLst>
              <a:ext uri="{FF2B5EF4-FFF2-40B4-BE49-F238E27FC236}">
                <a16:creationId xmlns:a16="http://schemas.microsoft.com/office/drawing/2014/main" id="{801FF43D-51EB-4398-847A-665DCE456917}"/>
              </a:ext>
            </a:extLst>
          </p:cNvPr>
          <p:cNvSpPr/>
          <p:nvPr/>
        </p:nvSpPr>
        <p:spPr>
          <a:xfrm>
            <a:off x="2482052" y="3149445"/>
            <a:ext cx="45719" cy="530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70C2A255-F4FB-4F72-963A-B715594F6342}"/>
                  </a:ext>
                </a:extLst>
              </p:cNvPr>
              <p:cNvSpPr txBox="1"/>
              <p:nvPr/>
            </p:nvSpPr>
            <p:spPr>
              <a:xfrm>
                <a:off x="1889064" y="3291745"/>
                <a:ext cx="499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a:solidFill>
                            <a:srgbClr val="F0F0F0">
                              <a:lumMod val="10000"/>
                            </a:srgbClr>
                          </a:solidFill>
                          <a:latin typeface="Cambria Math" panose="02040503050406030204" pitchFamily="18" charset="0"/>
                        </a:rPr>
                        <m:t>𝐳</m:t>
                      </m:r>
                      <m:r>
                        <a:rPr lang="en-US" sz="1600" i="1">
                          <a:solidFill>
                            <a:srgbClr val="F0F0F0">
                              <a:lumMod val="10000"/>
                            </a:srgbClr>
                          </a:solidFill>
                          <a:latin typeface="Cambria Math" panose="02040503050406030204" pitchFamily="18" charset="0"/>
                          <a:ea typeface="Cambria Math" panose="02040503050406030204" pitchFamily="18" charset="0"/>
                        </a:rPr>
                        <m:t>~</m:t>
                      </m:r>
                      <m:sSub>
                        <m:sSubPr>
                          <m:ctrlPr>
                            <a:rPr lang="en-US" sz="1600" i="1">
                              <a:solidFill>
                                <a:srgbClr val="F0F0F0">
                                  <a:lumMod val="10000"/>
                                </a:srgbClr>
                              </a:solidFill>
                              <a:latin typeface="Cambria Math" panose="02040503050406030204" pitchFamily="18" charset="0"/>
                            </a:rPr>
                          </m:ctrlPr>
                        </m:sSubPr>
                        <m:e>
                          <m:r>
                            <a:rPr lang="en-US" sz="1600" b="1" i="1">
                              <a:solidFill>
                                <a:srgbClr val="F0F0F0">
                                  <a:lumMod val="10000"/>
                                </a:srgbClr>
                              </a:solidFill>
                              <a:latin typeface="Cambria Math" panose="02040503050406030204" pitchFamily="18" charset="0"/>
                            </a:rPr>
                            <m:t>𝒑</m:t>
                          </m:r>
                        </m:e>
                        <m:sub>
                          <m:r>
                            <a:rPr lang="en-US" sz="1600" b="1">
                              <a:solidFill>
                                <a:srgbClr val="F0F0F0">
                                  <a:lumMod val="10000"/>
                                </a:srgbClr>
                              </a:solidFill>
                              <a:latin typeface="Cambria Math" panose="02040503050406030204" pitchFamily="18" charset="0"/>
                            </a:rPr>
                            <m:t>𝐳</m:t>
                          </m:r>
                        </m:sub>
                      </m:sSub>
                    </m:oMath>
                  </m:oMathPara>
                </a14:m>
                <a:endParaRPr lang="en-US" sz="1600" dirty="0">
                  <a:solidFill>
                    <a:schemeClr val="accent2"/>
                  </a:solidFill>
                </a:endParaRPr>
              </a:p>
            </p:txBody>
          </p:sp>
        </mc:Choice>
        <mc:Fallback xmlns="">
          <p:sp>
            <p:nvSpPr>
              <p:cNvPr id="210" name="TextBox 209">
                <a:extLst>
                  <a:ext uri="{FF2B5EF4-FFF2-40B4-BE49-F238E27FC236}">
                    <a16:creationId xmlns:a16="http://schemas.microsoft.com/office/drawing/2014/main" id="{70C2A255-F4FB-4F72-963A-B715594F6342}"/>
                  </a:ext>
                </a:extLst>
              </p:cNvPr>
              <p:cNvSpPr txBox="1">
                <a:spLocks noRot="1" noChangeAspect="1" noMove="1" noResize="1" noEditPoints="1" noAdjustHandles="1" noChangeArrowheads="1" noChangeShapeType="1" noTextEdit="1"/>
              </p:cNvSpPr>
              <p:nvPr/>
            </p:nvSpPr>
            <p:spPr>
              <a:xfrm>
                <a:off x="1889064" y="3291745"/>
                <a:ext cx="499046" cy="246221"/>
              </a:xfrm>
              <a:prstGeom prst="rect">
                <a:avLst/>
              </a:prstGeom>
              <a:blipFill>
                <a:blip r:embed="rId11"/>
                <a:stretch>
                  <a:fillRect l="-6098" b="-27500"/>
                </a:stretch>
              </a:blipFill>
            </p:spPr>
            <p:txBody>
              <a:bodyPr/>
              <a:lstStyle/>
              <a:p>
                <a:r>
                  <a:rPr lang="en-US">
                    <a:noFill/>
                  </a:rPr>
                  <a:t> </a:t>
                </a:r>
              </a:p>
            </p:txBody>
          </p:sp>
        </mc:Fallback>
      </mc:AlternateContent>
      <p:sp>
        <p:nvSpPr>
          <p:cNvPr id="211" name="Arrow: Right 210">
            <a:extLst>
              <a:ext uri="{FF2B5EF4-FFF2-40B4-BE49-F238E27FC236}">
                <a16:creationId xmlns:a16="http://schemas.microsoft.com/office/drawing/2014/main" id="{7E6958A3-D893-48FE-B4F6-A6955A2EEC68}"/>
              </a:ext>
            </a:extLst>
          </p:cNvPr>
          <p:cNvSpPr/>
          <p:nvPr/>
        </p:nvSpPr>
        <p:spPr>
          <a:xfrm>
            <a:off x="2623748" y="334382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Arrow: Right 211">
            <a:extLst>
              <a:ext uri="{FF2B5EF4-FFF2-40B4-BE49-F238E27FC236}">
                <a16:creationId xmlns:a16="http://schemas.microsoft.com/office/drawing/2014/main" id="{B273DB79-0BBB-47D7-BCD0-E22580209D16}"/>
              </a:ext>
            </a:extLst>
          </p:cNvPr>
          <p:cNvSpPr/>
          <p:nvPr/>
        </p:nvSpPr>
        <p:spPr>
          <a:xfrm>
            <a:off x="4464575" y="334382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5A659729-224F-4FEB-B867-1DFE5C9A318C}"/>
                  </a:ext>
                </a:extLst>
              </p:cNvPr>
              <p:cNvSpPr/>
              <p:nvPr/>
            </p:nvSpPr>
            <p:spPr>
              <a:xfrm>
                <a:off x="4235757" y="2808620"/>
                <a:ext cx="1942968"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b="1">
                            <a:solidFill>
                              <a:srgbClr val="FF0000"/>
                            </a:solidFill>
                            <a:latin typeface="Cambria Math" panose="02040503050406030204" pitchFamily="18" charset="0"/>
                          </a:rPr>
                          <m:t>𝐱</m:t>
                        </m:r>
                      </m:e>
                    </m:acc>
                  </m:oMath>
                </a14:m>
                <a:r>
                  <a:rPr lang="en-US" sz="1600" dirty="0">
                    <a:solidFill>
                      <a:srgbClr val="F0F0F0">
                        <a:lumMod val="10000"/>
                      </a:srgbClr>
                    </a:solidFill>
                  </a:rPr>
                  <a:t> </a:t>
                </a:r>
                <a:endParaRPr lang="en-US" sz="1600" b="1" dirty="0">
                  <a:solidFill>
                    <a:srgbClr val="FF0000"/>
                  </a:solidFill>
                </a:endParaRPr>
              </a:p>
            </p:txBody>
          </p:sp>
        </mc:Choice>
        <mc:Fallback xmlns="">
          <p:sp>
            <p:nvSpPr>
              <p:cNvPr id="213" name="Rectangle 212">
                <a:extLst>
                  <a:ext uri="{FF2B5EF4-FFF2-40B4-BE49-F238E27FC236}">
                    <a16:creationId xmlns:a16="http://schemas.microsoft.com/office/drawing/2014/main" id="{5A659729-224F-4FEB-B867-1DFE5C9A318C}"/>
                  </a:ext>
                </a:extLst>
              </p:cNvPr>
              <p:cNvSpPr>
                <a:spLocks noRot="1" noChangeAspect="1" noMove="1" noResize="1" noEditPoints="1" noAdjustHandles="1" noChangeArrowheads="1" noChangeShapeType="1" noTextEdit="1"/>
              </p:cNvSpPr>
              <p:nvPr/>
            </p:nvSpPr>
            <p:spPr>
              <a:xfrm>
                <a:off x="4235757" y="2808620"/>
                <a:ext cx="1942968" cy="338554"/>
              </a:xfrm>
              <a:prstGeom prst="rect">
                <a:avLst/>
              </a:prstGeom>
              <a:blipFill>
                <a:blip r:embed="rId12"/>
                <a:stretch>
                  <a:fillRect l="-1881" t="-5455" r="-8777"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Rectangle 213">
                <a:extLst>
                  <a:ext uri="{FF2B5EF4-FFF2-40B4-BE49-F238E27FC236}">
                    <a16:creationId xmlns:a16="http://schemas.microsoft.com/office/drawing/2014/main" id="{4BE95798-A82C-4F05-9C60-B1BEDDD6348C}"/>
                  </a:ext>
                </a:extLst>
              </p:cNvPr>
              <p:cNvSpPr/>
              <p:nvPr/>
            </p:nvSpPr>
            <p:spPr>
              <a:xfrm>
                <a:off x="4496299" y="4450094"/>
                <a:ext cx="137781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rPr>
                      <m:t>𝐱</m:t>
                    </m:r>
                  </m:oMath>
                </a14:m>
                <a:r>
                  <a:rPr lang="en-US" sz="1600" dirty="0">
                    <a:solidFill>
                      <a:srgbClr val="F0F0F0">
                        <a:lumMod val="10000"/>
                      </a:srgbClr>
                    </a:solidFill>
                  </a:rPr>
                  <a:t> </a:t>
                </a:r>
                <a:endParaRPr lang="en-US" b="1" dirty="0">
                  <a:solidFill>
                    <a:schemeClr val="accent6">
                      <a:lumMod val="75000"/>
                    </a:schemeClr>
                  </a:solidFill>
                </a:endParaRPr>
              </a:p>
            </p:txBody>
          </p:sp>
        </mc:Choice>
        <mc:Fallback xmlns="">
          <p:sp>
            <p:nvSpPr>
              <p:cNvPr id="214" name="Rectangle 213">
                <a:extLst>
                  <a:ext uri="{FF2B5EF4-FFF2-40B4-BE49-F238E27FC236}">
                    <a16:creationId xmlns:a16="http://schemas.microsoft.com/office/drawing/2014/main" id="{4BE95798-A82C-4F05-9C60-B1BEDDD6348C}"/>
                  </a:ext>
                </a:extLst>
              </p:cNvPr>
              <p:cNvSpPr>
                <a:spLocks noRot="1" noChangeAspect="1" noMove="1" noResize="1" noEditPoints="1" noAdjustHandles="1" noChangeArrowheads="1" noChangeShapeType="1" noTextEdit="1"/>
              </p:cNvSpPr>
              <p:nvPr/>
            </p:nvSpPr>
            <p:spPr>
              <a:xfrm>
                <a:off x="4496299" y="4450094"/>
                <a:ext cx="1377813" cy="338554"/>
              </a:xfrm>
              <a:prstGeom prst="rect">
                <a:avLst/>
              </a:prstGeom>
              <a:blipFill>
                <a:blip r:embed="rId13"/>
                <a:stretch>
                  <a:fillRect l="-2655" t="-5357" b="-21429"/>
                </a:stretch>
              </a:blipFill>
            </p:spPr>
            <p:txBody>
              <a:bodyPr/>
              <a:lstStyle/>
              <a:p>
                <a:r>
                  <a:rPr lang="en-US">
                    <a:noFill/>
                  </a:rPr>
                  <a:t> </a:t>
                </a:r>
              </a:p>
            </p:txBody>
          </p:sp>
        </mc:Fallback>
      </mc:AlternateContent>
      <p:sp>
        <p:nvSpPr>
          <p:cNvPr id="215" name="Arrow: Right 214">
            <a:extLst>
              <a:ext uri="{FF2B5EF4-FFF2-40B4-BE49-F238E27FC236}">
                <a16:creationId xmlns:a16="http://schemas.microsoft.com/office/drawing/2014/main" id="{08D7019D-0991-42BC-B604-566DA49A4CB7}"/>
              </a:ext>
            </a:extLst>
          </p:cNvPr>
          <p:cNvSpPr/>
          <p:nvPr/>
        </p:nvSpPr>
        <p:spPr>
          <a:xfrm>
            <a:off x="5663899" y="373609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1A0EBA6-7410-449D-978B-3D0B72051772}"/>
              </a:ext>
            </a:extLst>
          </p:cNvPr>
          <p:cNvSpPr/>
          <p:nvPr/>
        </p:nvSpPr>
        <p:spPr>
          <a:xfrm>
            <a:off x="5303405" y="3596900"/>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mc:AlternateContent xmlns:mc="http://schemas.openxmlformats.org/markup-compatibility/2006" xmlns:a14="http://schemas.microsoft.com/office/drawing/2010/main">
        <mc:Choice Requires="a14">
          <p:sp>
            <p:nvSpPr>
              <p:cNvPr id="221" name="Rectangle 220">
                <a:extLst>
                  <a:ext uri="{FF2B5EF4-FFF2-40B4-BE49-F238E27FC236}">
                    <a16:creationId xmlns:a16="http://schemas.microsoft.com/office/drawing/2014/main" id="{33F5B872-3201-4434-A16D-75A74E8D034A}"/>
                  </a:ext>
                </a:extLst>
              </p:cNvPr>
              <p:cNvSpPr/>
              <p:nvPr/>
            </p:nvSpPr>
            <p:spPr>
              <a:xfrm>
                <a:off x="3054610" y="3746247"/>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221" name="Rectangle 220">
                <a:extLst>
                  <a:ext uri="{FF2B5EF4-FFF2-40B4-BE49-F238E27FC236}">
                    <a16:creationId xmlns:a16="http://schemas.microsoft.com/office/drawing/2014/main" id="{33F5B872-3201-4434-A16D-75A74E8D034A}"/>
                  </a:ext>
                </a:extLst>
              </p:cNvPr>
              <p:cNvSpPr>
                <a:spLocks noRot="1" noChangeAspect="1" noMove="1" noResize="1" noEditPoints="1" noAdjustHandles="1" noChangeArrowheads="1" noChangeShapeType="1" noTextEdit="1"/>
              </p:cNvSpPr>
              <p:nvPr/>
            </p:nvSpPr>
            <p:spPr>
              <a:xfrm>
                <a:off x="3054610" y="3746247"/>
                <a:ext cx="1297471" cy="338554"/>
              </a:xfrm>
              <a:prstGeom prst="rect">
                <a:avLst/>
              </a:prstGeom>
              <a:blipFill>
                <a:blip r:embed="rId14"/>
                <a:stretch>
                  <a:fillRect l="-187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id="{64F765A6-8245-4813-BB12-EF1E41A2E143}"/>
                  </a:ext>
                </a:extLst>
              </p:cNvPr>
              <p:cNvSpPr/>
              <p:nvPr/>
            </p:nvSpPr>
            <p:spPr>
              <a:xfrm>
                <a:off x="5907373" y="4152426"/>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222" name="Rectangle 221">
                <a:extLst>
                  <a:ext uri="{FF2B5EF4-FFF2-40B4-BE49-F238E27FC236}">
                    <a16:creationId xmlns:a16="http://schemas.microsoft.com/office/drawing/2014/main" id="{64F765A6-8245-4813-BB12-EF1E41A2E143}"/>
                  </a:ext>
                </a:extLst>
              </p:cNvPr>
              <p:cNvSpPr>
                <a:spLocks noRot="1" noChangeAspect="1" noMove="1" noResize="1" noEditPoints="1" noAdjustHandles="1" noChangeArrowheads="1" noChangeShapeType="1" noTextEdit="1"/>
              </p:cNvSpPr>
              <p:nvPr/>
            </p:nvSpPr>
            <p:spPr>
              <a:xfrm>
                <a:off x="5907373" y="4152426"/>
                <a:ext cx="1619867" cy="338554"/>
              </a:xfrm>
              <a:prstGeom prst="rect">
                <a:avLst/>
              </a:prstGeom>
              <a:blipFill>
                <a:blip r:embed="rId15"/>
                <a:stretch>
                  <a:fillRect l="-1504" t="-5357" b="-21429"/>
                </a:stretch>
              </a:blipFill>
            </p:spPr>
            <p:txBody>
              <a:bodyPr/>
              <a:lstStyle/>
              <a:p>
                <a:r>
                  <a:rPr lang="en-US">
                    <a:noFill/>
                  </a:rPr>
                  <a:t> </a:t>
                </a:r>
              </a:p>
            </p:txBody>
          </p:sp>
        </mc:Fallback>
      </mc:AlternateContent>
      <p:sp>
        <p:nvSpPr>
          <p:cNvPr id="223" name="Rectangle 222">
            <a:extLst>
              <a:ext uri="{FF2B5EF4-FFF2-40B4-BE49-F238E27FC236}">
                <a16:creationId xmlns:a16="http://schemas.microsoft.com/office/drawing/2014/main" id="{08AE45C7-FFC3-4173-BB38-896ECD1B90C2}"/>
              </a:ext>
            </a:extLst>
          </p:cNvPr>
          <p:cNvSpPr/>
          <p:nvPr/>
        </p:nvSpPr>
        <p:spPr>
          <a:xfrm>
            <a:off x="7642119" y="3633425"/>
            <a:ext cx="2383922" cy="338554"/>
          </a:xfrm>
          <a:prstGeom prst="rect">
            <a:avLst/>
          </a:prstGeom>
        </p:spPr>
        <p:txBody>
          <a:bodyPr wrap="non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8170D6E4-169C-495B-B9AD-F6EE00F18A89}"/>
                  </a:ext>
                </a:extLst>
              </p:cNvPr>
              <p:cNvSpPr txBox="1"/>
              <p:nvPr/>
            </p:nvSpPr>
            <p:spPr>
              <a:xfrm>
                <a:off x="3338258" y="4839985"/>
                <a:ext cx="5515484" cy="383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sz="1600" i="1" smtClean="0">
                              <a:solidFill>
                                <a:schemeClr val="bg2">
                                  <a:lumMod val="10000"/>
                                </a:schemeClr>
                              </a:solidFill>
                              <a:latin typeface="Cambria Math" panose="02040503050406030204" pitchFamily="18" charset="0"/>
                            </a:rPr>
                          </m:ctrlPr>
                        </m:funcPr>
                        <m:fName>
                          <m:limLow>
                            <m:limLowPr>
                              <m:ctrlPr>
                                <a:rPr lang="fr-FR" sz="1600" i="1">
                                  <a:solidFill>
                                    <a:schemeClr val="bg2">
                                      <a:lumMod val="10000"/>
                                    </a:schemeClr>
                                  </a:solidFill>
                                  <a:latin typeface="Cambria Math" panose="02040503050406030204" pitchFamily="18" charset="0"/>
                                </a:rPr>
                              </m:ctrlPr>
                            </m:limLowPr>
                            <m:e>
                              <m:r>
                                <m:rPr>
                                  <m:sty m:val="p"/>
                                </m:rPr>
                                <a:rPr lang="fr-FR" sz="1600">
                                  <a:solidFill>
                                    <a:schemeClr val="bg2">
                                      <a:lumMod val="10000"/>
                                    </a:schemeClr>
                                  </a:solidFill>
                                  <a:latin typeface="Cambria Math" panose="02040503050406030204" pitchFamily="18" charset="0"/>
                                </a:rPr>
                                <m:t>min</m:t>
                              </m:r>
                            </m:e>
                            <m:lim>
                              <m:r>
                                <a:rPr lang="fr-FR" sz="1600" i="1">
                                  <a:solidFill>
                                    <a:schemeClr val="bg2">
                                      <a:lumMod val="10000"/>
                                    </a:schemeClr>
                                  </a:solidFill>
                                  <a:latin typeface="Cambria Math" panose="02040503050406030204" pitchFamily="18" charset="0"/>
                                </a:rPr>
                                <m:t>𝐺</m:t>
                              </m:r>
                            </m:lim>
                          </m:limLow>
                        </m:fName>
                        <m:e>
                          <m:func>
                            <m:funcPr>
                              <m:ctrlPr>
                                <a:rPr lang="fr-FR" sz="1600" i="1">
                                  <a:solidFill>
                                    <a:schemeClr val="bg2">
                                      <a:lumMod val="10000"/>
                                    </a:schemeClr>
                                  </a:solidFill>
                                  <a:latin typeface="Cambria Math" panose="02040503050406030204" pitchFamily="18" charset="0"/>
                                </a:rPr>
                              </m:ctrlPr>
                            </m:funcPr>
                            <m:fName>
                              <m:limLow>
                                <m:limLowPr>
                                  <m:ctrlPr>
                                    <a:rPr lang="fr-FR" sz="1600" i="1">
                                      <a:solidFill>
                                        <a:schemeClr val="bg2">
                                          <a:lumMod val="10000"/>
                                        </a:schemeClr>
                                      </a:solidFill>
                                      <a:latin typeface="Cambria Math" panose="02040503050406030204" pitchFamily="18" charset="0"/>
                                    </a:rPr>
                                  </m:ctrlPr>
                                </m:limLowPr>
                                <m:e>
                                  <m:r>
                                    <m:rPr>
                                      <m:sty m:val="p"/>
                                    </m:rPr>
                                    <a:rPr lang="fr-FR" sz="1600">
                                      <a:solidFill>
                                        <a:schemeClr val="bg2">
                                          <a:lumMod val="10000"/>
                                        </a:schemeClr>
                                      </a:solidFill>
                                      <a:latin typeface="Cambria Math" panose="02040503050406030204" pitchFamily="18" charset="0"/>
                                    </a:rPr>
                                    <m:t>max</m:t>
                                  </m:r>
                                </m:e>
                                <m:lim>
                                  <m:r>
                                    <a:rPr lang="fr-FR" sz="1600" i="1">
                                      <a:solidFill>
                                        <a:schemeClr val="bg2">
                                          <a:lumMod val="10000"/>
                                        </a:schemeClr>
                                      </a:solidFill>
                                      <a:latin typeface="Cambria Math" panose="02040503050406030204" pitchFamily="18" charset="0"/>
                                    </a:rPr>
                                    <m:t>𝐷</m:t>
                                  </m:r>
                                </m:lim>
                              </m:limLow>
                            </m:fName>
                            <m:e>
                              <m:r>
                                <a:rPr lang="fr-FR" sz="1600" b="0" i="1" smtClean="0">
                                  <a:solidFill>
                                    <a:schemeClr val="bg2">
                                      <a:lumMod val="10000"/>
                                    </a:schemeClr>
                                  </a:solidFill>
                                  <a:latin typeface="Cambria Math" panose="02040503050406030204" pitchFamily="18" charset="0"/>
                                </a:rPr>
                                <m:t>𝐿</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𝐷</m:t>
                                  </m:r>
                                  <m:r>
                                    <a:rPr lang="fr-FR" sz="1600" b="0" i="1" smtClean="0">
                                      <a:solidFill>
                                        <a:schemeClr val="bg2">
                                          <a:lumMod val="10000"/>
                                        </a:schemeClr>
                                      </a:solidFill>
                                      <a:latin typeface="Cambria Math" panose="02040503050406030204" pitchFamily="18" charset="0"/>
                                    </a:rPr>
                                    <m:t>,</m:t>
                                  </m:r>
                                  <m:r>
                                    <a:rPr lang="fr-FR" sz="1600" b="0" i="1" smtClean="0">
                                      <a:solidFill>
                                        <a:schemeClr val="bg2">
                                          <a:lumMod val="10000"/>
                                        </a:schemeClr>
                                      </a:solidFill>
                                      <a:latin typeface="Cambria Math" panose="02040503050406030204" pitchFamily="18" charset="0"/>
                                    </a:rPr>
                                    <m:t>𝐺</m:t>
                                  </m:r>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m:rPr>
                                          <m:sty m:val="p"/>
                                        </m:rPr>
                                        <a:rPr lang="fr-FR" sz="1600" b="0" i="0" smtClean="0">
                                          <a:solidFill>
                                            <a:schemeClr val="bg2">
                                              <a:lumMod val="10000"/>
                                            </a:schemeClr>
                                          </a:solidFill>
                                          <a:latin typeface="Cambria Math" panose="02040503050406030204" pitchFamily="18" charset="0"/>
                                        </a:rPr>
                                        <m:t>data</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r>
                                        <a:rPr lang="fr-FR" sz="1600" b="0" i="1" smtClean="0">
                                          <a:solidFill>
                                            <a:schemeClr val="bg2">
                                              <a:lumMod val="10000"/>
                                            </a:schemeClr>
                                          </a:solidFill>
                                          <a:latin typeface="Cambria Math" panose="02040503050406030204" pitchFamily="18" charset="0"/>
                                        </a:rPr>
                                        <m:t>𝐷</m:t>
                                      </m:r>
                                      <m:r>
                                        <a:rPr lang="fr-FR" sz="1600" b="0" i="1" smtClean="0">
                                          <a:solidFill>
                                            <a:schemeClr val="bg2">
                                              <a:lumMod val="10000"/>
                                            </a:schemeClr>
                                          </a:solidFill>
                                          <a:latin typeface="Cambria Math" panose="02040503050406030204" pitchFamily="18" charset="0"/>
                                        </a:rPr>
                                        <m:t>(</m:t>
                                      </m:r>
                                      <m:r>
                                        <a:rPr lang="fr-FR" sz="1600" b="1" i="0" smtClean="0">
                                          <a:solidFill>
                                            <a:schemeClr val="bg2">
                                              <a:lumMod val="10000"/>
                                            </a:schemeClr>
                                          </a:solidFill>
                                          <a:latin typeface="Cambria Math" panose="02040503050406030204" pitchFamily="18" charset="0"/>
                                        </a:rPr>
                                        <m:t>𝐱</m:t>
                                      </m:r>
                                      <m:r>
                                        <a:rPr lang="fr-FR" sz="1600" b="0" i="1" smtClean="0">
                                          <a:solidFill>
                                            <a:schemeClr val="bg2">
                                              <a:lumMod val="10000"/>
                                            </a:schemeClr>
                                          </a:solidFill>
                                          <a:latin typeface="Cambria Math" panose="02040503050406030204" pitchFamily="18" charset="0"/>
                                        </a:rPr>
                                        <m:t>)</m:t>
                                      </m:r>
                                    </m:e>
                                  </m:func>
                                </m:e>
                              </m:d>
                            </m:e>
                          </m:func>
                        </m:e>
                      </m:func>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fr-FR" sz="1600" b="1" i="0" smtClean="0">
                                              <a:solidFill>
                                                <a:schemeClr val="bg2">
                                                  <a:lumMod val="10000"/>
                                                </a:schemeClr>
                                              </a:solidFill>
                                              <a:latin typeface="Cambria Math" panose="02040503050406030204" pitchFamily="18" charset="0"/>
                                            </a:rPr>
                                            <m:t>𝐳</m:t>
                                          </m:r>
                                        </m:e>
                                      </m:d>
                                    </m:e>
                                  </m:d>
                                </m:e>
                              </m:d>
                            </m:e>
                          </m:func>
                        </m:e>
                      </m:d>
                    </m:oMath>
                  </m:oMathPara>
                </a14:m>
                <a:endParaRPr lang="en-US" sz="1600" dirty="0">
                  <a:solidFill>
                    <a:schemeClr val="bg2">
                      <a:lumMod val="10000"/>
                    </a:schemeClr>
                  </a:solidFill>
                </a:endParaRPr>
              </a:p>
            </p:txBody>
          </p:sp>
        </mc:Choice>
        <mc:Fallback xmlns="">
          <p:sp>
            <p:nvSpPr>
              <p:cNvPr id="224" name="TextBox 223">
                <a:extLst>
                  <a:ext uri="{FF2B5EF4-FFF2-40B4-BE49-F238E27FC236}">
                    <a16:creationId xmlns:a16="http://schemas.microsoft.com/office/drawing/2014/main" id="{8170D6E4-169C-495B-B9AD-F6EE00F18A89}"/>
                  </a:ext>
                </a:extLst>
              </p:cNvPr>
              <p:cNvSpPr txBox="1">
                <a:spLocks noRot="1" noChangeAspect="1" noMove="1" noResize="1" noEditPoints="1" noAdjustHandles="1" noChangeArrowheads="1" noChangeShapeType="1" noTextEdit="1"/>
              </p:cNvSpPr>
              <p:nvPr/>
            </p:nvSpPr>
            <p:spPr>
              <a:xfrm>
                <a:off x="3338258" y="4839985"/>
                <a:ext cx="5515484" cy="383759"/>
              </a:xfrm>
              <a:prstGeom prst="rect">
                <a:avLst/>
              </a:prstGeom>
              <a:blipFill>
                <a:blip r:embed="rId16"/>
                <a:stretch>
                  <a:fillRect l="-442" b="-1111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2363F7FB-8710-40C9-85D2-848D6F6F1021}"/>
              </a:ext>
            </a:extLst>
          </p:cNvPr>
          <p:cNvSpPr/>
          <p:nvPr/>
        </p:nvSpPr>
        <p:spPr>
          <a:xfrm>
            <a:off x="4133145" y="4823761"/>
            <a:ext cx="4901127" cy="425516"/>
          </a:xfrm>
          <a:prstGeom prst="round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BA28353B-B8F1-46F3-BF51-775F5F55598E}"/>
              </a:ext>
            </a:extLst>
          </p:cNvPr>
          <p:cNvCxnSpPr/>
          <p:nvPr/>
        </p:nvCxnSpPr>
        <p:spPr>
          <a:xfrm>
            <a:off x="5086350" y="5345444"/>
            <a:ext cx="136064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6454596-44A8-43B2-9819-854178B48C2B}"/>
              </a:ext>
            </a:extLst>
          </p:cNvPr>
          <p:cNvCxnSpPr>
            <a:cxnSpLocks/>
          </p:cNvCxnSpPr>
          <p:nvPr/>
        </p:nvCxnSpPr>
        <p:spPr>
          <a:xfrm>
            <a:off x="6734076" y="5345444"/>
            <a:ext cx="20384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2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7964142"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GAN with additional loss</a:t>
            </a: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27</a:t>
            </a:fld>
            <a:endParaRPr lang="en-US" dirty="0"/>
          </a:p>
        </p:txBody>
      </p:sp>
      <p:sp>
        <p:nvSpPr>
          <p:cNvPr id="4" name="TextBox 3">
            <a:extLst>
              <a:ext uri="{FF2B5EF4-FFF2-40B4-BE49-F238E27FC236}">
                <a16:creationId xmlns:a16="http://schemas.microsoft.com/office/drawing/2014/main" id="{1657C677-7FA8-45D7-ACB0-9B25D8319520}"/>
              </a:ext>
            </a:extLst>
          </p:cNvPr>
          <p:cNvSpPr txBox="1"/>
          <p:nvPr/>
        </p:nvSpPr>
        <p:spPr>
          <a:xfrm>
            <a:off x="543042" y="1059365"/>
            <a:ext cx="10008221" cy="246221"/>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a:spcAft>
                <a:spcPts val="600"/>
              </a:spcAft>
            </a:pPr>
            <a:r>
              <a:rPr lang="en-US" sz="1600" dirty="0">
                <a:solidFill>
                  <a:srgbClr val="F0F0F0">
                    <a:lumMod val="10000"/>
                  </a:srgbClr>
                </a:solidFill>
              </a:rPr>
              <a:t>Penalize diff. btw source and generated target</a:t>
            </a:r>
          </a:p>
        </p:txBody>
      </p:sp>
      <p:graphicFrame>
        <p:nvGraphicFramePr>
          <p:cNvPr id="65" name="Table 64">
            <a:extLst>
              <a:ext uri="{FF2B5EF4-FFF2-40B4-BE49-F238E27FC236}">
                <a16:creationId xmlns:a16="http://schemas.microsoft.com/office/drawing/2014/main" id="{A1B6C8E5-8A74-4D73-A62B-38376235C2C8}"/>
              </a:ext>
            </a:extLst>
          </p:cNvPr>
          <p:cNvGraphicFramePr>
            <a:graphicFrameLocks noGrp="1"/>
          </p:cNvGraphicFramePr>
          <p:nvPr>
            <p:extLst/>
          </p:nvPr>
        </p:nvGraphicFramePr>
        <p:xfrm>
          <a:off x="1350213" y="5212080"/>
          <a:ext cx="9491574" cy="907161"/>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118451">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370840">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not needed</a:t>
                      </a:r>
                    </a:p>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indent="-177800">
                        <a:buFont typeface="Arial" panose="020B0604020202020204" pitchFamily="34" charset="0"/>
                        <a:buChar char="•"/>
                      </a:pPr>
                      <a:r>
                        <a:rPr lang="en-US" sz="1600" noProof="0" dirty="0">
                          <a:solidFill>
                            <a:schemeClr val="bg2">
                              <a:lumMod val="10000"/>
                            </a:schemeClr>
                          </a:solidFill>
                          <a:latin typeface="GE Inspira" panose="020F0603030400020203" pitchFamily="34" charset="0"/>
                        </a:rPr>
                        <a:t>TBD</a:t>
                      </a:r>
                    </a:p>
                  </a:txBody>
                  <a:tcPr anchor="ctr"/>
                </a:tc>
                <a:extLst>
                  <a:ext uri="{0D108BD9-81ED-4DB2-BD59-A6C34878D82A}">
                    <a16:rowId xmlns:a16="http://schemas.microsoft.com/office/drawing/2014/main" val="3716229395"/>
                  </a:ext>
                </a:extLst>
              </a:tr>
            </a:tbl>
          </a:graphicData>
        </a:graphic>
      </p:graphicFrame>
      <p:grpSp>
        <p:nvGrpSpPr>
          <p:cNvPr id="77" name="Group 76">
            <a:extLst>
              <a:ext uri="{FF2B5EF4-FFF2-40B4-BE49-F238E27FC236}">
                <a16:creationId xmlns:a16="http://schemas.microsoft.com/office/drawing/2014/main" id="{EF13BE43-F07F-45A6-A595-8E3FFDB0F373}"/>
              </a:ext>
            </a:extLst>
          </p:cNvPr>
          <p:cNvGrpSpPr/>
          <p:nvPr/>
        </p:nvGrpSpPr>
        <p:grpSpPr>
          <a:xfrm>
            <a:off x="1370237" y="1787723"/>
            <a:ext cx="9338038" cy="3266849"/>
            <a:chOff x="1370237" y="1714761"/>
            <a:chExt cx="9338038" cy="3266849"/>
          </a:xfrm>
        </p:grpSpPr>
        <p:grpSp>
          <p:nvGrpSpPr>
            <p:cNvPr id="5" name="Group 4">
              <a:extLst>
                <a:ext uri="{FF2B5EF4-FFF2-40B4-BE49-F238E27FC236}">
                  <a16:creationId xmlns:a16="http://schemas.microsoft.com/office/drawing/2014/main" id="{3FCD2A86-F2CA-46CE-BE1A-322A80811F02}"/>
                </a:ext>
              </a:extLst>
            </p:cNvPr>
            <p:cNvGrpSpPr/>
            <p:nvPr/>
          </p:nvGrpSpPr>
          <p:grpSpPr>
            <a:xfrm>
              <a:off x="3211363" y="1945704"/>
              <a:ext cx="1432560" cy="678180"/>
              <a:chOff x="3947160" y="3055620"/>
              <a:chExt cx="1432560" cy="678180"/>
            </a:xfrm>
          </p:grpSpPr>
          <p:grpSp>
            <p:nvGrpSpPr>
              <p:cNvPr id="6" name="Group 5">
                <a:extLst>
                  <a:ext uri="{FF2B5EF4-FFF2-40B4-BE49-F238E27FC236}">
                    <a16:creationId xmlns:a16="http://schemas.microsoft.com/office/drawing/2014/main" id="{9A50AEA8-84E9-4C8F-AC4D-A2F34D789672}"/>
                  </a:ext>
                </a:extLst>
              </p:cNvPr>
              <p:cNvGrpSpPr/>
              <p:nvPr/>
            </p:nvGrpSpPr>
            <p:grpSpPr>
              <a:xfrm>
                <a:off x="4018775" y="3117660"/>
                <a:ext cx="1296175" cy="566578"/>
                <a:chOff x="4018775" y="3117660"/>
                <a:chExt cx="1571147" cy="566578"/>
              </a:xfrm>
            </p:grpSpPr>
            <p:sp>
              <p:nvSpPr>
                <p:cNvPr id="8" name="Rectangle: Rounded Corners 7">
                  <a:extLst>
                    <a:ext uri="{FF2B5EF4-FFF2-40B4-BE49-F238E27FC236}">
                      <a16:creationId xmlns:a16="http://schemas.microsoft.com/office/drawing/2014/main" id="{5AB4D074-BC20-4E9E-8AB0-E8C41F10B12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10" name="Rectangle: Rounded Corners 9">
                  <a:extLst>
                    <a:ext uri="{FF2B5EF4-FFF2-40B4-BE49-F238E27FC236}">
                      <a16:creationId xmlns:a16="http://schemas.microsoft.com/office/drawing/2014/main" id="{71DFD6E8-249E-46C6-BE0A-CC7FCC16BDB7}"/>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1" name="Rectangle: Rounded Corners 10">
                  <a:extLst>
                    <a:ext uri="{FF2B5EF4-FFF2-40B4-BE49-F238E27FC236}">
                      <a16:creationId xmlns:a16="http://schemas.microsoft.com/office/drawing/2014/main" id="{33A447D9-A9D6-44C4-BE1E-2F2301B11D85}"/>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 name="Rectangle: Rounded Corners 11">
                  <a:extLst>
                    <a:ext uri="{FF2B5EF4-FFF2-40B4-BE49-F238E27FC236}">
                      <a16:creationId xmlns:a16="http://schemas.microsoft.com/office/drawing/2014/main" id="{E930E9B1-D45E-4E09-9534-69CA6DC207CD}"/>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3" name="Straight Connector 12">
                  <a:extLst>
                    <a:ext uri="{FF2B5EF4-FFF2-40B4-BE49-F238E27FC236}">
                      <a16:creationId xmlns:a16="http://schemas.microsoft.com/office/drawing/2014/main" id="{880A705F-2154-4255-A429-FB29027468D1}"/>
                    </a:ext>
                  </a:extLst>
                </p:cNvPr>
                <p:cNvCxnSpPr>
                  <a:cxnSpLocks/>
                  <a:stCxn id="8" idx="0"/>
                  <a:endCxn id="10"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8FBC3-BB7E-4899-8493-142D20A51153}"/>
                    </a:ext>
                  </a:extLst>
                </p:cNvPr>
                <p:cNvCxnSpPr>
                  <a:cxnSpLocks/>
                  <a:stCxn id="8" idx="2"/>
                  <a:endCxn id="10"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5E656-FE86-4869-956A-B79C72CF48E9}"/>
                    </a:ext>
                  </a:extLst>
                </p:cNvPr>
                <p:cNvCxnSpPr>
                  <a:cxnSpLocks/>
                  <a:stCxn id="10" idx="0"/>
                  <a:endCxn id="11"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C3AE22-C75D-4E25-93A6-F01E83F4D94C}"/>
                    </a:ext>
                  </a:extLst>
                </p:cNvPr>
                <p:cNvCxnSpPr>
                  <a:cxnSpLocks/>
                  <a:stCxn id="10" idx="2"/>
                  <a:endCxn id="11"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813EA-D69C-4872-8056-6BDC6ACCBFB1}"/>
                    </a:ext>
                  </a:extLst>
                </p:cNvPr>
                <p:cNvCxnSpPr>
                  <a:cxnSpLocks/>
                  <a:stCxn id="11" idx="0"/>
                  <a:endCxn id="12"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34F6B-81C0-4F20-B46D-1B825BADE93E}"/>
                    </a:ext>
                  </a:extLst>
                </p:cNvPr>
                <p:cNvCxnSpPr>
                  <a:cxnSpLocks/>
                  <a:stCxn id="11" idx="2"/>
                  <a:endCxn id="12"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BE91C95-3E94-4628-A5A8-ECAE1DA8D43D}"/>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4F6936F9-2702-4641-8E36-11E6D38087A7}"/>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7D3B5D4C-1C1E-4509-A590-B192C80B1B7A}"/>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23" name="Straight Connector 22">
                  <a:extLst>
                    <a:ext uri="{FF2B5EF4-FFF2-40B4-BE49-F238E27FC236}">
                      <a16:creationId xmlns:a16="http://schemas.microsoft.com/office/drawing/2014/main" id="{CBDBA538-7C3E-4724-AD19-7B60D654C56D}"/>
                    </a:ext>
                  </a:extLst>
                </p:cNvPr>
                <p:cNvCxnSpPr>
                  <a:cxnSpLocks/>
                  <a:stCxn id="20" idx="2"/>
                  <a:endCxn id="12"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83052-6FFF-4757-8244-3D01FEF4A3FC}"/>
                    </a:ext>
                  </a:extLst>
                </p:cNvPr>
                <p:cNvCxnSpPr>
                  <a:cxnSpLocks/>
                  <a:stCxn id="20" idx="0"/>
                  <a:endCxn id="12"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838C52-9984-40F9-8A6D-1E591DF78B30}"/>
                    </a:ext>
                  </a:extLst>
                </p:cNvPr>
                <p:cNvCxnSpPr>
                  <a:cxnSpLocks/>
                  <a:stCxn id="21" idx="2"/>
                  <a:endCxn id="20"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38280D-D88A-42F8-B759-FC656833182D}"/>
                    </a:ext>
                  </a:extLst>
                </p:cNvPr>
                <p:cNvCxnSpPr>
                  <a:cxnSpLocks/>
                  <a:stCxn id="21" idx="0"/>
                  <a:endCxn id="20"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A79382-5F9C-4BD7-A582-114FB289BC20}"/>
                    </a:ext>
                  </a:extLst>
                </p:cNvPr>
                <p:cNvCxnSpPr>
                  <a:cxnSpLocks/>
                  <a:stCxn id="22" idx="0"/>
                  <a:endCxn id="21"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8E40E1-811D-474E-9A1F-4965FA477B3D}"/>
                    </a:ext>
                  </a:extLst>
                </p:cNvPr>
                <p:cNvCxnSpPr>
                  <a:cxnSpLocks/>
                  <a:stCxn id="22" idx="2"/>
                  <a:endCxn id="21"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FB436EF8-083F-4554-9CA7-4FE3515A4B80}"/>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FBE11A-D4E9-45DC-8B8F-A4229A7D64C7}"/>
                </a:ext>
              </a:extLst>
            </p:cNvPr>
            <p:cNvGrpSpPr/>
            <p:nvPr/>
          </p:nvGrpSpPr>
          <p:grpSpPr>
            <a:xfrm>
              <a:off x="6683746" y="2629542"/>
              <a:ext cx="1432560" cy="678180"/>
              <a:chOff x="5747576" y="3458043"/>
              <a:chExt cx="1432560" cy="678180"/>
            </a:xfrm>
          </p:grpSpPr>
          <p:sp>
            <p:nvSpPr>
              <p:cNvPr id="30" name="Rectangle: Rounded Corners 29">
                <a:extLst>
                  <a:ext uri="{FF2B5EF4-FFF2-40B4-BE49-F238E27FC236}">
                    <a16:creationId xmlns:a16="http://schemas.microsoft.com/office/drawing/2014/main" id="{7FAE10BB-4C03-4E19-9036-A5DDB61570FA}"/>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1" name="Rectangle: Rounded Corners 30">
                <a:extLst>
                  <a:ext uri="{FF2B5EF4-FFF2-40B4-BE49-F238E27FC236}">
                    <a16:creationId xmlns:a16="http://schemas.microsoft.com/office/drawing/2014/main" id="{5A746DBB-4A36-4A83-9B72-3A169D223E0F}"/>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2" name="Rectangle: Rounded Corners 31">
                <a:extLst>
                  <a:ext uri="{FF2B5EF4-FFF2-40B4-BE49-F238E27FC236}">
                    <a16:creationId xmlns:a16="http://schemas.microsoft.com/office/drawing/2014/main" id="{65CAC412-F6CA-4735-9084-8F69DC874BC2}"/>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3" name="Rectangle: Rounded Corners 32">
                <a:extLst>
                  <a:ext uri="{FF2B5EF4-FFF2-40B4-BE49-F238E27FC236}">
                    <a16:creationId xmlns:a16="http://schemas.microsoft.com/office/drawing/2014/main" id="{1507B72F-71ED-4405-9384-115BDEAFBB8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34" name="Straight Connector 33">
                <a:extLst>
                  <a:ext uri="{FF2B5EF4-FFF2-40B4-BE49-F238E27FC236}">
                    <a16:creationId xmlns:a16="http://schemas.microsoft.com/office/drawing/2014/main" id="{A677D8F3-CFF8-40C2-95D4-D27A1FADE96D}"/>
                  </a:ext>
                </a:extLst>
              </p:cNvPr>
              <p:cNvCxnSpPr>
                <a:cxnSpLocks/>
                <a:stCxn id="30" idx="0"/>
                <a:endCxn id="31"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6FC6-C42D-4AE9-A9BE-613BD5219507}"/>
                  </a:ext>
                </a:extLst>
              </p:cNvPr>
              <p:cNvCxnSpPr>
                <a:cxnSpLocks/>
                <a:stCxn id="30" idx="2"/>
                <a:endCxn id="31"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20036E-783A-4767-803D-A9F5DA364F84}"/>
                  </a:ext>
                </a:extLst>
              </p:cNvPr>
              <p:cNvCxnSpPr>
                <a:cxnSpLocks/>
                <a:stCxn id="32" idx="0"/>
                <a:endCxn id="33"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080E6-2E0D-434D-8C25-A4835CE245FB}"/>
                  </a:ext>
                </a:extLst>
              </p:cNvPr>
              <p:cNvCxnSpPr>
                <a:cxnSpLocks/>
                <a:stCxn id="32" idx="2"/>
                <a:endCxn id="33"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D0C2A3B-8777-4282-8C37-D4A423D38B4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9" name="Oval 38">
                <a:extLst>
                  <a:ext uri="{FF2B5EF4-FFF2-40B4-BE49-F238E27FC236}">
                    <a16:creationId xmlns:a16="http://schemas.microsoft.com/office/drawing/2014/main" id="{6DF9F796-4572-436A-AC93-E590E1264BD8}"/>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80DB0C1-7589-4E5E-9AEE-2873D6F94136}"/>
                  </a:ext>
                </a:extLst>
              </p:cNvPr>
              <p:cNvCxnSpPr>
                <a:cxnSpLocks/>
                <a:stCxn id="39" idx="2"/>
                <a:endCxn id="38"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0FF0EF-DE13-4A06-9978-D658AB94BFDF}"/>
                  </a:ext>
                </a:extLst>
              </p:cNvPr>
              <p:cNvCxnSpPr>
                <a:cxnSpLocks/>
                <a:stCxn id="39" idx="2"/>
                <a:endCxn id="38"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0BE4A79-D29A-4840-BCB5-D3673D529E74}"/>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3" name="Rectangle: Rounded Corners 42">
                <a:extLst>
                  <a:ext uri="{FF2B5EF4-FFF2-40B4-BE49-F238E27FC236}">
                    <a16:creationId xmlns:a16="http://schemas.microsoft.com/office/drawing/2014/main" id="{C0F3060C-58F2-46B6-9D35-EC7D33FA7489}"/>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4" name="Straight Connector 43">
                <a:extLst>
                  <a:ext uri="{FF2B5EF4-FFF2-40B4-BE49-F238E27FC236}">
                    <a16:creationId xmlns:a16="http://schemas.microsoft.com/office/drawing/2014/main" id="{4F33514B-1CE1-4F15-901B-F9C970B3DE38}"/>
                  </a:ext>
                </a:extLst>
              </p:cNvPr>
              <p:cNvCxnSpPr>
                <a:cxnSpLocks/>
                <a:stCxn id="31" idx="2"/>
                <a:endCxn id="43"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7B942A-90B0-4D2A-8F31-664746ED1E63}"/>
                  </a:ext>
                </a:extLst>
              </p:cNvPr>
              <p:cNvCxnSpPr>
                <a:cxnSpLocks/>
                <a:stCxn id="31" idx="0"/>
                <a:endCxn id="43"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611B7E5-4892-46E3-A83A-93563428E6AF}"/>
                  </a:ext>
                </a:extLst>
              </p:cNvPr>
              <p:cNvCxnSpPr>
                <a:cxnSpLocks/>
                <a:stCxn id="43" idx="0"/>
                <a:endCxn id="32"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289B23-ADF2-4D5C-BBED-2D7B797EBC91}"/>
                  </a:ext>
                </a:extLst>
              </p:cNvPr>
              <p:cNvCxnSpPr>
                <a:cxnSpLocks/>
                <a:stCxn id="43" idx="2"/>
                <a:endCxn id="32"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FE3D79-11AD-4F87-A86F-4D08AF5C6B0C}"/>
                  </a:ext>
                </a:extLst>
              </p:cNvPr>
              <p:cNvCxnSpPr>
                <a:cxnSpLocks/>
                <a:stCxn id="33" idx="2"/>
                <a:endCxn id="42"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2354C-143C-42D0-9307-C7C685B5A9C6}"/>
                  </a:ext>
                </a:extLst>
              </p:cNvPr>
              <p:cNvCxnSpPr>
                <a:cxnSpLocks/>
                <a:stCxn id="42" idx="2"/>
                <a:endCxn id="33"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2E131-B6E5-4751-B8AF-21482D03210A}"/>
                  </a:ext>
                </a:extLst>
              </p:cNvPr>
              <p:cNvCxnSpPr>
                <a:cxnSpLocks/>
                <a:stCxn id="38" idx="2"/>
                <a:endCxn id="42"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285C7B-012A-48F7-9378-857B0E9B7820}"/>
                  </a:ext>
                </a:extLst>
              </p:cNvPr>
              <p:cNvCxnSpPr>
                <a:cxnSpLocks/>
                <a:stCxn id="38" idx="0"/>
                <a:endCxn id="42"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805BA541-873A-4EC4-AE58-2BD9436D6490}"/>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C4CE5F90-117E-41C2-94CC-950623175398}"/>
                </a:ext>
              </a:extLst>
            </p:cNvPr>
            <p:cNvSpPr/>
            <p:nvPr/>
          </p:nvSpPr>
          <p:spPr>
            <a:xfrm>
              <a:off x="2854817" y="221376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F9D8E642-1BC3-4F36-998E-12F1A808344F}"/>
                </a:ext>
              </a:extLst>
            </p:cNvPr>
            <p:cNvSpPr/>
            <p:nvPr/>
          </p:nvSpPr>
          <p:spPr>
            <a:xfrm>
              <a:off x="4751523" y="221376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EA5A064-5E9A-47C3-ABCE-74A0C9323C5D}"/>
                </a:ext>
              </a:extLst>
            </p:cNvPr>
            <p:cNvSpPr/>
            <p:nvPr/>
          </p:nvSpPr>
          <p:spPr>
            <a:xfrm>
              <a:off x="6346133" y="2896810"/>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C7EA01-A966-4E55-BADF-0F67D0A36FB0}"/>
                </a:ext>
              </a:extLst>
            </p:cNvPr>
            <p:cNvSpPr/>
            <p:nvPr/>
          </p:nvSpPr>
          <p:spPr>
            <a:xfrm>
              <a:off x="5985639" y="2757618"/>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19CEB8-8C11-4FE9-AC80-63C89325B566}"/>
                    </a:ext>
                  </a:extLst>
                </p:cNvPr>
                <p:cNvSpPr/>
                <p:nvPr/>
              </p:nvSpPr>
              <p:spPr>
                <a:xfrm>
                  <a:off x="3332336" y="2619450"/>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58" name="Rectangle 57">
                  <a:extLst>
                    <a:ext uri="{FF2B5EF4-FFF2-40B4-BE49-F238E27FC236}">
                      <a16:creationId xmlns:a16="http://schemas.microsoft.com/office/drawing/2014/main" id="{1919CEB8-8C11-4FE9-AC80-63C89325B566}"/>
                    </a:ext>
                  </a:extLst>
                </p:cNvPr>
                <p:cNvSpPr>
                  <a:spLocks noRot="1" noChangeAspect="1" noMove="1" noResize="1" noEditPoints="1" noAdjustHandles="1" noChangeArrowheads="1" noChangeShapeType="1" noTextEdit="1"/>
                </p:cNvSpPr>
                <p:nvPr/>
              </p:nvSpPr>
              <p:spPr>
                <a:xfrm>
                  <a:off x="3332336" y="2619450"/>
                  <a:ext cx="1297471" cy="338554"/>
                </a:xfrm>
                <a:prstGeom prst="rect">
                  <a:avLst/>
                </a:prstGeom>
                <a:blipFill>
                  <a:blip r:embed="rId3"/>
                  <a:stretch>
                    <a:fillRect l="-235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D07CB47-2951-4E10-BD44-2175A25F74D1}"/>
                    </a:ext>
                  </a:extLst>
                </p:cNvPr>
                <p:cNvSpPr/>
                <p:nvPr/>
              </p:nvSpPr>
              <p:spPr>
                <a:xfrm>
                  <a:off x="6589607" y="3313144"/>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59" name="Rectangle 58">
                  <a:extLst>
                    <a:ext uri="{FF2B5EF4-FFF2-40B4-BE49-F238E27FC236}">
                      <a16:creationId xmlns:a16="http://schemas.microsoft.com/office/drawing/2014/main" id="{4D07CB47-2951-4E10-BD44-2175A25F74D1}"/>
                    </a:ext>
                  </a:extLst>
                </p:cNvPr>
                <p:cNvSpPr>
                  <a:spLocks noRot="1" noChangeAspect="1" noMove="1" noResize="1" noEditPoints="1" noAdjustHandles="1" noChangeArrowheads="1" noChangeShapeType="1" noTextEdit="1"/>
                </p:cNvSpPr>
                <p:nvPr/>
              </p:nvSpPr>
              <p:spPr>
                <a:xfrm>
                  <a:off x="6589607" y="3313144"/>
                  <a:ext cx="1619867" cy="338554"/>
                </a:xfrm>
                <a:prstGeom prst="rect">
                  <a:avLst/>
                </a:prstGeom>
                <a:blipFill>
                  <a:blip r:embed="rId4"/>
                  <a:stretch>
                    <a:fillRect l="-1880" t="-5357" b="-21429"/>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E653383-26D8-41A5-B3C9-10DB6A2FCBF9}"/>
                </a:ext>
              </a:extLst>
            </p:cNvPr>
            <p:cNvSpPr/>
            <p:nvPr/>
          </p:nvSpPr>
          <p:spPr>
            <a:xfrm>
              <a:off x="8324353" y="2794143"/>
              <a:ext cx="2383922" cy="338554"/>
            </a:xfrm>
            <a:prstGeom prst="rect">
              <a:avLst/>
            </a:prstGeom>
          </p:spPr>
          <p:txBody>
            <a:bodyPr wrap="non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dirty="0">
                <a:solidFill>
                  <a:schemeClr val="accent6">
                    <a:lumMod val="75000"/>
                  </a:schemeClr>
                </a:solidFill>
              </a:endParaRPr>
            </a:p>
          </p:txBody>
        </p:sp>
        <p:pic>
          <p:nvPicPr>
            <p:cNvPr id="61" name="Picture 60">
              <a:extLst>
                <a:ext uri="{FF2B5EF4-FFF2-40B4-BE49-F238E27FC236}">
                  <a16:creationId xmlns:a16="http://schemas.microsoft.com/office/drawing/2014/main" id="{0C36F65D-9241-4079-B82C-0CD08300DA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665" y="1714761"/>
              <a:ext cx="876974" cy="1140066"/>
            </a:xfrm>
            <a:prstGeom prst="rect">
              <a:avLst/>
            </a:prstGeom>
          </p:spPr>
        </p:pic>
        <p:pic>
          <p:nvPicPr>
            <p:cNvPr id="62" name="Picture 61">
              <a:extLst>
                <a:ext uri="{FF2B5EF4-FFF2-40B4-BE49-F238E27FC236}">
                  <a16:creationId xmlns:a16="http://schemas.microsoft.com/office/drawing/2014/main" id="{B5845FE2-9FE7-4204-ACD1-D272FF5AB1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68441" y="1714761"/>
              <a:ext cx="778777" cy="1140066"/>
            </a:xfrm>
            <a:prstGeom prst="rect">
              <a:avLst/>
            </a:prstGeom>
          </p:spPr>
        </p:pic>
        <p:pic>
          <p:nvPicPr>
            <p:cNvPr id="63" name="Picture 62">
              <a:extLst>
                <a:ext uri="{FF2B5EF4-FFF2-40B4-BE49-F238E27FC236}">
                  <a16:creationId xmlns:a16="http://schemas.microsoft.com/office/drawing/2014/main" id="{91319474-09D2-48A2-A861-D8CFD56373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3" t="1035" r="73519" b="84348"/>
            <a:stretch/>
          </p:blipFill>
          <p:spPr>
            <a:xfrm>
              <a:off x="5108665" y="3001581"/>
              <a:ext cx="876974" cy="1140066"/>
            </a:xfrm>
            <a:prstGeom prst="rect">
              <a:avLst/>
            </a:prstGeom>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572494-5800-4295-A983-08439528E76A}"/>
                    </a:ext>
                  </a:extLst>
                </p:cNvPr>
                <p:cNvSpPr txBox="1"/>
                <p:nvPr/>
              </p:nvSpPr>
              <p:spPr>
                <a:xfrm>
                  <a:off x="2871058" y="4551140"/>
                  <a:ext cx="5821209" cy="3684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fr-FR" sz="1600" i="1" smtClean="0">
                            <a:solidFill>
                              <a:schemeClr val="bg2">
                                <a:lumMod val="10000"/>
                              </a:schemeClr>
                            </a:solidFill>
                            <a:latin typeface="Cambria Math" panose="02040503050406030204" pitchFamily="18" charset="0"/>
                          </a:rPr>
                          <m:t>𝐿</m:t>
                        </m:r>
                        <m:d>
                          <m:dPr>
                            <m:ctrlPr>
                              <a:rPr lang="fr-FR" sz="1600" i="1">
                                <a:solidFill>
                                  <a:schemeClr val="bg2">
                                    <a:lumMod val="10000"/>
                                  </a:schemeClr>
                                </a:solidFill>
                                <a:latin typeface="Cambria Math" panose="02040503050406030204" pitchFamily="18" charset="0"/>
                              </a:rPr>
                            </m:ctrlPr>
                          </m:dPr>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i="1">
                                <a:solidFill>
                                  <a:schemeClr val="bg2">
                                    <a:lumMod val="10000"/>
                                  </a:schemeClr>
                                </a:solidFill>
                                <a:latin typeface="Cambria Math" panose="02040503050406030204" pitchFamily="18" charset="0"/>
                              </a:rPr>
                              <m:t>𝐺</m:t>
                            </m:r>
                          </m:e>
                        </m:d>
                        <m:r>
                          <a:rPr lang="fr-FR" sz="1600" i="1">
                            <a:solidFill>
                              <a:schemeClr val="bg2">
                                <a:lumMod val="10000"/>
                              </a:schemeClr>
                            </a:solidFill>
                            <a:latin typeface="Cambria Math" panose="02040503050406030204" pitchFamily="18" charset="0"/>
                          </a:rPr>
                          <m:t>=</m:t>
                        </m:r>
                        <m:sSub>
                          <m:sSubPr>
                            <m:ctrlPr>
                              <a:rPr lang="fr-FR" sz="160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𝑎</m:t>
                            </m:r>
                          </m:sub>
                        </m:sSub>
                        <m:r>
                          <a:rPr lang="fr-FR" sz="1600" b="0" i="1" smtClean="0">
                            <a:solidFill>
                              <a:schemeClr val="bg2">
                                <a:lumMod val="10000"/>
                              </a:schemeClr>
                            </a:solidFill>
                            <a:latin typeface="Cambria Math" panose="02040503050406030204" pitchFamily="18" charset="0"/>
                          </a:rPr>
                          <m:t>+</m:t>
                        </m:r>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𝑝</m:t>
                                </m:r>
                              </m:e>
                              <m:sub>
                                <m:r>
                                  <m:rPr>
                                    <m:sty m:val="p"/>
                                  </m:rPr>
                                  <a:rPr lang="fr-FR" sz="1600">
                                    <a:solidFill>
                                      <a:schemeClr val="bg2">
                                        <a:lumMod val="10000"/>
                                      </a:schemeClr>
                                    </a:solidFill>
                                    <a:latin typeface="Cambria Math" panose="02040503050406030204" pitchFamily="18" charset="0"/>
                                  </a:rPr>
                                  <m:t>data</m:t>
                                </m:r>
                              </m:sub>
                            </m:sSub>
                          </m:sub>
                        </m:sSub>
                        <m:d>
                          <m:dPr>
                            <m:ctrlPr>
                              <a:rPr lang="fr-FR" sz="1600" i="1">
                                <a:solidFill>
                                  <a:schemeClr val="bg2">
                                    <a:lumMod val="10000"/>
                                  </a:schemeClr>
                                </a:solidFill>
                                <a:latin typeface="Cambria Math" panose="02040503050406030204" pitchFamily="18" charset="0"/>
                              </a:rPr>
                            </m:ctrlPr>
                          </m:dPr>
                          <m:e>
                            <m:func>
                              <m:funcPr>
                                <m:ctrlPr>
                                  <a:rPr lang="fr-FR" sz="1600" i="1">
                                    <a:solidFill>
                                      <a:schemeClr val="bg2">
                                        <a:lumMod val="10000"/>
                                      </a:schemeClr>
                                    </a:solidFill>
                                    <a:latin typeface="Cambria Math" panose="02040503050406030204" pitchFamily="18" charset="0"/>
                                  </a:rPr>
                                </m:ctrlPr>
                              </m:funcPr>
                              <m:fName>
                                <m:r>
                                  <m:rPr>
                                    <m:sty m:val="p"/>
                                  </m:rPr>
                                  <a:rPr lang="fr-FR" sz="1600">
                                    <a:solidFill>
                                      <a:schemeClr val="bg2">
                                        <a:lumMod val="10000"/>
                                      </a:schemeClr>
                                    </a:solidFill>
                                    <a:latin typeface="Cambria Math" panose="02040503050406030204" pitchFamily="18" charset="0"/>
                                  </a:rPr>
                                  <m:t>log</m:t>
                                </m:r>
                              </m:fName>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b="1">
                                    <a:solidFill>
                                      <a:schemeClr val="bg2">
                                        <a:lumMod val="10000"/>
                                      </a:schemeClr>
                                    </a:solidFill>
                                    <a:latin typeface="Cambria Math" panose="02040503050406030204" pitchFamily="18" charset="0"/>
                                  </a:rPr>
                                  <m:t>𝐱</m:t>
                                </m:r>
                                <m:r>
                                  <a:rPr lang="fr-FR" sz="1600" i="1">
                                    <a:solidFill>
                                      <a:schemeClr val="bg2">
                                        <a:lumMod val="10000"/>
                                      </a:schemeClr>
                                    </a:solidFill>
                                    <a:latin typeface="Cambria Math" panose="02040503050406030204" pitchFamily="18" charset="0"/>
                                  </a:rPr>
                                  <m:t>)</m:t>
                                </m:r>
                              </m:e>
                            </m:func>
                          </m:e>
                        </m:d>
                        <m:r>
                          <a:rPr lang="fr-FR" sz="1600" i="1">
                            <a:solidFill>
                              <a:schemeClr val="bg2">
                                <a:lumMod val="10000"/>
                              </a:schemeClr>
                            </a:solidFill>
                            <a:latin typeface="Cambria Math" panose="02040503050406030204" pitchFamily="18" charset="0"/>
                          </a:rPr>
                          <m:t> </m:t>
                        </m:r>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fr-FR" sz="1600" b="1" i="0" smtClean="0">
                                                <a:solidFill>
                                                  <a:schemeClr val="bg2">
                                                    <a:lumMod val="10000"/>
                                                  </a:schemeClr>
                                                </a:solidFill>
                                                <a:latin typeface="Cambria Math" panose="02040503050406030204" pitchFamily="18" charset="0"/>
                                              </a:rPr>
                                              <m:t>𝐳</m:t>
                                            </m:r>
                                          </m:e>
                                        </m:d>
                                      </m:e>
                                    </m:d>
                                  </m:e>
                                </m:d>
                              </m:e>
                            </m:func>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𝑑</m:t>
                            </m:r>
                          </m:sub>
                        </m:sSub>
                      </m:oMath>
                    </m:oMathPara>
                  </a14:m>
                  <a:endParaRPr lang="en-US" sz="1600" dirty="0">
                    <a:solidFill>
                      <a:schemeClr val="bg2">
                        <a:lumMod val="10000"/>
                      </a:schemeClr>
                    </a:solidFill>
                  </a:endParaRPr>
                </a:p>
              </p:txBody>
            </p:sp>
          </mc:Choice>
          <mc:Fallback xmlns="">
            <p:sp>
              <p:nvSpPr>
                <p:cNvPr id="66" name="TextBox 65">
                  <a:extLst>
                    <a:ext uri="{FF2B5EF4-FFF2-40B4-BE49-F238E27FC236}">
                      <a16:creationId xmlns:a16="http://schemas.microsoft.com/office/drawing/2014/main" id="{C6572494-5800-4295-A983-08439528E76A}"/>
                    </a:ext>
                  </a:extLst>
                </p:cNvPr>
                <p:cNvSpPr txBox="1">
                  <a:spLocks noRot="1" noChangeAspect="1" noMove="1" noResize="1" noEditPoints="1" noAdjustHandles="1" noChangeArrowheads="1" noChangeShapeType="1" noTextEdit="1"/>
                </p:cNvSpPr>
                <p:nvPr/>
              </p:nvSpPr>
              <p:spPr>
                <a:xfrm>
                  <a:off x="2871058" y="4551140"/>
                  <a:ext cx="5821209" cy="368499"/>
                </a:xfrm>
                <a:prstGeom prst="rect">
                  <a:avLst/>
                </a:prstGeom>
                <a:blipFill>
                  <a:blip r:embed="rId8"/>
                  <a:stretch>
                    <a:fillRect l="-1257" b="-6667"/>
                  </a:stretch>
                </a:blipFill>
              </p:spPr>
              <p:txBody>
                <a:bodyPr/>
                <a:lstStyle/>
                <a:p>
                  <a:r>
                    <a:rPr lang="en-US">
                      <a:noFill/>
                    </a:rPr>
                    <a:t> </a:t>
                  </a:r>
                </a:p>
              </p:txBody>
            </p:sp>
          </mc:Fallback>
        </mc:AlternateContent>
        <p:sp>
          <p:nvSpPr>
            <p:cNvPr id="67" name="Rectangle: Rounded Corners 66">
              <a:extLst>
                <a:ext uri="{FF2B5EF4-FFF2-40B4-BE49-F238E27FC236}">
                  <a16:creationId xmlns:a16="http://schemas.microsoft.com/office/drawing/2014/main" id="{7971AB56-0C1A-4C76-B615-FB4BFC12D1FC}"/>
                </a:ext>
              </a:extLst>
            </p:cNvPr>
            <p:cNvSpPr/>
            <p:nvPr/>
          </p:nvSpPr>
          <p:spPr>
            <a:xfrm>
              <a:off x="8216444" y="4614733"/>
              <a:ext cx="31795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C044B0-F95E-4B87-8B5A-FEB81BBCF6C8}"/>
                </a:ext>
              </a:extLst>
            </p:cNvPr>
            <p:cNvSpPr txBox="1"/>
            <p:nvPr/>
          </p:nvSpPr>
          <p:spPr>
            <a:xfrm>
              <a:off x="8534402" y="4489167"/>
              <a:ext cx="2038036"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Additional loss for lesion detectability</a:t>
              </a:r>
            </a:p>
          </p:txBody>
        </p:sp>
        <p:pic>
          <p:nvPicPr>
            <p:cNvPr id="73" name="Picture 72">
              <a:extLst>
                <a:ext uri="{FF2B5EF4-FFF2-40B4-BE49-F238E27FC236}">
                  <a16:creationId xmlns:a16="http://schemas.microsoft.com/office/drawing/2014/main" id="{701D847A-A4A3-4114-9048-942EFB433F80}"/>
                </a:ext>
              </a:extLst>
            </p:cNvPr>
            <p:cNvPicPr>
              <a:picLocks noChangeAspect="1"/>
            </p:cNvPicPr>
            <p:nvPr/>
          </p:nvPicPr>
          <p:blipFill rotWithShape="1">
            <a:blip r:embed="rId9">
              <a:duotone>
                <a:schemeClr val="accent5">
                  <a:shade val="45000"/>
                  <a:satMod val="135000"/>
                </a:schemeClr>
                <a:prstClr val="white"/>
              </a:duotone>
            </a:blip>
            <a:srcRect t="33680"/>
            <a:stretch/>
          </p:blipFill>
          <p:spPr>
            <a:xfrm>
              <a:off x="2640787" y="2848742"/>
              <a:ext cx="2597121" cy="511570"/>
            </a:xfrm>
            <a:prstGeom prst="rect">
              <a:avLst/>
            </a:prstGeom>
          </p:spPr>
        </p:pic>
        <p:sp>
          <p:nvSpPr>
            <p:cNvPr id="74" name="Rectangle: Rounded Corners 73">
              <a:extLst>
                <a:ext uri="{FF2B5EF4-FFF2-40B4-BE49-F238E27FC236}">
                  <a16:creationId xmlns:a16="http://schemas.microsoft.com/office/drawing/2014/main" id="{4B449A6D-3C34-4E1F-A8E6-5D3430E27623}"/>
                </a:ext>
              </a:extLst>
            </p:cNvPr>
            <p:cNvSpPr/>
            <p:nvPr/>
          </p:nvSpPr>
          <p:spPr>
            <a:xfrm>
              <a:off x="3723228" y="4614733"/>
              <a:ext cx="317958" cy="276999"/>
            </a:xfrm>
            <a:prstGeom prst="roundRect">
              <a:avLst/>
            </a:prstGeom>
            <a:solidFill>
              <a:schemeClr val="accent5">
                <a:lumMod val="75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C59A8B3-57E1-4C4B-9260-07F1A6DB0CE2}"/>
                </a:ext>
              </a:extLst>
            </p:cNvPr>
            <p:cNvSpPr txBox="1"/>
            <p:nvPr/>
          </p:nvSpPr>
          <p:spPr>
            <a:xfrm>
              <a:off x="1370237" y="3743994"/>
              <a:ext cx="2361490"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Loss penalizing diff. btw source &amp; generate target</a:t>
              </a:r>
            </a:p>
          </p:txBody>
        </p:sp>
        <p:sp>
          <p:nvSpPr>
            <p:cNvPr id="76" name="Arrow: Down 75">
              <a:extLst>
                <a:ext uri="{FF2B5EF4-FFF2-40B4-BE49-F238E27FC236}">
                  <a16:creationId xmlns:a16="http://schemas.microsoft.com/office/drawing/2014/main" id="{D6F5A5E6-8EA3-4389-826C-CFDE6DD5DF3C}"/>
                </a:ext>
              </a:extLst>
            </p:cNvPr>
            <p:cNvSpPr/>
            <p:nvPr/>
          </p:nvSpPr>
          <p:spPr>
            <a:xfrm>
              <a:off x="3845303" y="3413200"/>
              <a:ext cx="145840" cy="1028153"/>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711646C-70A9-4C66-8A2E-1BC35139B08E}"/>
                  </a:ext>
                </a:extLst>
              </p:cNvPr>
              <p:cNvSpPr/>
              <p:nvPr/>
            </p:nvSpPr>
            <p:spPr>
              <a:xfrm>
                <a:off x="4660777" y="1463040"/>
                <a:ext cx="1911101"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b="1" i="1" smtClean="0">
                            <a:solidFill>
                              <a:srgbClr val="FF0000"/>
                            </a:solidFill>
                            <a:latin typeface="Cambria Math" panose="02040503050406030204" pitchFamily="18" charset="0"/>
                            <a:sym typeface="Wingdings" panose="05000000000000000000" pitchFamily="2" charset="2"/>
                          </a:rPr>
                        </m:ctrlPr>
                      </m:accPr>
                      <m:e>
                        <m:r>
                          <a:rPr lang="en-US" sz="1600" b="1" i="0" smtClean="0">
                            <a:solidFill>
                              <a:srgbClr val="FF0000"/>
                            </a:solidFill>
                            <a:latin typeface="Cambria Math" panose="02040503050406030204" pitchFamily="18" charset="0"/>
                            <a:sym typeface="Wingdings" panose="05000000000000000000" pitchFamily="2" charset="2"/>
                          </a:rPr>
                          <m:t>𝐱</m:t>
                        </m:r>
                      </m:e>
                    </m:acc>
                  </m:oMath>
                </a14:m>
                <a:endParaRPr lang="en-US" sz="1600" b="1" dirty="0">
                  <a:solidFill>
                    <a:srgbClr val="FF0000"/>
                  </a:solidFill>
                </a:endParaRPr>
              </a:p>
            </p:txBody>
          </p:sp>
        </mc:Choice>
        <mc:Fallback xmlns="">
          <p:sp>
            <p:nvSpPr>
              <p:cNvPr id="80" name="Rectangle 79">
                <a:extLst>
                  <a:ext uri="{FF2B5EF4-FFF2-40B4-BE49-F238E27FC236}">
                    <a16:creationId xmlns:a16="http://schemas.microsoft.com/office/drawing/2014/main" id="{5711646C-70A9-4C66-8A2E-1BC35139B08E}"/>
                  </a:ext>
                </a:extLst>
              </p:cNvPr>
              <p:cNvSpPr>
                <a:spLocks noRot="1" noChangeAspect="1" noMove="1" noResize="1" noEditPoints="1" noAdjustHandles="1" noChangeArrowheads="1" noChangeShapeType="1" noTextEdit="1"/>
              </p:cNvSpPr>
              <p:nvPr/>
            </p:nvSpPr>
            <p:spPr>
              <a:xfrm>
                <a:off x="4660777" y="1463040"/>
                <a:ext cx="1911101" cy="338554"/>
              </a:xfrm>
              <a:prstGeom prst="rect">
                <a:avLst/>
              </a:prstGeom>
              <a:blipFill>
                <a:blip r:embed="rId3"/>
                <a:stretch>
                  <a:fillRect l="-1917" t="-5357" r="-1086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C22C41E7-A44A-406A-942C-29A1778C115C}"/>
                  </a:ext>
                </a:extLst>
              </p:cNvPr>
              <p:cNvSpPr/>
              <p:nvPr/>
            </p:nvSpPr>
            <p:spPr>
              <a:xfrm>
                <a:off x="4981455" y="4203319"/>
                <a:ext cx="134575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oMath>
                </a14:m>
                <a:endParaRPr lang="en-US" b="1" dirty="0">
                  <a:solidFill>
                    <a:schemeClr val="accent6">
                      <a:lumMod val="75000"/>
                    </a:schemeClr>
                  </a:solidFill>
                </a:endParaRPr>
              </a:p>
            </p:txBody>
          </p:sp>
        </mc:Choice>
        <mc:Fallback xmlns="">
          <p:sp>
            <p:nvSpPr>
              <p:cNvPr id="81" name="Rectangle 80">
                <a:extLst>
                  <a:ext uri="{FF2B5EF4-FFF2-40B4-BE49-F238E27FC236}">
                    <a16:creationId xmlns:a16="http://schemas.microsoft.com/office/drawing/2014/main" id="{C22C41E7-A44A-406A-942C-29A1778C115C}"/>
                  </a:ext>
                </a:extLst>
              </p:cNvPr>
              <p:cNvSpPr>
                <a:spLocks noRot="1" noChangeAspect="1" noMove="1" noResize="1" noEditPoints="1" noAdjustHandles="1" noChangeArrowheads="1" noChangeShapeType="1" noTextEdit="1"/>
              </p:cNvSpPr>
              <p:nvPr/>
            </p:nvSpPr>
            <p:spPr>
              <a:xfrm>
                <a:off x="4981455" y="4203319"/>
                <a:ext cx="1345753" cy="338554"/>
              </a:xfrm>
              <a:prstGeom prst="rect">
                <a:avLst/>
              </a:prstGeom>
              <a:blipFill>
                <a:blip r:embed="rId10"/>
                <a:stretch>
                  <a:fillRect l="-226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62B33E2-2BA8-4579-A8A0-DCAD24D2AEE7}"/>
                  </a:ext>
                </a:extLst>
              </p:cNvPr>
              <p:cNvSpPr/>
              <p:nvPr/>
            </p:nvSpPr>
            <p:spPr>
              <a:xfrm>
                <a:off x="1742364" y="1463040"/>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2" name="Rectangle 81">
                <a:extLst>
                  <a:ext uri="{FF2B5EF4-FFF2-40B4-BE49-F238E27FC236}">
                    <a16:creationId xmlns:a16="http://schemas.microsoft.com/office/drawing/2014/main" id="{B62B33E2-2BA8-4579-A8A0-DCAD24D2AEE7}"/>
                  </a:ext>
                </a:extLst>
              </p:cNvPr>
              <p:cNvSpPr>
                <a:spLocks noRot="1" noChangeAspect="1" noMove="1" noResize="1" noEditPoints="1" noAdjustHandles="1" noChangeArrowheads="1" noChangeShapeType="1" noTextEdit="1"/>
              </p:cNvSpPr>
              <p:nvPr/>
            </p:nvSpPr>
            <p:spPr>
              <a:xfrm>
                <a:off x="1742364" y="1463040"/>
                <a:ext cx="1379417" cy="338554"/>
              </a:xfrm>
              <a:prstGeom prst="rect">
                <a:avLst/>
              </a:prstGeom>
              <a:blipFill>
                <a:blip r:embed="rId8"/>
                <a:stretch>
                  <a:fillRect l="-2655" t="-5357" b="-21429"/>
                </a:stretch>
              </a:blipFill>
            </p:spPr>
            <p:txBody>
              <a:bodyPr/>
              <a:lstStyle/>
              <a:p>
                <a:r>
                  <a:rPr lang="en-US">
                    <a:noFill/>
                  </a:rPr>
                  <a:t> </a:t>
                </a:r>
              </a:p>
            </p:txBody>
          </p:sp>
        </mc:Fallback>
      </mc:AlternateContent>
      <p:sp>
        <p:nvSpPr>
          <p:cNvPr id="2" name="Cloud 1">
            <a:extLst>
              <a:ext uri="{FF2B5EF4-FFF2-40B4-BE49-F238E27FC236}">
                <a16:creationId xmlns:a16="http://schemas.microsoft.com/office/drawing/2014/main" id="{7A82ED04-246A-4069-A186-C038FA8B49DC}"/>
              </a:ext>
            </a:extLst>
          </p:cNvPr>
          <p:cNvSpPr/>
          <p:nvPr/>
        </p:nvSpPr>
        <p:spPr>
          <a:xfrm>
            <a:off x="480598" y="4258441"/>
            <a:ext cx="2357551" cy="8829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Perceptual loss</a:t>
            </a:r>
          </a:p>
        </p:txBody>
      </p:sp>
    </p:spTree>
    <p:extLst>
      <p:ext uri="{BB962C8B-B14F-4D97-AF65-F5344CB8AC3E}">
        <p14:creationId xmlns:p14="http://schemas.microsoft.com/office/powerpoint/2010/main" val="232572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4208479"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Conditional GAN</a:t>
            </a: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28</a:t>
            </a:fld>
            <a:endParaRPr lang="en-US" dirty="0"/>
          </a:p>
        </p:txBody>
      </p:sp>
      <p:sp>
        <p:nvSpPr>
          <p:cNvPr id="4" name="TextBox 3">
            <a:extLst>
              <a:ext uri="{FF2B5EF4-FFF2-40B4-BE49-F238E27FC236}">
                <a16:creationId xmlns:a16="http://schemas.microsoft.com/office/drawing/2014/main" id="{1657C677-7FA8-45D7-ACB0-9B25D8319520}"/>
              </a:ext>
            </a:extLst>
          </p:cNvPr>
          <p:cNvSpPr txBox="1"/>
          <p:nvPr/>
        </p:nvSpPr>
        <p:spPr>
          <a:xfrm>
            <a:off x="543042" y="1059365"/>
            <a:ext cx="4762383" cy="246221"/>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a:spcAft>
                <a:spcPts val="600"/>
              </a:spcAft>
            </a:pPr>
            <a:r>
              <a:rPr lang="en-US" sz="1600" dirty="0">
                <a:solidFill>
                  <a:srgbClr val="F0F0F0">
                    <a:lumMod val="10000"/>
                  </a:srgbClr>
                </a:solidFill>
              </a:rPr>
              <a:t>Penalize diff. btw source and generated target</a:t>
            </a:r>
          </a:p>
        </p:txBody>
      </p:sp>
      <p:graphicFrame>
        <p:nvGraphicFramePr>
          <p:cNvPr id="65" name="Table 64">
            <a:extLst>
              <a:ext uri="{FF2B5EF4-FFF2-40B4-BE49-F238E27FC236}">
                <a16:creationId xmlns:a16="http://schemas.microsoft.com/office/drawing/2014/main" id="{A1B6C8E5-8A74-4D73-A62B-38376235C2C8}"/>
              </a:ext>
            </a:extLst>
          </p:cNvPr>
          <p:cNvGraphicFramePr>
            <a:graphicFrameLocks noGrp="1"/>
          </p:cNvGraphicFramePr>
          <p:nvPr>
            <p:extLst/>
          </p:nvPr>
        </p:nvGraphicFramePr>
        <p:xfrm>
          <a:off x="1350213" y="5212080"/>
          <a:ext cx="9491574" cy="703707"/>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118451">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370840">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needed</a:t>
                      </a:r>
                    </a:p>
                  </a:txBody>
                  <a:tcPr anchor="ctr"/>
                </a:tc>
                <a:extLst>
                  <a:ext uri="{0D108BD9-81ED-4DB2-BD59-A6C34878D82A}">
                    <a16:rowId xmlns:a16="http://schemas.microsoft.com/office/drawing/2014/main" val="3716229395"/>
                  </a:ext>
                </a:extLst>
              </a:tr>
            </a:tbl>
          </a:graphicData>
        </a:graphic>
      </p:graphicFrame>
      <p:grpSp>
        <p:nvGrpSpPr>
          <p:cNvPr id="5" name="Group 4">
            <a:extLst>
              <a:ext uri="{FF2B5EF4-FFF2-40B4-BE49-F238E27FC236}">
                <a16:creationId xmlns:a16="http://schemas.microsoft.com/office/drawing/2014/main" id="{3FCD2A86-F2CA-46CE-BE1A-322A80811F02}"/>
              </a:ext>
            </a:extLst>
          </p:cNvPr>
          <p:cNvGrpSpPr/>
          <p:nvPr/>
        </p:nvGrpSpPr>
        <p:grpSpPr>
          <a:xfrm>
            <a:off x="3211363" y="2018666"/>
            <a:ext cx="1432560" cy="678180"/>
            <a:chOff x="3947160" y="3055620"/>
            <a:chExt cx="1432560" cy="678180"/>
          </a:xfrm>
        </p:grpSpPr>
        <p:grpSp>
          <p:nvGrpSpPr>
            <p:cNvPr id="6" name="Group 5">
              <a:extLst>
                <a:ext uri="{FF2B5EF4-FFF2-40B4-BE49-F238E27FC236}">
                  <a16:creationId xmlns:a16="http://schemas.microsoft.com/office/drawing/2014/main" id="{9A50AEA8-84E9-4C8F-AC4D-A2F34D789672}"/>
                </a:ext>
              </a:extLst>
            </p:cNvPr>
            <p:cNvGrpSpPr/>
            <p:nvPr/>
          </p:nvGrpSpPr>
          <p:grpSpPr>
            <a:xfrm>
              <a:off x="4018775" y="3117660"/>
              <a:ext cx="1296175" cy="566578"/>
              <a:chOff x="4018775" y="3117660"/>
              <a:chExt cx="1571147" cy="566578"/>
            </a:xfrm>
          </p:grpSpPr>
          <p:sp>
            <p:nvSpPr>
              <p:cNvPr id="8" name="Rectangle: Rounded Corners 7">
                <a:extLst>
                  <a:ext uri="{FF2B5EF4-FFF2-40B4-BE49-F238E27FC236}">
                    <a16:creationId xmlns:a16="http://schemas.microsoft.com/office/drawing/2014/main" id="{5AB4D074-BC20-4E9E-8AB0-E8C41F10B12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10" name="Rectangle: Rounded Corners 9">
                <a:extLst>
                  <a:ext uri="{FF2B5EF4-FFF2-40B4-BE49-F238E27FC236}">
                    <a16:creationId xmlns:a16="http://schemas.microsoft.com/office/drawing/2014/main" id="{71DFD6E8-249E-46C6-BE0A-CC7FCC16BDB7}"/>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1" name="Rectangle: Rounded Corners 10">
                <a:extLst>
                  <a:ext uri="{FF2B5EF4-FFF2-40B4-BE49-F238E27FC236}">
                    <a16:creationId xmlns:a16="http://schemas.microsoft.com/office/drawing/2014/main" id="{33A447D9-A9D6-44C4-BE1E-2F2301B11D85}"/>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 name="Rectangle: Rounded Corners 11">
                <a:extLst>
                  <a:ext uri="{FF2B5EF4-FFF2-40B4-BE49-F238E27FC236}">
                    <a16:creationId xmlns:a16="http://schemas.microsoft.com/office/drawing/2014/main" id="{E930E9B1-D45E-4E09-9534-69CA6DC207CD}"/>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3" name="Straight Connector 12">
                <a:extLst>
                  <a:ext uri="{FF2B5EF4-FFF2-40B4-BE49-F238E27FC236}">
                    <a16:creationId xmlns:a16="http://schemas.microsoft.com/office/drawing/2014/main" id="{880A705F-2154-4255-A429-FB29027468D1}"/>
                  </a:ext>
                </a:extLst>
              </p:cNvPr>
              <p:cNvCxnSpPr>
                <a:cxnSpLocks/>
                <a:stCxn id="8" idx="0"/>
                <a:endCxn id="10"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8FBC3-BB7E-4899-8493-142D20A51153}"/>
                  </a:ext>
                </a:extLst>
              </p:cNvPr>
              <p:cNvCxnSpPr>
                <a:cxnSpLocks/>
                <a:stCxn id="8" idx="2"/>
                <a:endCxn id="10"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5E656-FE86-4869-956A-B79C72CF48E9}"/>
                  </a:ext>
                </a:extLst>
              </p:cNvPr>
              <p:cNvCxnSpPr>
                <a:cxnSpLocks/>
                <a:stCxn id="10" idx="0"/>
                <a:endCxn id="11"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C3AE22-C75D-4E25-93A6-F01E83F4D94C}"/>
                  </a:ext>
                </a:extLst>
              </p:cNvPr>
              <p:cNvCxnSpPr>
                <a:cxnSpLocks/>
                <a:stCxn id="10" idx="2"/>
                <a:endCxn id="11"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813EA-D69C-4872-8056-6BDC6ACCBFB1}"/>
                  </a:ext>
                </a:extLst>
              </p:cNvPr>
              <p:cNvCxnSpPr>
                <a:cxnSpLocks/>
                <a:stCxn id="11" idx="0"/>
                <a:endCxn id="12"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34F6B-81C0-4F20-B46D-1B825BADE93E}"/>
                  </a:ext>
                </a:extLst>
              </p:cNvPr>
              <p:cNvCxnSpPr>
                <a:cxnSpLocks/>
                <a:stCxn id="11" idx="2"/>
                <a:endCxn id="12"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BE91C95-3E94-4628-A5A8-ECAE1DA8D43D}"/>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4F6936F9-2702-4641-8E36-11E6D38087A7}"/>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7D3B5D4C-1C1E-4509-A590-B192C80B1B7A}"/>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23" name="Straight Connector 22">
                <a:extLst>
                  <a:ext uri="{FF2B5EF4-FFF2-40B4-BE49-F238E27FC236}">
                    <a16:creationId xmlns:a16="http://schemas.microsoft.com/office/drawing/2014/main" id="{CBDBA538-7C3E-4724-AD19-7B60D654C56D}"/>
                  </a:ext>
                </a:extLst>
              </p:cNvPr>
              <p:cNvCxnSpPr>
                <a:cxnSpLocks/>
                <a:stCxn id="20" idx="2"/>
                <a:endCxn id="12"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83052-6FFF-4757-8244-3D01FEF4A3FC}"/>
                  </a:ext>
                </a:extLst>
              </p:cNvPr>
              <p:cNvCxnSpPr>
                <a:cxnSpLocks/>
                <a:stCxn id="20" idx="0"/>
                <a:endCxn id="12"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838C52-9984-40F9-8A6D-1E591DF78B30}"/>
                  </a:ext>
                </a:extLst>
              </p:cNvPr>
              <p:cNvCxnSpPr>
                <a:cxnSpLocks/>
                <a:stCxn id="21" idx="2"/>
                <a:endCxn id="20"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38280D-D88A-42F8-B759-FC656833182D}"/>
                  </a:ext>
                </a:extLst>
              </p:cNvPr>
              <p:cNvCxnSpPr>
                <a:cxnSpLocks/>
                <a:stCxn id="21" idx="0"/>
                <a:endCxn id="20"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A79382-5F9C-4BD7-A582-114FB289BC20}"/>
                  </a:ext>
                </a:extLst>
              </p:cNvPr>
              <p:cNvCxnSpPr>
                <a:cxnSpLocks/>
                <a:stCxn id="22" idx="0"/>
                <a:endCxn id="21"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8E40E1-811D-474E-9A1F-4965FA477B3D}"/>
                  </a:ext>
                </a:extLst>
              </p:cNvPr>
              <p:cNvCxnSpPr>
                <a:cxnSpLocks/>
                <a:stCxn id="22" idx="2"/>
                <a:endCxn id="21"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FB436EF8-083F-4554-9CA7-4FE3515A4B80}"/>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FBE11A-D4E9-45DC-8B8F-A4229A7D64C7}"/>
              </a:ext>
            </a:extLst>
          </p:cNvPr>
          <p:cNvGrpSpPr/>
          <p:nvPr/>
        </p:nvGrpSpPr>
        <p:grpSpPr>
          <a:xfrm>
            <a:off x="8278866" y="2702504"/>
            <a:ext cx="1432560" cy="678180"/>
            <a:chOff x="5747576" y="3458043"/>
            <a:chExt cx="1432560" cy="678180"/>
          </a:xfrm>
        </p:grpSpPr>
        <p:sp>
          <p:nvSpPr>
            <p:cNvPr id="30" name="Rectangle: Rounded Corners 29">
              <a:extLst>
                <a:ext uri="{FF2B5EF4-FFF2-40B4-BE49-F238E27FC236}">
                  <a16:creationId xmlns:a16="http://schemas.microsoft.com/office/drawing/2014/main" id="{7FAE10BB-4C03-4E19-9036-A5DDB61570FA}"/>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1" name="Rectangle: Rounded Corners 30">
              <a:extLst>
                <a:ext uri="{FF2B5EF4-FFF2-40B4-BE49-F238E27FC236}">
                  <a16:creationId xmlns:a16="http://schemas.microsoft.com/office/drawing/2014/main" id="{5A746DBB-4A36-4A83-9B72-3A169D223E0F}"/>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2" name="Rectangle: Rounded Corners 31">
              <a:extLst>
                <a:ext uri="{FF2B5EF4-FFF2-40B4-BE49-F238E27FC236}">
                  <a16:creationId xmlns:a16="http://schemas.microsoft.com/office/drawing/2014/main" id="{65CAC412-F6CA-4735-9084-8F69DC874BC2}"/>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3" name="Rectangle: Rounded Corners 32">
              <a:extLst>
                <a:ext uri="{FF2B5EF4-FFF2-40B4-BE49-F238E27FC236}">
                  <a16:creationId xmlns:a16="http://schemas.microsoft.com/office/drawing/2014/main" id="{1507B72F-71ED-4405-9384-115BDEAFBB8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34" name="Straight Connector 33">
              <a:extLst>
                <a:ext uri="{FF2B5EF4-FFF2-40B4-BE49-F238E27FC236}">
                  <a16:creationId xmlns:a16="http://schemas.microsoft.com/office/drawing/2014/main" id="{A677D8F3-CFF8-40C2-95D4-D27A1FADE96D}"/>
                </a:ext>
              </a:extLst>
            </p:cNvPr>
            <p:cNvCxnSpPr>
              <a:cxnSpLocks/>
              <a:stCxn id="30" idx="0"/>
              <a:endCxn id="31"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6FC6-C42D-4AE9-A9BE-613BD5219507}"/>
                </a:ext>
              </a:extLst>
            </p:cNvPr>
            <p:cNvCxnSpPr>
              <a:cxnSpLocks/>
              <a:stCxn id="30" idx="2"/>
              <a:endCxn id="31"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20036E-783A-4767-803D-A9F5DA364F84}"/>
                </a:ext>
              </a:extLst>
            </p:cNvPr>
            <p:cNvCxnSpPr>
              <a:cxnSpLocks/>
              <a:stCxn id="32" idx="0"/>
              <a:endCxn id="33"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080E6-2E0D-434D-8C25-A4835CE245FB}"/>
                </a:ext>
              </a:extLst>
            </p:cNvPr>
            <p:cNvCxnSpPr>
              <a:cxnSpLocks/>
              <a:stCxn id="32" idx="2"/>
              <a:endCxn id="33"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D0C2A3B-8777-4282-8C37-D4A423D38B4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9" name="Oval 38">
              <a:extLst>
                <a:ext uri="{FF2B5EF4-FFF2-40B4-BE49-F238E27FC236}">
                  <a16:creationId xmlns:a16="http://schemas.microsoft.com/office/drawing/2014/main" id="{6DF9F796-4572-436A-AC93-E590E1264BD8}"/>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80DB0C1-7589-4E5E-9AEE-2873D6F94136}"/>
                </a:ext>
              </a:extLst>
            </p:cNvPr>
            <p:cNvCxnSpPr>
              <a:cxnSpLocks/>
              <a:stCxn id="39" idx="2"/>
              <a:endCxn id="38"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0FF0EF-DE13-4A06-9978-D658AB94BFDF}"/>
                </a:ext>
              </a:extLst>
            </p:cNvPr>
            <p:cNvCxnSpPr>
              <a:cxnSpLocks/>
              <a:stCxn id="39" idx="2"/>
              <a:endCxn id="38"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0BE4A79-D29A-4840-BCB5-D3673D529E74}"/>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3" name="Rectangle: Rounded Corners 42">
              <a:extLst>
                <a:ext uri="{FF2B5EF4-FFF2-40B4-BE49-F238E27FC236}">
                  <a16:creationId xmlns:a16="http://schemas.microsoft.com/office/drawing/2014/main" id="{C0F3060C-58F2-46B6-9D35-EC7D33FA7489}"/>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4" name="Straight Connector 43">
              <a:extLst>
                <a:ext uri="{FF2B5EF4-FFF2-40B4-BE49-F238E27FC236}">
                  <a16:creationId xmlns:a16="http://schemas.microsoft.com/office/drawing/2014/main" id="{4F33514B-1CE1-4F15-901B-F9C970B3DE38}"/>
                </a:ext>
              </a:extLst>
            </p:cNvPr>
            <p:cNvCxnSpPr>
              <a:cxnSpLocks/>
              <a:stCxn id="31" idx="2"/>
              <a:endCxn id="43"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7B942A-90B0-4D2A-8F31-664746ED1E63}"/>
                </a:ext>
              </a:extLst>
            </p:cNvPr>
            <p:cNvCxnSpPr>
              <a:cxnSpLocks/>
              <a:stCxn id="31" idx="0"/>
              <a:endCxn id="43"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611B7E5-4892-46E3-A83A-93563428E6AF}"/>
                </a:ext>
              </a:extLst>
            </p:cNvPr>
            <p:cNvCxnSpPr>
              <a:cxnSpLocks/>
              <a:stCxn id="43" idx="0"/>
              <a:endCxn id="32"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289B23-ADF2-4D5C-BBED-2D7B797EBC91}"/>
                </a:ext>
              </a:extLst>
            </p:cNvPr>
            <p:cNvCxnSpPr>
              <a:cxnSpLocks/>
              <a:stCxn id="43" idx="2"/>
              <a:endCxn id="32"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FE3D79-11AD-4F87-A86F-4D08AF5C6B0C}"/>
                </a:ext>
              </a:extLst>
            </p:cNvPr>
            <p:cNvCxnSpPr>
              <a:cxnSpLocks/>
              <a:stCxn id="33" idx="2"/>
              <a:endCxn id="42"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2354C-143C-42D0-9307-C7C685B5A9C6}"/>
                </a:ext>
              </a:extLst>
            </p:cNvPr>
            <p:cNvCxnSpPr>
              <a:cxnSpLocks/>
              <a:stCxn id="42" idx="2"/>
              <a:endCxn id="33"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2E131-B6E5-4751-B8AF-21482D03210A}"/>
                </a:ext>
              </a:extLst>
            </p:cNvPr>
            <p:cNvCxnSpPr>
              <a:cxnSpLocks/>
              <a:stCxn id="38" idx="2"/>
              <a:endCxn id="42"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285C7B-012A-48F7-9378-857B0E9B7820}"/>
                </a:ext>
              </a:extLst>
            </p:cNvPr>
            <p:cNvCxnSpPr>
              <a:cxnSpLocks/>
              <a:stCxn id="38" idx="0"/>
              <a:endCxn id="42"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805BA541-873A-4EC4-AE58-2BD9436D6490}"/>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Arrow: Right 55">
            <a:extLst>
              <a:ext uri="{FF2B5EF4-FFF2-40B4-BE49-F238E27FC236}">
                <a16:creationId xmlns:a16="http://schemas.microsoft.com/office/drawing/2014/main" id="{7EA5A064-5E9A-47C3-ABCE-74A0C9323C5D}"/>
              </a:ext>
            </a:extLst>
          </p:cNvPr>
          <p:cNvSpPr/>
          <p:nvPr/>
        </p:nvSpPr>
        <p:spPr>
          <a:xfrm>
            <a:off x="7979353" y="291897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19CEB8-8C11-4FE9-AC80-63C89325B566}"/>
                  </a:ext>
                </a:extLst>
              </p:cNvPr>
              <p:cNvSpPr/>
              <p:nvPr/>
            </p:nvSpPr>
            <p:spPr>
              <a:xfrm>
                <a:off x="3332336" y="2692412"/>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58" name="Rectangle 57">
                <a:extLst>
                  <a:ext uri="{FF2B5EF4-FFF2-40B4-BE49-F238E27FC236}">
                    <a16:creationId xmlns:a16="http://schemas.microsoft.com/office/drawing/2014/main" id="{1919CEB8-8C11-4FE9-AC80-63C89325B566}"/>
                  </a:ext>
                </a:extLst>
              </p:cNvPr>
              <p:cNvSpPr>
                <a:spLocks noRot="1" noChangeAspect="1" noMove="1" noResize="1" noEditPoints="1" noAdjustHandles="1" noChangeArrowheads="1" noChangeShapeType="1" noTextEdit="1"/>
              </p:cNvSpPr>
              <p:nvPr/>
            </p:nvSpPr>
            <p:spPr>
              <a:xfrm>
                <a:off x="3332336" y="2692412"/>
                <a:ext cx="1297471" cy="338554"/>
              </a:xfrm>
              <a:prstGeom prst="rect">
                <a:avLst/>
              </a:prstGeom>
              <a:blipFill>
                <a:blip r:embed="rId3"/>
                <a:stretch>
                  <a:fillRect l="-235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D07CB47-2951-4E10-BD44-2175A25F74D1}"/>
                  </a:ext>
                </a:extLst>
              </p:cNvPr>
              <p:cNvSpPr/>
              <p:nvPr/>
            </p:nvSpPr>
            <p:spPr>
              <a:xfrm>
                <a:off x="8184727" y="3386106"/>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59" name="Rectangle 58">
                <a:extLst>
                  <a:ext uri="{FF2B5EF4-FFF2-40B4-BE49-F238E27FC236}">
                    <a16:creationId xmlns:a16="http://schemas.microsoft.com/office/drawing/2014/main" id="{4D07CB47-2951-4E10-BD44-2175A25F74D1}"/>
                  </a:ext>
                </a:extLst>
              </p:cNvPr>
              <p:cNvSpPr>
                <a:spLocks noRot="1" noChangeAspect="1" noMove="1" noResize="1" noEditPoints="1" noAdjustHandles="1" noChangeArrowheads="1" noChangeShapeType="1" noTextEdit="1"/>
              </p:cNvSpPr>
              <p:nvPr/>
            </p:nvSpPr>
            <p:spPr>
              <a:xfrm>
                <a:off x="8184727" y="3386106"/>
                <a:ext cx="1619867" cy="338554"/>
              </a:xfrm>
              <a:prstGeom prst="rect">
                <a:avLst/>
              </a:prstGeom>
              <a:blipFill>
                <a:blip r:embed="rId4"/>
                <a:stretch>
                  <a:fillRect l="-1887" t="-5357" b="-21429"/>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E653383-26D8-41A5-B3C9-10DB6A2FCBF9}"/>
              </a:ext>
            </a:extLst>
          </p:cNvPr>
          <p:cNvSpPr/>
          <p:nvPr/>
        </p:nvSpPr>
        <p:spPr>
          <a:xfrm>
            <a:off x="9698889" y="2765318"/>
            <a:ext cx="2401269" cy="584775"/>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 pair with </a:t>
            </a:r>
            <a:r>
              <a:rPr lang="en-US" sz="1600" b="1" dirty="0">
                <a:solidFill>
                  <a:srgbClr val="0070C0"/>
                </a:solidFill>
                <a:latin typeface="GE Inspira" panose="020F0603030400020203" pitchFamily="34" charset="0"/>
                <a:sym typeface="Wingdings" panose="05000000000000000000" pitchFamily="2" charset="2"/>
              </a:rPr>
              <a:t>real source </a:t>
            </a:r>
            <a:r>
              <a:rPr lang="en-US" sz="1600" b="1" dirty="0">
                <a:solidFill>
                  <a:schemeClr val="bg2">
                    <a:lumMod val="10000"/>
                  </a:schemeClr>
                </a:solidFill>
                <a:latin typeface="GE Inspira" panose="020F0603030400020203" pitchFamily="34" charset="0"/>
                <a:sym typeface="Wingdings" panose="05000000000000000000" pitchFamily="2" charset="2"/>
              </a:rPr>
              <a:t>&amp;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b="1" dirty="0">
              <a:solidFill>
                <a:schemeClr val="accent6">
                  <a:lumMod val="75000"/>
                </a:schemeClr>
              </a:solidFill>
              <a:latin typeface="GE Inspira" panose="020F0603030400020203" pitchFamily="34" charset="0"/>
            </a:endParaRPr>
          </a:p>
        </p:txBody>
      </p:sp>
      <p:pic>
        <p:nvPicPr>
          <p:cNvPr id="61" name="Picture 60">
            <a:extLst>
              <a:ext uri="{FF2B5EF4-FFF2-40B4-BE49-F238E27FC236}">
                <a16:creationId xmlns:a16="http://schemas.microsoft.com/office/drawing/2014/main" id="{0C36F65D-9241-4079-B82C-0CD08300DA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9909"/>
          <a:stretch/>
        </p:blipFill>
        <p:spPr>
          <a:xfrm>
            <a:off x="5180197" y="1787723"/>
            <a:ext cx="790074" cy="1140066"/>
          </a:xfrm>
          <a:prstGeom prst="rect">
            <a:avLst/>
          </a:prstGeom>
        </p:spPr>
      </p:pic>
      <p:pic>
        <p:nvPicPr>
          <p:cNvPr id="62" name="Picture 61">
            <a:extLst>
              <a:ext uri="{FF2B5EF4-FFF2-40B4-BE49-F238E27FC236}">
                <a16:creationId xmlns:a16="http://schemas.microsoft.com/office/drawing/2014/main" id="{B5845FE2-9FE7-4204-ACD1-D272FF5AB1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50564" y="1787723"/>
            <a:ext cx="778777" cy="1140066"/>
          </a:xfrm>
          <a:prstGeom prst="rect">
            <a:avLst/>
          </a:prstGeom>
        </p:spPr>
      </p:pic>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46E8A8FA-DBE8-44DE-ADED-27D544F670CA}"/>
                  </a:ext>
                </a:extLst>
              </p:cNvPr>
              <p:cNvSpPr/>
              <p:nvPr/>
            </p:nvSpPr>
            <p:spPr>
              <a:xfrm>
                <a:off x="6647096" y="1472928"/>
                <a:ext cx="1564403" cy="362279"/>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sSub>
                      <m:sSubPr>
                        <m:ctrlPr>
                          <a:rPr lang="en-US" sz="1600" b="1" i="1" smtClean="0">
                            <a:solidFill>
                              <a:schemeClr val="accent6">
                                <a:lumMod val="75000"/>
                              </a:schemeClr>
                            </a:solidFill>
                            <a:latin typeface="Cambria Math" panose="02040503050406030204" pitchFamily="18" charset="0"/>
                            <a:sym typeface="Wingdings" panose="05000000000000000000" pitchFamily="2" charset="2"/>
                          </a:rPr>
                        </m:ctrlPr>
                      </m:sSubPr>
                      <m:e>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e>
                      <m:sub>
                        <m:d>
                          <m:dPr>
                            <m:ctrlPr>
                              <a:rPr lang="en-US" sz="1600" b="1" i="1" smtClean="0">
                                <a:solidFill>
                                  <a:schemeClr val="accent6">
                                    <a:lumMod val="75000"/>
                                  </a:schemeClr>
                                </a:solidFill>
                                <a:latin typeface="Cambria Math" panose="02040503050406030204" pitchFamily="18" charset="0"/>
                                <a:sym typeface="Wingdings" panose="05000000000000000000" pitchFamily="2" charset="2"/>
                              </a:rPr>
                            </m:ctrlPr>
                          </m:dPr>
                          <m:e>
                            <m:r>
                              <a:rPr lang="en-US" sz="1600" b="1" i="0" smtClean="0">
                                <a:solidFill>
                                  <a:schemeClr val="accent6">
                                    <a:lumMod val="75000"/>
                                  </a:schemeClr>
                                </a:solidFill>
                                <a:latin typeface="Cambria Math" panose="02040503050406030204" pitchFamily="18" charset="0"/>
                                <a:sym typeface="Wingdings" panose="05000000000000000000" pitchFamily="2" charset="2"/>
                              </a:rPr>
                              <m:t>𝟐</m:t>
                            </m:r>
                          </m:e>
                        </m:d>
                      </m:sub>
                    </m:sSub>
                  </m:oMath>
                </a14:m>
                <a:endParaRPr lang="en-US" b="1" dirty="0">
                  <a:solidFill>
                    <a:schemeClr val="accent6">
                      <a:lumMod val="75000"/>
                    </a:schemeClr>
                  </a:solidFill>
                </a:endParaRPr>
              </a:p>
            </p:txBody>
          </p:sp>
        </mc:Choice>
        <mc:Fallback xmlns="">
          <p:sp>
            <p:nvSpPr>
              <p:cNvPr id="64" name="Rectangle 63">
                <a:extLst>
                  <a:ext uri="{FF2B5EF4-FFF2-40B4-BE49-F238E27FC236}">
                    <a16:creationId xmlns:a16="http://schemas.microsoft.com/office/drawing/2014/main" id="{46E8A8FA-DBE8-44DE-ADED-27D544F670CA}"/>
                  </a:ext>
                </a:extLst>
              </p:cNvPr>
              <p:cNvSpPr>
                <a:spLocks noRot="1" noChangeAspect="1" noMove="1" noResize="1" noEditPoints="1" noAdjustHandles="1" noChangeArrowheads="1" noChangeShapeType="1" noTextEdit="1"/>
              </p:cNvSpPr>
              <p:nvPr/>
            </p:nvSpPr>
            <p:spPr>
              <a:xfrm>
                <a:off x="6647096" y="1472928"/>
                <a:ext cx="1564403" cy="362279"/>
              </a:xfrm>
              <a:prstGeom prst="rect">
                <a:avLst/>
              </a:prstGeom>
              <a:blipFill>
                <a:blip r:embed="rId7"/>
                <a:stretch>
                  <a:fillRect l="-1946" t="-5085"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572494-5800-4295-A983-08439528E76A}"/>
                  </a:ext>
                </a:extLst>
              </p:cNvPr>
              <p:cNvSpPr txBox="1"/>
              <p:nvPr/>
            </p:nvSpPr>
            <p:spPr>
              <a:xfrm>
                <a:off x="2528158" y="4624102"/>
                <a:ext cx="5600700" cy="3684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fr-FR" sz="1600" i="1" smtClean="0">
                          <a:solidFill>
                            <a:schemeClr val="bg2">
                              <a:lumMod val="10000"/>
                            </a:schemeClr>
                          </a:solidFill>
                          <a:latin typeface="Cambria Math" panose="02040503050406030204" pitchFamily="18" charset="0"/>
                        </a:rPr>
                        <m:t>𝐿</m:t>
                      </m:r>
                      <m:d>
                        <m:dPr>
                          <m:ctrlPr>
                            <a:rPr lang="fr-FR" sz="1600" i="1">
                              <a:solidFill>
                                <a:schemeClr val="bg2">
                                  <a:lumMod val="10000"/>
                                </a:schemeClr>
                              </a:solidFill>
                              <a:latin typeface="Cambria Math" panose="02040503050406030204" pitchFamily="18" charset="0"/>
                            </a:rPr>
                          </m:ctrlPr>
                        </m:dPr>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i="1">
                              <a:solidFill>
                                <a:schemeClr val="bg2">
                                  <a:lumMod val="10000"/>
                                </a:schemeClr>
                              </a:solidFill>
                              <a:latin typeface="Cambria Math" panose="02040503050406030204" pitchFamily="18" charset="0"/>
                            </a:rPr>
                            <m:t>𝐺</m:t>
                          </m:r>
                        </m:e>
                      </m:d>
                      <m:r>
                        <a:rPr lang="fr-FR" sz="1600" i="1">
                          <a:solidFill>
                            <a:schemeClr val="bg2">
                              <a:lumMod val="10000"/>
                            </a:schemeClr>
                          </a:solidFill>
                          <a:latin typeface="Cambria Math" panose="02040503050406030204" pitchFamily="18" charset="0"/>
                        </a:rPr>
                        <m:t>=</m:t>
                      </m:r>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𝑝</m:t>
                              </m:r>
                            </m:e>
                            <m:sub>
                              <m:r>
                                <m:rPr>
                                  <m:sty m:val="p"/>
                                </m:rPr>
                                <a:rPr lang="fr-FR" sz="1600">
                                  <a:solidFill>
                                    <a:schemeClr val="bg2">
                                      <a:lumMod val="10000"/>
                                    </a:schemeClr>
                                  </a:solidFill>
                                  <a:latin typeface="Cambria Math" panose="02040503050406030204" pitchFamily="18" charset="0"/>
                                </a:rPr>
                                <m:t>data</m:t>
                              </m:r>
                            </m:sub>
                          </m:sSub>
                        </m:sub>
                      </m:sSub>
                      <m:d>
                        <m:dPr>
                          <m:ctrlPr>
                            <a:rPr lang="fr-FR" sz="1600" i="1">
                              <a:solidFill>
                                <a:schemeClr val="bg2">
                                  <a:lumMod val="10000"/>
                                </a:schemeClr>
                              </a:solidFill>
                              <a:latin typeface="Cambria Math" panose="02040503050406030204" pitchFamily="18" charset="0"/>
                            </a:rPr>
                          </m:ctrlPr>
                        </m:dPr>
                        <m:e>
                          <m:func>
                            <m:funcPr>
                              <m:ctrlPr>
                                <a:rPr lang="fr-FR" sz="1600" i="1">
                                  <a:solidFill>
                                    <a:schemeClr val="bg2">
                                      <a:lumMod val="10000"/>
                                    </a:schemeClr>
                                  </a:solidFill>
                                  <a:latin typeface="Cambria Math" panose="02040503050406030204" pitchFamily="18" charset="0"/>
                                </a:rPr>
                              </m:ctrlPr>
                            </m:funcPr>
                            <m:fName>
                              <m:r>
                                <m:rPr>
                                  <m:sty m:val="p"/>
                                </m:rPr>
                                <a:rPr lang="fr-FR" sz="1600">
                                  <a:solidFill>
                                    <a:schemeClr val="bg2">
                                      <a:lumMod val="10000"/>
                                    </a:schemeClr>
                                  </a:solidFill>
                                  <a:latin typeface="Cambria Math" panose="02040503050406030204" pitchFamily="18" charset="0"/>
                                </a:rPr>
                                <m:t>log</m:t>
                              </m:r>
                            </m:fName>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b="1">
                                  <a:solidFill>
                                    <a:schemeClr val="bg2">
                                      <a:lumMod val="10000"/>
                                    </a:schemeClr>
                                  </a:solidFill>
                                  <a:latin typeface="Cambria Math" panose="02040503050406030204" pitchFamily="18" charset="0"/>
                                </a:rPr>
                                <m:t>𝐱</m:t>
                              </m:r>
                              <m:r>
                                <a:rPr lang="en-US" sz="1600" b="0" i="1" smtClean="0">
                                  <a:solidFill>
                                    <a:schemeClr val="bg2">
                                      <a:lumMod val="10000"/>
                                    </a:schemeClr>
                                  </a:solidFill>
                                  <a:latin typeface="Cambria Math" panose="02040503050406030204" pitchFamily="18" charset="0"/>
                                </a:rPr>
                                <m:t>,</m:t>
                              </m:r>
                              <m:r>
                                <a:rPr lang="en-US" sz="1600" b="1" i="0" smtClean="0">
                                  <a:solidFill>
                                    <a:schemeClr val="bg2">
                                      <a:lumMod val="10000"/>
                                    </a:schemeClr>
                                  </a:solidFill>
                                  <a:latin typeface="Cambria Math" panose="02040503050406030204" pitchFamily="18" charset="0"/>
                                </a:rPr>
                                <m:t>𝐳</m:t>
                              </m:r>
                              <m:r>
                                <a:rPr lang="fr-FR" sz="1600" i="1">
                                  <a:solidFill>
                                    <a:schemeClr val="bg2">
                                      <a:lumMod val="10000"/>
                                    </a:schemeClr>
                                  </a:solidFill>
                                  <a:latin typeface="Cambria Math" panose="02040503050406030204" pitchFamily="18" charset="0"/>
                                </a:rPr>
                                <m:t>)</m:t>
                              </m:r>
                            </m:e>
                          </m:func>
                        </m:e>
                      </m:d>
                      <m:r>
                        <a:rPr lang="fr-FR" sz="1600" i="1">
                          <a:solidFill>
                            <a:schemeClr val="bg2">
                              <a:lumMod val="10000"/>
                            </a:schemeClr>
                          </a:solidFill>
                          <a:latin typeface="Cambria Math" panose="02040503050406030204" pitchFamily="18" charset="0"/>
                        </a:rPr>
                        <m:t> </m:t>
                      </m:r>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en-US" sz="1600" b="1" i="0" smtClean="0">
                                              <a:solidFill>
                                                <a:schemeClr val="bg2">
                                                  <a:lumMod val="10000"/>
                                                </a:schemeClr>
                                              </a:solidFill>
                                              <a:latin typeface="Cambria Math" panose="02040503050406030204" pitchFamily="18" charset="0"/>
                                            </a:rPr>
                                            <m:t>𝐱</m:t>
                                          </m:r>
                                          <m:r>
                                            <a:rPr lang="en-US" sz="1600" b="1" i="0" smtClean="0">
                                              <a:solidFill>
                                                <a:schemeClr val="bg2">
                                                  <a:lumMod val="10000"/>
                                                </a:schemeClr>
                                              </a:solidFill>
                                              <a:latin typeface="Cambria Math" panose="02040503050406030204" pitchFamily="18" charset="0"/>
                                            </a:rPr>
                                            <m:t>,</m:t>
                                          </m:r>
                                          <m:r>
                                            <a:rPr lang="fr-FR" sz="1600" b="1" i="0" smtClean="0">
                                              <a:solidFill>
                                                <a:schemeClr val="bg2">
                                                  <a:lumMod val="10000"/>
                                                </a:schemeClr>
                                              </a:solidFill>
                                              <a:latin typeface="Cambria Math" panose="02040503050406030204" pitchFamily="18" charset="0"/>
                                            </a:rPr>
                                            <m:t>𝐳</m:t>
                                          </m:r>
                                        </m:e>
                                      </m:d>
                                    </m:e>
                                  </m:d>
                                </m:e>
                              </m:d>
                            </m:e>
                          </m:func>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𝑑</m:t>
                          </m:r>
                        </m:sub>
                      </m:sSub>
                    </m:oMath>
                  </m:oMathPara>
                </a14:m>
                <a:endParaRPr lang="en-US" sz="1600" dirty="0">
                  <a:solidFill>
                    <a:schemeClr val="bg2">
                      <a:lumMod val="10000"/>
                    </a:schemeClr>
                  </a:solidFill>
                </a:endParaRPr>
              </a:p>
            </p:txBody>
          </p:sp>
        </mc:Choice>
        <mc:Fallback xmlns="">
          <p:sp>
            <p:nvSpPr>
              <p:cNvPr id="66" name="TextBox 65">
                <a:extLst>
                  <a:ext uri="{FF2B5EF4-FFF2-40B4-BE49-F238E27FC236}">
                    <a16:creationId xmlns:a16="http://schemas.microsoft.com/office/drawing/2014/main" id="{C6572494-5800-4295-A983-08439528E76A}"/>
                  </a:ext>
                </a:extLst>
              </p:cNvPr>
              <p:cNvSpPr txBox="1">
                <a:spLocks noRot="1" noChangeAspect="1" noMove="1" noResize="1" noEditPoints="1" noAdjustHandles="1" noChangeArrowheads="1" noChangeShapeType="1" noTextEdit="1"/>
              </p:cNvSpPr>
              <p:nvPr/>
            </p:nvSpPr>
            <p:spPr>
              <a:xfrm>
                <a:off x="2528158" y="4624102"/>
                <a:ext cx="5600700" cy="368499"/>
              </a:xfrm>
              <a:prstGeom prst="rect">
                <a:avLst/>
              </a:prstGeom>
              <a:blipFill>
                <a:blip r:embed="rId8"/>
                <a:stretch>
                  <a:fillRect l="-1307" b="-6667"/>
                </a:stretch>
              </a:blipFill>
            </p:spPr>
            <p:txBody>
              <a:bodyPr/>
              <a:lstStyle/>
              <a:p>
                <a:r>
                  <a:rPr lang="en-US">
                    <a:noFill/>
                  </a:rPr>
                  <a:t> </a:t>
                </a:r>
              </a:p>
            </p:txBody>
          </p:sp>
        </mc:Fallback>
      </mc:AlternateContent>
      <p:sp>
        <p:nvSpPr>
          <p:cNvPr id="67" name="Rectangle: Rounded Corners 66">
            <a:extLst>
              <a:ext uri="{FF2B5EF4-FFF2-40B4-BE49-F238E27FC236}">
                <a16:creationId xmlns:a16="http://schemas.microsoft.com/office/drawing/2014/main" id="{7971AB56-0C1A-4C76-B615-FB4BFC12D1FC}"/>
              </a:ext>
            </a:extLst>
          </p:cNvPr>
          <p:cNvSpPr/>
          <p:nvPr/>
        </p:nvSpPr>
        <p:spPr>
          <a:xfrm>
            <a:off x="7759244" y="4687695"/>
            <a:ext cx="31795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C044B0-F95E-4B87-8B5A-FEB81BBCF6C8}"/>
              </a:ext>
            </a:extLst>
          </p:cNvPr>
          <p:cNvSpPr txBox="1"/>
          <p:nvPr/>
        </p:nvSpPr>
        <p:spPr>
          <a:xfrm>
            <a:off x="8077202" y="4562129"/>
            <a:ext cx="2038036"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Additional loss for lesion detectability</a:t>
            </a:r>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672AF1F6-2D85-42DC-BA99-C62F957DDB66}"/>
                  </a:ext>
                </a:extLst>
              </p:cNvPr>
              <p:cNvSpPr/>
              <p:nvPr/>
            </p:nvSpPr>
            <p:spPr>
              <a:xfrm>
                <a:off x="1750431" y="4216724"/>
                <a:ext cx="134575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oMath>
                </a14:m>
                <a:endParaRPr lang="en-US" b="1" dirty="0">
                  <a:solidFill>
                    <a:schemeClr val="accent6">
                      <a:lumMod val="75000"/>
                    </a:schemeClr>
                  </a:solidFill>
                </a:endParaRPr>
              </a:p>
            </p:txBody>
          </p:sp>
        </mc:Choice>
        <mc:Fallback xmlns="">
          <p:sp>
            <p:nvSpPr>
              <p:cNvPr id="69" name="Rectangle 68">
                <a:extLst>
                  <a:ext uri="{FF2B5EF4-FFF2-40B4-BE49-F238E27FC236}">
                    <a16:creationId xmlns:a16="http://schemas.microsoft.com/office/drawing/2014/main" id="{672AF1F6-2D85-42DC-BA99-C62F957DDB66}"/>
                  </a:ext>
                </a:extLst>
              </p:cNvPr>
              <p:cNvSpPr>
                <a:spLocks noRot="1" noChangeAspect="1" noMove="1" noResize="1" noEditPoints="1" noAdjustHandles="1" noChangeArrowheads="1" noChangeShapeType="1" noTextEdit="1"/>
              </p:cNvSpPr>
              <p:nvPr/>
            </p:nvSpPr>
            <p:spPr>
              <a:xfrm>
                <a:off x="1750431" y="4216724"/>
                <a:ext cx="1345753" cy="338554"/>
              </a:xfrm>
              <a:prstGeom prst="rect">
                <a:avLst/>
              </a:prstGeom>
              <a:blipFill>
                <a:blip r:embed="rId9"/>
                <a:stretch>
                  <a:fillRect l="-226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913E7F9-C2B5-4049-A721-EED8CE3E1427}"/>
                  </a:ext>
                </a:extLst>
              </p:cNvPr>
              <p:cNvSpPr/>
              <p:nvPr/>
            </p:nvSpPr>
            <p:spPr>
              <a:xfrm>
                <a:off x="4660777" y="1463040"/>
                <a:ext cx="1911101"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b="1" i="1" smtClean="0">
                            <a:solidFill>
                              <a:srgbClr val="FF0000"/>
                            </a:solidFill>
                            <a:latin typeface="Cambria Math" panose="02040503050406030204" pitchFamily="18" charset="0"/>
                            <a:sym typeface="Wingdings" panose="05000000000000000000" pitchFamily="2" charset="2"/>
                          </a:rPr>
                        </m:ctrlPr>
                      </m:accPr>
                      <m:e>
                        <m:r>
                          <a:rPr lang="en-US" sz="1600" b="1" i="0" smtClean="0">
                            <a:solidFill>
                              <a:srgbClr val="FF0000"/>
                            </a:solidFill>
                            <a:latin typeface="Cambria Math" panose="02040503050406030204" pitchFamily="18" charset="0"/>
                            <a:sym typeface="Wingdings" panose="05000000000000000000" pitchFamily="2" charset="2"/>
                          </a:rPr>
                          <m:t>𝐱</m:t>
                        </m:r>
                      </m:e>
                    </m:acc>
                  </m:oMath>
                </a14:m>
                <a:endParaRPr lang="en-US" sz="1600" b="1" dirty="0">
                  <a:solidFill>
                    <a:srgbClr val="FF0000"/>
                  </a:solidFill>
                </a:endParaRPr>
              </a:p>
            </p:txBody>
          </p:sp>
        </mc:Choice>
        <mc:Fallback xmlns="">
          <p:sp>
            <p:nvSpPr>
              <p:cNvPr id="70" name="Rectangle 69">
                <a:extLst>
                  <a:ext uri="{FF2B5EF4-FFF2-40B4-BE49-F238E27FC236}">
                    <a16:creationId xmlns:a16="http://schemas.microsoft.com/office/drawing/2014/main" id="{C913E7F9-C2B5-4049-A721-EED8CE3E1427}"/>
                  </a:ext>
                </a:extLst>
              </p:cNvPr>
              <p:cNvSpPr>
                <a:spLocks noRot="1" noChangeAspect="1" noMove="1" noResize="1" noEditPoints="1" noAdjustHandles="1" noChangeArrowheads="1" noChangeShapeType="1" noTextEdit="1"/>
              </p:cNvSpPr>
              <p:nvPr/>
            </p:nvSpPr>
            <p:spPr>
              <a:xfrm>
                <a:off x="4660777" y="1463040"/>
                <a:ext cx="1911101" cy="338554"/>
              </a:xfrm>
              <a:prstGeom prst="rect">
                <a:avLst/>
              </a:prstGeom>
              <a:blipFill>
                <a:blip r:embed="rId3"/>
                <a:stretch>
                  <a:fillRect l="-1917" t="-5357" r="-10863" b="-21429"/>
                </a:stretch>
              </a:blipFill>
            </p:spPr>
            <p:txBody>
              <a:bodyPr/>
              <a:lstStyle/>
              <a:p>
                <a:r>
                  <a:rPr lang="en-US">
                    <a:noFill/>
                  </a:rPr>
                  <a:t> </a:t>
                </a:r>
              </a:p>
            </p:txBody>
          </p:sp>
        </mc:Fallback>
      </mc:AlternateContent>
      <p:pic>
        <p:nvPicPr>
          <p:cNvPr id="78" name="Picture 77">
            <a:extLst>
              <a:ext uri="{FF2B5EF4-FFF2-40B4-BE49-F238E27FC236}">
                <a16:creationId xmlns:a16="http://schemas.microsoft.com/office/drawing/2014/main" id="{DCB4C080-87AE-422A-AB41-E8562BDC4F7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3304"/>
          <a:stretch/>
        </p:blipFill>
        <p:spPr>
          <a:xfrm>
            <a:off x="1958724" y="3074543"/>
            <a:ext cx="773673" cy="1140066"/>
          </a:xfrm>
          <a:prstGeom prst="rect">
            <a:avLst/>
          </a:prstGeom>
        </p:spPr>
      </p:pic>
      <p:sp>
        <p:nvSpPr>
          <p:cNvPr id="3" name="Double Brace 2">
            <a:extLst>
              <a:ext uri="{FF2B5EF4-FFF2-40B4-BE49-F238E27FC236}">
                <a16:creationId xmlns:a16="http://schemas.microsoft.com/office/drawing/2014/main" id="{3E5FCF78-045A-46A7-A776-3F6B1C1914E7}"/>
              </a:ext>
            </a:extLst>
          </p:cNvPr>
          <p:cNvSpPr/>
          <p:nvPr/>
        </p:nvSpPr>
        <p:spPr>
          <a:xfrm>
            <a:off x="1628761" y="1939367"/>
            <a:ext cx="1361068" cy="2097759"/>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1" name="Picture 80">
            <a:extLst>
              <a:ext uri="{FF2B5EF4-FFF2-40B4-BE49-F238E27FC236}">
                <a16:creationId xmlns:a16="http://schemas.microsoft.com/office/drawing/2014/main" id="{36D85947-3AEF-44CA-BC38-08D601D210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80198" y="3068804"/>
            <a:ext cx="790074" cy="1140066"/>
          </a:xfrm>
          <a:prstGeom prst="rect">
            <a:avLst/>
          </a:prstGeom>
        </p:spPr>
      </p:pic>
      <p:pic>
        <p:nvPicPr>
          <p:cNvPr id="82" name="Picture 81">
            <a:extLst>
              <a:ext uri="{FF2B5EF4-FFF2-40B4-BE49-F238E27FC236}">
                <a16:creationId xmlns:a16="http://schemas.microsoft.com/office/drawing/2014/main" id="{6EECB198-A96A-47B6-A424-7D4E27BC297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artisticChalkSketch/>
                    </a14:imgEffect>
                  </a14:imgLayer>
                </a14:imgProps>
              </a:ext>
              <a:ext uri="{28A0092B-C50C-407E-A947-70E740481C1C}">
                <a14:useLocalDpi xmlns:a14="http://schemas.microsoft.com/office/drawing/2010/main" val="0"/>
              </a:ext>
            </a:extLst>
          </a:blip>
          <a:srcRect l="323" t="1035" r="73519" b="84348"/>
          <a:stretch/>
        </p:blipFill>
        <p:spPr>
          <a:xfrm>
            <a:off x="6840199" y="3068804"/>
            <a:ext cx="789622" cy="1140066"/>
          </a:xfrm>
          <a:prstGeom prst="rect">
            <a:avLst/>
          </a:prstGeom>
        </p:spPr>
      </p:pic>
      <p:sp>
        <p:nvSpPr>
          <p:cNvPr id="84" name="Double Brace 83">
            <a:extLst>
              <a:ext uri="{FF2B5EF4-FFF2-40B4-BE49-F238E27FC236}">
                <a16:creationId xmlns:a16="http://schemas.microsoft.com/office/drawing/2014/main" id="{59C9D855-7B09-4516-8122-040B2803F2E3}"/>
              </a:ext>
            </a:extLst>
          </p:cNvPr>
          <p:cNvSpPr/>
          <p:nvPr/>
        </p:nvSpPr>
        <p:spPr>
          <a:xfrm>
            <a:off x="4882909" y="1939367"/>
            <a:ext cx="1361068" cy="2097759"/>
          </a:xfrm>
          <a:prstGeom prst="brace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5" name="Picture 84">
            <a:extLst>
              <a:ext uri="{FF2B5EF4-FFF2-40B4-BE49-F238E27FC236}">
                <a16:creationId xmlns:a16="http://schemas.microsoft.com/office/drawing/2014/main" id="{AC2D51FF-BD5B-4BC0-AEC1-8F7131217E6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23" t="1035" r="73519" b="84348"/>
          <a:stretch/>
        </p:blipFill>
        <p:spPr>
          <a:xfrm>
            <a:off x="6840199" y="1787723"/>
            <a:ext cx="789622" cy="1140066"/>
          </a:xfrm>
          <a:prstGeom prst="rect">
            <a:avLst/>
          </a:prstGeom>
        </p:spPr>
      </p:pic>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257881A-FA43-4F85-A129-3A61392991D4}"/>
                  </a:ext>
                </a:extLst>
              </p:cNvPr>
              <p:cNvSpPr/>
              <p:nvPr/>
            </p:nvSpPr>
            <p:spPr>
              <a:xfrm>
                <a:off x="1742364" y="1463040"/>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6" name="Rectangle 85">
                <a:extLst>
                  <a:ext uri="{FF2B5EF4-FFF2-40B4-BE49-F238E27FC236}">
                    <a16:creationId xmlns:a16="http://schemas.microsoft.com/office/drawing/2014/main" id="{B257881A-FA43-4F85-A129-3A61392991D4}"/>
                  </a:ext>
                </a:extLst>
              </p:cNvPr>
              <p:cNvSpPr>
                <a:spLocks noRot="1" noChangeAspect="1" noMove="1" noResize="1" noEditPoints="1" noAdjustHandles="1" noChangeArrowheads="1" noChangeShapeType="1" noTextEdit="1"/>
              </p:cNvSpPr>
              <p:nvPr/>
            </p:nvSpPr>
            <p:spPr>
              <a:xfrm>
                <a:off x="1742364" y="1463040"/>
                <a:ext cx="1379417" cy="338554"/>
              </a:xfrm>
              <a:prstGeom prst="rect">
                <a:avLst/>
              </a:prstGeom>
              <a:blipFill>
                <a:blip r:embed="rId13"/>
                <a:stretch>
                  <a:fillRect l="-265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4763F9B-6FE2-457D-8A07-FEC65C83C281}"/>
                  </a:ext>
                </a:extLst>
              </p:cNvPr>
              <p:cNvSpPr/>
              <p:nvPr/>
            </p:nvSpPr>
            <p:spPr>
              <a:xfrm>
                <a:off x="4962470" y="4216724"/>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7" name="Rectangle 86">
                <a:extLst>
                  <a:ext uri="{FF2B5EF4-FFF2-40B4-BE49-F238E27FC236}">
                    <a16:creationId xmlns:a16="http://schemas.microsoft.com/office/drawing/2014/main" id="{84763F9B-6FE2-457D-8A07-FEC65C83C281}"/>
                  </a:ext>
                </a:extLst>
              </p:cNvPr>
              <p:cNvSpPr>
                <a:spLocks noRot="1" noChangeAspect="1" noMove="1" noResize="1" noEditPoints="1" noAdjustHandles="1" noChangeArrowheads="1" noChangeShapeType="1" noTextEdit="1"/>
              </p:cNvSpPr>
              <p:nvPr/>
            </p:nvSpPr>
            <p:spPr>
              <a:xfrm>
                <a:off x="4962470" y="4216724"/>
                <a:ext cx="1379417" cy="338554"/>
              </a:xfrm>
              <a:prstGeom prst="rect">
                <a:avLst/>
              </a:prstGeom>
              <a:blipFill>
                <a:blip r:embed="rId14"/>
                <a:stretch>
                  <a:fillRect l="-221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5F068AFD-CC31-478F-A6D6-D1CA47E67694}"/>
                  </a:ext>
                </a:extLst>
              </p:cNvPr>
              <p:cNvSpPr/>
              <p:nvPr/>
            </p:nvSpPr>
            <p:spPr>
              <a:xfrm>
                <a:off x="6622246" y="4216724"/>
                <a:ext cx="1602105" cy="355867"/>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sSub>
                      <m:sSubPr>
                        <m:ctrlPr>
                          <a:rPr lang="en-US" sz="1600" b="1" i="1" smtClean="0">
                            <a:solidFill>
                              <a:srgbClr val="0070C0"/>
                            </a:solidFill>
                            <a:latin typeface="Cambria Math" panose="02040503050406030204" pitchFamily="18" charset="0"/>
                            <a:sym typeface="Wingdings" panose="05000000000000000000" pitchFamily="2" charset="2"/>
                          </a:rPr>
                        </m:ctrlPr>
                      </m:sSubPr>
                      <m:e>
                        <m:r>
                          <a:rPr lang="en-US" sz="1600" b="1" i="0" smtClean="0">
                            <a:solidFill>
                              <a:srgbClr val="0070C0"/>
                            </a:solidFill>
                            <a:latin typeface="Cambria Math" panose="02040503050406030204" pitchFamily="18" charset="0"/>
                            <a:sym typeface="Wingdings" panose="05000000000000000000" pitchFamily="2" charset="2"/>
                          </a:rPr>
                          <m:t>𝐳</m:t>
                        </m:r>
                      </m:e>
                      <m:sub>
                        <m:d>
                          <m:dPr>
                            <m:ctrlPr>
                              <a:rPr lang="en-US" sz="1600" b="1" i="1" smtClean="0">
                                <a:solidFill>
                                  <a:srgbClr val="0070C0"/>
                                </a:solidFill>
                                <a:latin typeface="Cambria Math" panose="02040503050406030204" pitchFamily="18" charset="0"/>
                                <a:sym typeface="Wingdings" panose="05000000000000000000" pitchFamily="2" charset="2"/>
                              </a:rPr>
                            </m:ctrlPr>
                          </m:dPr>
                          <m:e>
                            <m:r>
                              <a:rPr lang="en-US" sz="1600" b="1" i="1" smtClean="0">
                                <a:solidFill>
                                  <a:srgbClr val="0070C0"/>
                                </a:solidFill>
                                <a:latin typeface="Cambria Math" panose="02040503050406030204" pitchFamily="18" charset="0"/>
                                <a:sym typeface="Wingdings" panose="05000000000000000000" pitchFamily="2" charset="2"/>
                              </a:rPr>
                              <m:t>𝟐</m:t>
                            </m:r>
                          </m:e>
                        </m:d>
                      </m:sub>
                    </m:sSub>
                  </m:oMath>
                </a14:m>
                <a:endParaRPr lang="en-US" b="1" dirty="0">
                  <a:solidFill>
                    <a:srgbClr val="0070C0"/>
                  </a:solidFill>
                </a:endParaRPr>
              </a:p>
            </p:txBody>
          </p:sp>
        </mc:Choice>
        <mc:Fallback xmlns="">
          <p:sp>
            <p:nvSpPr>
              <p:cNvPr id="88" name="Rectangle 87">
                <a:extLst>
                  <a:ext uri="{FF2B5EF4-FFF2-40B4-BE49-F238E27FC236}">
                    <a16:creationId xmlns:a16="http://schemas.microsoft.com/office/drawing/2014/main" id="{5F068AFD-CC31-478F-A6D6-D1CA47E67694}"/>
                  </a:ext>
                </a:extLst>
              </p:cNvPr>
              <p:cNvSpPr>
                <a:spLocks noRot="1" noChangeAspect="1" noMove="1" noResize="1" noEditPoints="1" noAdjustHandles="1" noChangeArrowheads="1" noChangeShapeType="1" noTextEdit="1"/>
              </p:cNvSpPr>
              <p:nvPr/>
            </p:nvSpPr>
            <p:spPr>
              <a:xfrm>
                <a:off x="6622246" y="4216724"/>
                <a:ext cx="1602105" cy="355867"/>
              </a:xfrm>
              <a:prstGeom prst="rect">
                <a:avLst/>
              </a:prstGeom>
              <a:blipFill>
                <a:blip r:embed="rId15"/>
                <a:stretch>
                  <a:fillRect l="-1901" t="-5172" b="-17241"/>
                </a:stretch>
              </a:blipFill>
            </p:spPr>
            <p:txBody>
              <a:bodyPr/>
              <a:lstStyle/>
              <a:p>
                <a:r>
                  <a:rPr lang="en-US">
                    <a:noFill/>
                  </a:rPr>
                  <a:t> </a:t>
                </a:r>
              </a:p>
            </p:txBody>
          </p:sp>
        </mc:Fallback>
      </mc:AlternateContent>
      <p:sp>
        <p:nvSpPr>
          <p:cNvPr id="89" name="Double Brace 88">
            <a:extLst>
              <a:ext uri="{FF2B5EF4-FFF2-40B4-BE49-F238E27FC236}">
                <a16:creationId xmlns:a16="http://schemas.microsoft.com/office/drawing/2014/main" id="{CF3152C7-5C93-444D-B6C8-9B80D60F6FB0}"/>
              </a:ext>
            </a:extLst>
          </p:cNvPr>
          <p:cNvSpPr/>
          <p:nvPr/>
        </p:nvSpPr>
        <p:spPr>
          <a:xfrm>
            <a:off x="6548967" y="1939367"/>
            <a:ext cx="1361068" cy="2097759"/>
          </a:xfrm>
          <a:prstGeom prst="bracePair">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Rectangle 89">
            <a:extLst>
              <a:ext uri="{FF2B5EF4-FFF2-40B4-BE49-F238E27FC236}">
                <a16:creationId xmlns:a16="http://schemas.microsoft.com/office/drawing/2014/main" id="{82BE9D95-C2C4-4ACE-A7B1-95D2BC23D474}"/>
              </a:ext>
            </a:extLst>
          </p:cNvPr>
          <p:cNvSpPr/>
          <p:nvPr/>
        </p:nvSpPr>
        <p:spPr>
          <a:xfrm>
            <a:off x="6214508" y="2818969"/>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p:pic>
        <p:nvPicPr>
          <p:cNvPr id="92" name="Picture 91">
            <a:extLst>
              <a:ext uri="{FF2B5EF4-FFF2-40B4-BE49-F238E27FC236}">
                <a16:creationId xmlns:a16="http://schemas.microsoft.com/office/drawing/2014/main" id="{23535102-B7A2-4E40-B35E-DC688E527B41}"/>
              </a:ext>
            </a:extLst>
          </p:cNvPr>
          <p:cNvPicPr>
            <a:picLocks noChangeAspect="1"/>
          </p:cNvPicPr>
          <p:nvPr/>
        </p:nvPicPr>
        <p:blipFill rotWithShape="1">
          <a:blip r:embed="rId16"/>
          <a:srcRect l="46243"/>
          <a:stretch/>
        </p:blipFill>
        <p:spPr>
          <a:xfrm>
            <a:off x="3000825" y="2687163"/>
            <a:ext cx="304787" cy="310923"/>
          </a:xfrm>
          <a:prstGeom prst="rect">
            <a:avLst/>
          </a:prstGeom>
        </p:spPr>
      </p:pic>
      <p:sp>
        <p:nvSpPr>
          <p:cNvPr id="54" name="Arrow: Right 53">
            <a:extLst>
              <a:ext uri="{FF2B5EF4-FFF2-40B4-BE49-F238E27FC236}">
                <a16:creationId xmlns:a16="http://schemas.microsoft.com/office/drawing/2014/main" id="{F9D8E642-1BC3-4F36-998E-12F1A808344F}"/>
              </a:ext>
            </a:extLst>
          </p:cNvPr>
          <p:cNvSpPr/>
          <p:nvPr/>
        </p:nvSpPr>
        <p:spPr>
          <a:xfrm>
            <a:off x="4700723" y="2286724"/>
            <a:ext cx="423852"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6DCA144-DA64-4874-82B5-3EBFE304534E}"/>
              </a:ext>
            </a:extLst>
          </p:cNvPr>
          <p:cNvPicPr>
            <a:picLocks noChangeAspect="1"/>
          </p:cNvPicPr>
          <p:nvPr/>
        </p:nvPicPr>
        <p:blipFill rotWithShape="1">
          <a:blip r:embed="rId17">
            <a:duotone>
              <a:schemeClr val="accent3">
                <a:shade val="45000"/>
                <a:satMod val="135000"/>
              </a:schemeClr>
              <a:prstClr val="white"/>
            </a:duotone>
          </a:blip>
          <a:srcRect t="62061"/>
          <a:stretch/>
        </p:blipFill>
        <p:spPr>
          <a:xfrm>
            <a:off x="2528158" y="2876444"/>
            <a:ext cx="2686780" cy="1238846"/>
          </a:xfrm>
          <a:prstGeom prst="rect">
            <a:avLst/>
          </a:prstGeom>
        </p:spPr>
      </p:pic>
      <p:sp>
        <p:nvSpPr>
          <p:cNvPr id="72" name="Rectangle 71">
            <a:extLst>
              <a:ext uri="{FF2B5EF4-FFF2-40B4-BE49-F238E27FC236}">
                <a16:creationId xmlns:a16="http://schemas.microsoft.com/office/drawing/2014/main" id="{BC449642-EDAB-45AA-9E6F-A566A7C8A330}"/>
              </a:ext>
            </a:extLst>
          </p:cNvPr>
          <p:cNvSpPr/>
          <p:nvPr/>
        </p:nvSpPr>
        <p:spPr>
          <a:xfrm>
            <a:off x="3600733" y="3343511"/>
            <a:ext cx="636713" cy="338554"/>
          </a:xfrm>
          <a:prstGeom prst="rect">
            <a:avLst/>
          </a:prstGeom>
        </p:spPr>
        <p:txBody>
          <a:bodyPr wrap="none">
            <a:spAutoFit/>
          </a:bodyPr>
          <a:lstStyle/>
          <a:p>
            <a:r>
              <a:rPr lang="en-US" sz="1600" b="1" dirty="0">
                <a:solidFill>
                  <a:schemeClr val="bg2">
                    <a:lumMod val="10000"/>
                  </a:schemeClr>
                </a:solidFill>
                <a:latin typeface="GE Inspira" panose="020F0603030400020203" pitchFamily="34" charset="0"/>
                <a:sym typeface="Wingdings" panose="05000000000000000000" pitchFamily="2" charset="2"/>
              </a:rPr>
              <a:t>Copy</a:t>
            </a:r>
            <a:endParaRPr lang="en-US" sz="1600" dirty="0"/>
          </a:p>
        </p:txBody>
      </p:sp>
    </p:spTree>
    <p:extLst>
      <p:ext uri="{BB962C8B-B14F-4D97-AF65-F5344CB8AC3E}">
        <p14:creationId xmlns:p14="http://schemas.microsoft.com/office/powerpoint/2010/main" val="134456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5" y="237236"/>
            <a:ext cx="2381378"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j-ea"/>
                <a:cs typeface="+mj-cs"/>
              </a:rPr>
              <a:t>CycleGAN</a:t>
            </a:r>
            <a:endPar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endParaRP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64" name="TextBox 63">
            <a:extLst>
              <a:ext uri="{FF2B5EF4-FFF2-40B4-BE49-F238E27FC236}">
                <a16:creationId xmlns:a16="http://schemas.microsoft.com/office/drawing/2014/main" id="{B3C5DF9D-6F92-44BC-AC18-4364A71C9C5D}"/>
              </a:ext>
            </a:extLst>
          </p:cNvPr>
          <p:cNvSpPr txBox="1"/>
          <p:nvPr/>
        </p:nvSpPr>
        <p:spPr>
          <a:xfrm>
            <a:off x="543043" y="1059365"/>
            <a:ext cx="10412684" cy="492443"/>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Incorporate cycle consistency to enforce realism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Generated target images </a:t>
            </a:r>
            <a:r>
              <a:rPr kumimoji="0" lang="en-US" sz="16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wrt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real images &amp; regenerated source images </a:t>
            </a:r>
            <a:r>
              <a:rPr kumimoji="0" lang="en-US" sz="16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wrt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real source images</a:t>
            </a:r>
          </a:p>
        </p:txBody>
      </p:sp>
      <p:graphicFrame>
        <p:nvGraphicFramePr>
          <p:cNvPr id="149" name="Table 148">
            <a:extLst>
              <a:ext uri="{FF2B5EF4-FFF2-40B4-BE49-F238E27FC236}">
                <a16:creationId xmlns:a16="http://schemas.microsoft.com/office/drawing/2014/main" id="{152BD467-933B-427C-AB97-B228AA9F5CCC}"/>
              </a:ext>
            </a:extLst>
          </p:cNvPr>
          <p:cNvGraphicFramePr>
            <a:graphicFrameLocks noGrp="1"/>
          </p:cNvGraphicFramePr>
          <p:nvPr>
            <p:extLst/>
          </p:nvPr>
        </p:nvGraphicFramePr>
        <p:xfrm>
          <a:off x="1350213" y="5454266"/>
          <a:ext cx="9491574" cy="907161"/>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298733">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dirty="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515402">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not needed</a:t>
                      </a:r>
                    </a:p>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indent="-177800">
                        <a:buFont typeface="Arial" panose="020B0604020202020204" pitchFamily="34" charset="0"/>
                        <a:buChar char="•"/>
                      </a:pPr>
                      <a:r>
                        <a:rPr lang="en-US" sz="1600" noProof="0" dirty="0">
                          <a:solidFill>
                            <a:schemeClr val="bg2">
                              <a:lumMod val="10000"/>
                            </a:schemeClr>
                          </a:solidFill>
                          <a:latin typeface="GE Inspira" panose="020F0603030400020203" pitchFamily="34" charset="0"/>
                        </a:rPr>
                        <a:t>Training complexity</a:t>
                      </a:r>
                    </a:p>
                  </a:txBody>
                  <a:tcPr anchor="ctr"/>
                </a:tc>
                <a:extLst>
                  <a:ext uri="{0D108BD9-81ED-4DB2-BD59-A6C34878D82A}">
                    <a16:rowId xmlns:a16="http://schemas.microsoft.com/office/drawing/2014/main" val="3716229395"/>
                  </a:ext>
                </a:extLst>
              </a:tr>
            </a:tbl>
          </a:graphicData>
        </a:graphic>
      </p:graphicFrame>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0CA8A9B-D4A6-40A4-9572-4582664D865C}"/>
                  </a:ext>
                </a:extLst>
              </p:cNvPr>
              <p:cNvSpPr txBox="1"/>
              <p:nvPr/>
            </p:nvSpPr>
            <p:spPr>
              <a:xfrm>
                <a:off x="3412189" y="4917586"/>
                <a:ext cx="5412828" cy="2771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sub>
                        </m:sSub>
                      </m:e>
                    </m:d>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𝐺</m:t>
                        </m:r>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𝐺</m:t>
                            </m:r>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 </m:t>
                        </m:r>
                      </m:e>
                    </m:d>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 </m:t>
                    </m:r>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d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𝐹</m:t>
                            </m:r>
                          </m:sub>
                        </m:sSub>
                      </m:e>
                    </m:d>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1</m:t>
                            </m:r>
                          </m:sub>
                        </m:sSub>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2</m:t>
                            </m:r>
                          </m:sub>
                        </m:sSub>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e>
                      <m:sub>
                        <m:sSub>
                          <m:sSubPr>
                            <m:ctrlP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𝑑</m:t>
                            </m:r>
                          </m:e>
                          <m:sub>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sub>
                        </m:sSub>
                      </m:sub>
                    </m:sSub>
                  </m:oMath>
                </a14:m>
                <a:r>
                  <a:rPr kumimoji="0" lang="en-US" sz="1600" b="0" i="0" u="none" strike="noStrike" kern="1200" cap="none" spc="0" normalizeH="0" baseline="0" noProof="0" dirty="0">
                    <a:ln>
                      <a:noFill/>
                    </a:ln>
                    <a:solidFill>
                      <a:srgbClr val="F0F0F0">
                        <a:lumMod val="10000"/>
                      </a:srgbClr>
                    </a:solidFill>
                    <a:effectLst/>
                    <a:uLnTx/>
                    <a:uFillTx/>
                    <a:latin typeface="GE Inspira Sans"/>
                    <a:ea typeface="+mn-ea"/>
                    <a:cs typeface="+mn-cs"/>
                  </a:rPr>
                  <a:t>+</a:t>
                </a:r>
                <a:r>
                  <a:rPr kumimoji="0" lang="fr-FR" sz="1600" b="0" i="0" u="none" strike="noStrike" kern="1200" cap="none" spc="0" normalizeH="0" baseline="0" noProof="0" dirty="0">
                    <a:ln>
                      <a:noFill/>
                    </a:ln>
                    <a:solidFill>
                      <a:srgbClr val="F0F0F0">
                        <a:lumMod val="10000"/>
                      </a:srgbClr>
                    </a:solidFill>
                    <a:effectLst/>
                    <a:uLnTx/>
                    <a:uFillTx/>
                    <a:latin typeface="GE Inspira Sans"/>
                    <a:ea typeface="+mn-ea"/>
                    <a:cs typeface="+mn-cs"/>
                  </a:rPr>
                  <a:t> </a:t>
                </a:r>
                <a14:m>
                  <m:oMath xmlns:m="http://schemas.openxmlformats.org/officeDocument/2006/math">
                    <m:sSub>
                      <m:sSub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𝐿</m:t>
                        </m:r>
                      </m:e>
                      <m:sub>
                        <m:sSub>
                          <m:sSub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𝑑</m:t>
                            </m:r>
                          </m:e>
                          <m:sub>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sub>
                        </m:sSub>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mc:Choice>
        <mc:Fallback xmlns="">
          <p:sp>
            <p:nvSpPr>
              <p:cNvPr id="150" name="TextBox 149">
                <a:extLst>
                  <a:ext uri="{FF2B5EF4-FFF2-40B4-BE49-F238E27FC236}">
                    <a16:creationId xmlns:a16="http://schemas.microsoft.com/office/drawing/2014/main" id="{C0CA8A9B-D4A6-40A4-9572-4582664D865C}"/>
                  </a:ext>
                </a:extLst>
              </p:cNvPr>
              <p:cNvSpPr txBox="1">
                <a:spLocks noRot="1" noChangeAspect="1" noMove="1" noResize="1" noEditPoints="1" noAdjustHandles="1" noChangeArrowheads="1" noChangeShapeType="1" noTextEdit="1"/>
              </p:cNvSpPr>
              <p:nvPr/>
            </p:nvSpPr>
            <p:spPr>
              <a:xfrm>
                <a:off x="3412189" y="4917586"/>
                <a:ext cx="5412828" cy="277127"/>
              </a:xfrm>
              <a:prstGeom prst="rect">
                <a:avLst/>
              </a:prstGeom>
              <a:blipFill>
                <a:blip r:embed="rId3"/>
                <a:stretch>
                  <a:fillRect l="-1351" t="-24444" b="-33333"/>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67D38838-DC40-4671-995C-0061A3A9716D}"/>
              </a:ext>
            </a:extLst>
          </p:cNvPr>
          <p:cNvSpPr txBox="1"/>
          <p:nvPr/>
        </p:nvSpPr>
        <p:spPr>
          <a:xfrm>
            <a:off x="8716928" y="4814025"/>
            <a:ext cx="3045038"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3666A">
                    <a:lumMod val="75000"/>
                  </a:srgbClr>
                </a:solidFill>
                <a:effectLst/>
                <a:uLnTx/>
                <a:uFillTx/>
                <a:latin typeface="GE Inspira" panose="020F0603030400020203" pitchFamily="34" charset="0"/>
                <a:ea typeface="+mn-ea"/>
                <a:cs typeface="+mn-cs"/>
              </a:rPr>
              <a:t>Additional lesion detectability loss for both generators</a:t>
            </a:r>
          </a:p>
        </p:txBody>
      </p:sp>
      <p:grpSp>
        <p:nvGrpSpPr>
          <p:cNvPr id="127" name="Group 126">
            <a:extLst>
              <a:ext uri="{FF2B5EF4-FFF2-40B4-BE49-F238E27FC236}">
                <a16:creationId xmlns:a16="http://schemas.microsoft.com/office/drawing/2014/main" id="{A79CF49A-F88E-4880-8311-A8B8FB793830}"/>
              </a:ext>
            </a:extLst>
          </p:cNvPr>
          <p:cNvGrpSpPr/>
          <p:nvPr/>
        </p:nvGrpSpPr>
        <p:grpSpPr>
          <a:xfrm>
            <a:off x="614280" y="1602168"/>
            <a:ext cx="10963441" cy="3176200"/>
            <a:chOff x="614280" y="1811718"/>
            <a:chExt cx="10963441" cy="3176200"/>
          </a:xfrm>
        </p:grpSpPr>
        <p:pic>
          <p:nvPicPr>
            <p:cNvPr id="141" name="Picture 140">
              <a:extLst>
                <a:ext uri="{FF2B5EF4-FFF2-40B4-BE49-F238E27FC236}">
                  <a16:creationId xmlns:a16="http://schemas.microsoft.com/office/drawing/2014/main" id="{358B7CA5-2DC3-4EF4-BBC5-6D9EB1B2B59C}"/>
                </a:ext>
              </a:extLst>
            </p:cNvPr>
            <p:cNvPicPr>
              <a:picLocks/>
            </p:cNvPicPr>
            <p:nvPr/>
          </p:nvPicPr>
          <p:blipFill rotWithShape="1">
            <a:blip r:embed="rId4" cstate="print">
              <a:extLst>
                <a:ext uri="{28A0092B-C50C-407E-A947-70E740481C1C}">
                  <a14:useLocalDpi xmlns:a14="http://schemas.microsoft.com/office/drawing/2010/main" val="0"/>
                </a:ext>
              </a:extLst>
            </a:blip>
            <a:srcRect l="435" t="64247" r="73589" b="21226"/>
            <a:stretch/>
          </p:blipFill>
          <p:spPr>
            <a:xfrm>
              <a:off x="8290535" y="2183434"/>
              <a:ext cx="777240" cy="1143000"/>
            </a:xfrm>
            <a:prstGeom prst="rect">
              <a:avLst/>
            </a:prstGeom>
            <a:ln w="57150">
              <a:solidFill>
                <a:schemeClr val="accent1"/>
              </a:solidFill>
            </a:ln>
          </p:spPr>
        </p:pic>
        <p:pic>
          <p:nvPicPr>
            <p:cNvPr id="167" name="Picture 166">
              <a:extLst>
                <a:ext uri="{FF2B5EF4-FFF2-40B4-BE49-F238E27FC236}">
                  <a16:creationId xmlns:a16="http://schemas.microsoft.com/office/drawing/2014/main" id="{30795C3C-52BB-445F-8162-C220615738A9}"/>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019" t="1035" r="73519" b="84348"/>
            <a:stretch/>
          </p:blipFill>
          <p:spPr>
            <a:xfrm>
              <a:off x="8290535" y="3494367"/>
              <a:ext cx="777240" cy="1143000"/>
            </a:xfrm>
            <a:prstGeom prst="rect">
              <a:avLst/>
            </a:prstGeom>
            <a:ln w="57150">
              <a:solidFill>
                <a:srgbClr val="FFC000"/>
              </a:solidFill>
            </a:ln>
          </p:spPr>
        </p:pic>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ED433BC7-571B-4799-B06D-A09DF678B15E}"/>
                    </a:ext>
                  </a:extLst>
                </p:cNvPr>
                <p:cNvSpPr/>
                <p:nvPr/>
              </p:nvSpPr>
              <p:spPr>
                <a:xfrm>
                  <a:off x="5427177" y="4359105"/>
                  <a:ext cx="129003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Generator </a:t>
                  </a:r>
                  <a14:m>
                    <m:oMath xmlns:m="http://schemas.openxmlformats.org/officeDocument/2006/math">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sym typeface="Wingdings" panose="05000000000000000000" pitchFamily="2" charset="2"/>
                        </a:rPr>
                        <m:t>𝐹</m:t>
                      </m:r>
                    </m:oMath>
                  </a14:m>
                  <a:endParaRPr kumimoji="0" lang="en-US" sz="160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91" name="Rectangle 90">
                  <a:extLst>
                    <a:ext uri="{FF2B5EF4-FFF2-40B4-BE49-F238E27FC236}">
                      <a16:creationId xmlns:a16="http://schemas.microsoft.com/office/drawing/2014/main" id="{ED433BC7-571B-4799-B06D-A09DF678B15E}"/>
                    </a:ext>
                  </a:extLst>
                </p:cNvPr>
                <p:cNvSpPr>
                  <a:spLocks noRot="1" noChangeAspect="1" noMove="1" noResize="1" noEditPoints="1" noAdjustHandles="1" noChangeArrowheads="1" noChangeShapeType="1" noTextEdit="1"/>
                </p:cNvSpPr>
                <p:nvPr/>
              </p:nvSpPr>
              <p:spPr>
                <a:xfrm>
                  <a:off x="5427177" y="4359105"/>
                  <a:ext cx="1290032" cy="338554"/>
                </a:xfrm>
                <a:prstGeom prst="rect">
                  <a:avLst/>
                </a:prstGeom>
                <a:blipFill>
                  <a:blip r:embed="rId7"/>
                  <a:stretch>
                    <a:fillRect l="-1887" t="-5455" b="-2363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4C4FD8C-DE56-4D9C-A9CC-E629783B5C76}"/>
                </a:ext>
              </a:extLst>
            </p:cNvPr>
            <p:cNvGrpSpPr/>
            <p:nvPr/>
          </p:nvGrpSpPr>
          <p:grpSpPr>
            <a:xfrm>
              <a:off x="5337864" y="2365492"/>
              <a:ext cx="1432560" cy="678180"/>
              <a:chOff x="3947160" y="3055620"/>
              <a:chExt cx="1432560" cy="678180"/>
            </a:xfrm>
          </p:grpSpPr>
          <p:grpSp>
            <p:nvGrpSpPr>
              <p:cNvPr id="5" name="Group 4">
                <a:extLst>
                  <a:ext uri="{FF2B5EF4-FFF2-40B4-BE49-F238E27FC236}">
                    <a16:creationId xmlns:a16="http://schemas.microsoft.com/office/drawing/2014/main" id="{31936028-57BD-4EFD-8678-4684F506CECE}"/>
                  </a:ext>
                </a:extLst>
              </p:cNvPr>
              <p:cNvGrpSpPr/>
              <p:nvPr/>
            </p:nvGrpSpPr>
            <p:grpSpPr>
              <a:xfrm>
                <a:off x="4018775" y="3117660"/>
                <a:ext cx="1296175" cy="566578"/>
                <a:chOff x="4018775" y="3117660"/>
                <a:chExt cx="1571147" cy="566578"/>
              </a:xfrm>
            </p:grpSpPr>
            <p:sp>
              <p:nvSpPr>
                <p:cNvPr id="7" name="Rectangle: Rounded Corners 6">
                  <a:extLst>
                    <a:ext uri="{FF2B5EF4-FFF2-40B4-BE49-F238E27FC236}">
                      <a16:creationId xmlns:a16="http://schemas.microsoft.com/office/drawing/2014/main" id="{F2E7B4BB-5A48-441B-810A-ADF66BC10E9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 name="Rectangle: Rounded Corners 7">
                  <a:extLst>
                    <a:ext uri="{FF2B5EF4-FFF2-40B4-BE49-F238E27FC236}">
                      <a16:creationId xmlns:a16="http://schemas.microsoft.com/office/drawing/2014/main" id="{7C60BBAB-5A36-43F4-A238-407FEFA32350}"/>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 name="Rectangle: Rounded Corners 9">
                  <a:extLst>
                    <a:ext uri="{FF2B5EF4-FFF2-40B4-BE49-F238E27FC236}">
                      <a16:creationId xmlns:a16="http://schemas.microsoft.com/office/drawing/2014/main" id="{D5F98EE7-4E9E-4BF4-B906-A94C8B35A9B8}"/>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1" name="Rectangle: Rounded Corners 10">
                  <a:extLst>
                    <a:ext uri="{FF2B5EF4-FFF2-40B4-BE49-F238E27FC236}">
                      <a16:creationId xmlns:a16="http://schemas.microsoft.com/office/drawing/2014/main" id="{5D9217ED-7049-4150-8D1B-8DA3863CCED8}"/>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2" name="Straight Connector 11">
                  <a:extLst>
                    <a:ext uri="{FF2B5EF4-FFF2-40B4-BE49-F238E27FC236}">
                      <a16:creationId xmlns:a16="http://schemas.microsoft.com/office/drawing/2014/main" id="{2E6300AC-F066-4E36-9AC5-0CB7A382573C}"/>
                    </a:ext>
                  </a:extLst>
                </p:cNvPr>
                <p:cNvCxnSpPr>
                  <a:cxnSpLocks/>
                  <a:stCxn id="7" idx="0"/>
                  <a:endCxn id="8"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73AEE-200A-4484-9A62-2A5C7346867B}"/>
                    </a:ext>
                  </a:extLst>
                </p:cNvPr>
                <p:cNvCxnSpPr>
                  <a:cxnSpLocks/>
                  <a:stCxn id="7" idx="2"/>
                  <a:endCxn id="8"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3B9275-31FE-4427-9FB5-C8F060AE69F6}"/>
                    </a:ext>
                  </a:extLst>
                </p:cNvPr>
                <p:cNvCxnSpPr>
                  <a:cxnSpLocks/>
                  <a:stCxn id="8" idx="0"/>
                  <a:endCxn id="10"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DB462E-ADF4-4DA0-B8AA-A866BCFDB7BC}"/>
                    </a:ext>
                  </a:extLst>
                </p:cNvPr>
                <p:cNvCxnSpPr>
                  <a:cxnSpLocks/>
                  <a:stCxn id="8" idx="2"/>
                  <a:endCxn id="10"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E2DD1B-7904-4F75-96D7-6C87802DBFCC}"/>
                    </a:ext>
                  </a:extLst>
                </p:cNvPr>
                <p:cNvCxnSpPr>
                  <a:cxnSpLocks/>
                  <a:stCxn id="10" idx="0"/>
                  <a:endCxn id="11"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BFB60A-BF8D-49B3-9D12-C0A9495B6E61}"/>
                    </a:ext>
                  </a:extLst>
                </p:cNvPr>
                <p:cNvCxnSpPr>
                  <a:cxnSpLocks/>
                  <a:stCxn id="10" idx="2"/>
                  <a:endCxn id="11"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C5B1222-BAC9-48BD-B2EE-52A7F8537323}"/>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20" name="Rectangle: Rounded Corners 19">
                  <a:extLst>
                    <a:ext uri="{FF2B5EF4-FFF2-40B4-BE49-F238E27FC236}">
                      <a16:creationId xmlns:a16="http://schemas.microsoft.com/office/drawing/2014/main" id="{6B1F8026-B3DE-49B4-9EC0-B97261456594}"/>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21" name="Rectangle: Rounded Corners 20">
                  <a:extLst>
                    <a:ext uri="{FF2B5EF4-FFF2-40B4-BE49-F238E27FC236}">
                      <a16:creationId xmlns:a16="http://schemas.microsoft.com/office/drawing/2014/main" id="{DF38F3E3-36A1-4B77-89AE-B12EF94B2A9D}"/>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22" name="Straight Connector 21">
                  <a:extLst>
                    <a:ext uri="{FF2B5EF4-FFF2-40B4-BE49-F238E27FC236}">
                      <a16:creationId xmlns:a16="http://schemas.microsoft.com/office/drawing/2014/main" id="{7647F4E0-F65A-4395-99AE-EC0E280EDDDF}"/>
                    </a:ext>
                  </a:extLst>
                </p:cNvPr>
                <p:cNvCxnSpPr>
                  <a:cxnSpLocks/>
                  <a:stCxn id="18" idx="2"/>
                  <a:endCxn id="11"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D27F0C-BBBC-4C39-8147-F01244445A74}"/>
                    </a:ext>
                  </a:extLst>
                </p:cNvPr>
                <p:cNvCxnSpPr>
                  <a:cxnSpLocks/>
                  <a:stCxn id="18" idx="0"/>
                  <a:endCxn id="11"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761F52-C398-4868-9D66-B879ABD1E86C}"/>
                    </a:ext>
                  </a:extLst>
                </p:cNvPr>
                <p:cNvCxnSpPr>
                  <a:cxnSpLocks/>
                  <a:stCxn id="20" idx="2"/>
                  <a:endCxn id="18"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EF1936-7C21-4C49-A5AF-922D9B842282}"/>
                    </a:ext>
                  </a:extLst>
                </p:cNvPr>
                <p:cNvCxnSpPr>
                  <a:cxnSpLocks/>
                  <a:stCxn id="20" idx="0"/>
                  <a:endCxn id="18"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49B50D-5AA6-41BC-A653-493F731485B5}"/>
                    </a:ext>
                  </a:extLst>
                </p:cNvPr>
                <p:cNvCxnSpPr>
                  <a:cxnSpLocks/>
                  <a:stCxn id="21" idx="0"/>
                  <a:endCxn id="20"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628503-D48B-48BE-B23A-20DF87E92198}"/>
                    </a:ext>
                  </a:extLst>
                </p:cNvPr>
                <p:cNvCxnSpPr>
                  <a:cxnSpLocks/>
                  <a:stCxn id="21" idx="2"/>
                  <a:endCxn id="20"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6" name="Rectangle: Rounded Corners 5">
                <a:extLst>
                  <a:ext uri="{FF2B5EF4-FFF2-40B4-BE49-F238E27FC236}">
                    <a16:creationId xmlns:a16="http://schemas.microsoft.com/office/drawing/2014/main" id="{BC07A0A5-0C34-4D71-9434-45B34A864AE9}"/>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grpSp>
          <p:nvGrpSpPr>
            <p:cNvPr id="28" name="Group 27">
              <a:extLst>
                <a:ext uri="{FF2B5EF4-FFF2-40B4-BE49-F238E27FC236}">
                  <a16:creationId xmlns:a16="http://schemas.microsoft.com/office/drawing/2014/main" id="{0098296B-A66C-4513-81AC-C458CC6EE689}"/>
                </a:ext>
              </a:extLst>
            </p:cNvPr>
            <p:cNvGrpSpPr/>
            <p:nvPr/>
          </p:nvGrpSpPr>
          <p:grpSpPr>
            <a:xfrm>
              <a:off x="9523167" y="2350332"/>
              <a:ext cx="1432560" cy="678180"/>
              <a:chOff x="5747576" y="3458043"/>
              <a:chExt cx="1432560" cy="678180"/>
            </a:xfrm>
          </p:grpSpPr>
          <p:sp>
            <p:nvSpPr>
              <p:cNvPr id="29" name="Rectangle: Rounded Corners 28">
                <a:extLst>
                  <a:ext uri="{FF2B5EF4-FFF2-40B4-BE49-F238E27FC236}">
                    <a16:creationId xmlns:a16="http://schemas.microsoft.com/office/drawing/2014/main" id="{50A54EB6-548C-4AA6-8979-88B26E9A4D44}"/>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0" name="Rectangle: Rounded Corners 29">
                <a:extLst>
                  <a:ext uri="{FF2B5EF4-FFF2-40B4-BE49-F238E27FC236}">
                    <a16:creationId xmlns:a16="http://schemas.microsoft.com/office/drawing/2014/main" id="{90D42B46-16DE-49D2-B2E0-AD2B8BF3B549}"/>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1" name="Rectangle: Rounded Corners 30">
                <a:extLst>
                  <a:ext uri="{FF2B5EF4-FFF2-40B4-BE49-F238E27FC236}">
                    <a16:creationId xmlns:a16="http://schemas.microsoft.com/office/drawing/2014/main" id="{01851092-AC40-49D5-BBB9-B81F52E959DD}"/>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2" name="Rectangle: Rounded Corners 31">
                <a:extLst>
                  <a:ext uri="{FF2B5EF4-FFF2-40B4-BE49-F238E27FC236}">
                    <a16:creationId xmlns:a16="http://schemas.microsoft.com/office/drawing/2014/main" id="{8613BAA5-F117-4DF6-BDA6-807745BBF7C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33" name="Straight Connector 32">
                <a:extLst>
                  <a:ext uri="{FF2B5EF4-FFF2-40B4-BE49-F238E27FC236}">
                    <a16:creationId xmlns:a16="http://schemas.microsoft.com/office/drawing/2014/main" id="{6458F328-9450-466F-9EA5-44C36236AB30}"/>
                  </a:ext>
                </a:extLst>
              </p:cNvPr>
              <p:cNvCxnSpPr>
                <a:cxnSpLocks/>
                <a:stCxn id="29" idx="0"/>
                <a:endCxn id="30"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0C1A1B-C8BA-4E3C-8BC3-C57AFD0B3F5D}"/>
                  </a:ext>
                </a:extLst>
              </p:cNvPr>
              <p:cNvCxnSpPr>
                <a:cxnSpLocks/>
                <a:stCxn id="29" idx="2"/>
                <a:endCxn id="30"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9F21AF-9E6A-4172-93CC-B7BE5E0866AE}"/>
                  </a:ext>
                </a:extLst>
              </p:cNvPr>
              <p:cNvCxnSpPr>
                <a:cxnSpLocks/>
                <a:stCxn id="31" idx="0"/>
                <a:endCxn id="32"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6132D7-26F2-4B21-BDE6-9F5479AA0AEA}"/>
                  </a:ext>
                </a:extLst>
              </p:cNvPr>
              <p:cNvCxnSpPr>
                <a:cxnSpLocks/>
                <a:stCxn id="31" idx="2"/>
                <a:endCxn id="32"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4F6BFD5-FBC8-4294-8D46-BBC0D9862B3D}"/>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8" name="Oval 37">
                <a:extLst>
                  <a:ext uri="{FF2B5EF4-FFF2-40B4-BE49-F238E27FC236}">
                    <a16:creationId xmlns:a16="http://schemas.microsoft.com/office/drawing/2014/main" id="{ACFAB1AD-9ADF-434A-AF3C-8B230FB03A81}"/>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39" name="Straight Connector 38">
                <a:extLst>
                  <a:ext uri="{FF2B5EF4-FFF2-40B4-BE49-F238E27FC236}">
                    <a16:creationId xmlns:a16="http://schemas.microsoft.com/office/drawing/2014/main" id="{67AB347F-C82A-4503-8C3F-5666A8F89991}"/>
                  </a:ext>
                </a:extLst>
              </p:cNvPr>
              <p:cNvCxnSpPr>
                <a:cxnSpLocks/>
                <a:stCxn id="38" idx="2"/>
                <a:endCxn id="37"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060953-41FF-4A74-B35C-6D112F400A0E}"/>
                  </a:ext>
                </a:extLst>
              </p:cNvPr>
              <p:cNvCxnSpPr>
                <a:cxnSpLocks/>
                <a:stCxn id="38" idx="2"/>
                <a:endCxn id="37"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C891AC31-A39D-408E-AE3F-556EB7F7D6B9}"/>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42" name="Rectangle: Rounded Corners 41">
                <a:extLst>
                  <a:ext uri="{FF2B5EF4-FFF2-40B4-BE49-F238E27FC236}">
                    <a16:creationId xmlns:a16="http://schemas.microsoft.com/office/drawing/2014/main" id="{A4020B22-A986-4C25-81CD-B3DE76BEDBF6}"/>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43" name="Straight Connector 42">
                <a:extLst>
                  <a:ext uri="{FF2B5EF4-FFF2-40B4-BE49-F238E27FC236}">
                    <a16:creationId xmlns:a16="http://schemas.microsoft.com/office/drawing/2014/main" id="{B8CDE310-0086-4E79-BFE1-B04B0E0B2BA6}"/>
                  </a:ext>
                </a:extLst>
              </p:cNvPr>
              <p:cNvCxnSpPr>
                <a:cxnSpLocks/>
                <a:stCxn id="30" idx="2"/>
                <a:endCxn id="42"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C2BD4B-C0C9-49F2-B5F9-04551D96A7BF}"/>
                  </a:ext>
                </a:extLst>
              </p:cNvPr>
              <p:cNvCxnSpPr>
                <a:cxnSpLocks/>
                <a:stCxn id="30" idx="0"/>
                <a:endCxn id="42"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181AC8-E259-4C7A-B05E-C8F7B146C75F}"/>
                  </a:ext>
                </a:extLst>
              </p:cNvPr>
              <p:cNvCxnSpPr>
                <a:cxnSpLocks/>
                <a:stCxn id="42" idx="0"/>
                <a:endCxn id="31"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F462FA-B79A-450B-AFBF-71B08AD313CF}"/>
                  </a:ext>
                </a:extLst>
              </p:cNvPr>
              <p:cNvCxnSpPr>
                <a:cxnSpLocks/>
                <a:stCxn id="42" idx="2"/>
                <a:endCxn id="31"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0FE849-0E36-469A-AC3E-1CE74AF0E2C8}"/>
                  </a:ext>
                </a:extLst>
              </p:cNvPr>
              <p:cNvCxnSpPr>
                <a:cxnSpLocks/>
                <a:stCxn id="32" idx="2"/>
                <a:endCxn id="41"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A163364-C8F8-4100-B766-5EB06DEAAA6A}"/>
                  </a:ext>
                </a:extLst>
              </p:cNvPr>
              <p:cNvCxnSpPr>
                <a:cxnSpLocks/>
                <a:stCxn id="41" idx="2"/>
                <a:endCxn id="32"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5F687-C2E2-4AC8-B945-08A1FFAD326D}"/>
                  </a:ext>
                </a:extLst>
              </p:cNvPr>
              <p:cNvCxnSpPr>
                <a:cxnSpLocks/>
                <a:stCxn id="37" idx="2"/>
                <a:endCxn id="41"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7AACBC8-2FC5-411B-A31C-F73061AEBE8C}"/>
                  </a:ext>
                </a:extLst>
              </p:cNvPr>
              <p:cNvCxnSpPr>
                <a:cxnSpLocks/>
                <a:stCxn id="37" idx="0"/>
                <a:endCxn id="41"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7F6A0925-8858-4B95-9C21-0F521D483CD2}"/>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
          <p:nvSpPr>
            <p:cNvPr id="56" name="Rectangle 55">
              <a:extLst>
                <a:ext uri="{FF2B5EF4-FFF2-40B4-BE49-F238E27FC236}">
                  <a16:creationId xmlns:a16="http://schemas.microsoft.com/office/drawing/2014/main" id="{E222B437-6938-4166-B9BD-2558D06BE49E}"/>
                </a:ext>
              </a:extLst>
            </p:cNvPr>
            <p:cNvSpPr/>
            <p:nvPr/>
          </p:nvSpPr>
          <p:spPr>
            <a:xfrm>
              <a:off x="7932252" y="2506826"/>
              <a:ext cx="4010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o</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C16EC0A-578E-444F-8125-CF9A431C3BAE}"/>
                    </a:ext>
                  </a:extLst>
                </p:cNvPr>
                <p:cNvSpPr/>
                <p:nvPr/>
              </p:nvSpPr>
              <p:spPr>
                <a:xfrm>
                  <a:off x="5407025" y="1988319"/>
                  <a:ext cx="129747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Generator</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r>
                        <a:rPr kumimoji="0" lang="en-US" sz="1600" b="0" i="1" u="none" strike="noStrike" kern="1200" cap="none" spc="0" normalizeH="0" baseline="0" noProof="0" dirty="0">
                          <a:ln>
                            <a:noFill/>
                          </a:ln>
                          <a:solidFill>
                            <a:srgbClr val="F0F0F0">
                              <a:lumMod val="10000"/>
                            </a:srgbClr>
                          </a:solidFill>
                          <a:effectLst/>
                          <a:uLnTx/>
                          <a:uFillTx/>
                          <a:latin typeface="Cambria Math" panose="02040503050406030204" pitchFamily="18" charset="0"/>
                          <a:ea typeface="+mn-ea"/>
                          <a:cs typeface="+mn-cs"/>
                        </a:rPr>
                        <m:t>𝐺</m:t>
                      </m:r>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57" name="Rectangle 56">
                  <a:extLst>
                    <a:ext uri="{FF2B5EF4-FFF2-40B4-BE49-F238E27FC236}">
                      <a16:creationId xmlns:a16="http://schemas.microsoft.com/office/drawing/2014/main" id="{CC16EC0A-578E-444F-8125-CF9A431C3BAE}"/>
                    </a:ext>
                  </a:extLst>
                </p:cNvPr>
                <p:cNvSpPr>
                  <a:spLocks noRot="1" noChangeAspect="1" noMove="1" noResize="1" noEditPoints="1" noAdjustHandles="1" noChangeArrowheads="1" noChangeShapeType="1" noTextEdit="1"/>
                </p:cNvSpPr>
                <p:nvPr/>
              </p:nvSpPr>
              <p:spPr>
                <a:xfrm>
                  <a:off x="5407025" y="1988319"/>
                  <a:ext cx="1297471" cy="338554"/>
                </a:xfrm>
                <a:prstGeom prst="rect">
                  <a:avLst/>
                </a:prstGeom>
                <a:blipFill>
                  <a:blip r:embed="rId8"/>
                  <a:stretch>
                    <a:fillRect l="-2347"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759AD26-2460-4D22-A3D8-B82B47CFA672}"/>
                    </a:ext>
                  </a:extLst>
                </p:cNvPr>
                <p:cNvSpPr/>
                <p:nvPr/>
              </p:nvSpPr>
              <p:spPr>
                <a:xfrm>
                  <a:off x="9429894" y="2023904"/>
                  <a:ext cx="171470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Discriminator </a:t>
                  </a:r>
                  <a14:m>
                    <m:oMath xmlns:m="http://schemas.openxmlformats.org/officeDocument/2006/math">
                      <m:sSub>
                        <m:sSubPr>
                          <m:ctrlP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𝐺</m:t>
                          </m:r>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58" name="Rectangle 57">
                  <a:extLst>
                    <a:ext uri="{FF2B5EF4-FFF2-40B4-BE49-F238E27FC236}">
                      <a16:creationId xmlns:a16="http://schemas.microsoft.com/office/drawing/2014/main" id="{E759AD26-2460-4D22-A3D8-B82B47CFA672}"/>
                    </a:ext>
                  </a:extLst>
                </p:cNvPr>
                <p:cNvSpPr>
                  <a:spLocks noRot="1" noChangeAspect="1" noMove="1" noResize="1" noEditPoints="1" noAdjustHandles="1" noChangeArrowheads="1" noChangeShapeType="1" noTextEdit="1"/>
                </p:cNvSpPr>
                <p:nvPr/>
              </p:nvSpPr>
              <p:spPr>
                <a:xfrm>
                  <a:off x="9429894" y="2023904"/>
                  <a:ext cx="1714700" cy="338554"/>
                </a:xfrm>
                <a:prstGeom prst="rect">
                  <a:avLst/>
                </a:prstGeom>
                <a:blipFill>
                  <a:blip r:embed="rId9"/>
                  <a:stretch>
                    <a:fillRect l="-1423" t="-5455" b="-23636"/>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F55342F0-E89B-4733-ADA1-9CD7E22387CF}"/>
                </a:ext>
              </a:extLst>
            </p:cNvPr>
            <p:cNvSpPr/>
            <p:nvPr/>
          </p:nvSpPr>
          <p:spPr>
            <a:xfrm>
              <a:off x="10183180" y="3254162"/>
              <a:ext cx="139454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Probability of </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target</a:t>
              </a:r>
              <a:endParaRPr kumimoji="0" lang="en-US" sz="1600" b="0"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endParaRPr>
            </a:p>
          </p:txBody>
        </p:sp>
        <p:pic>
          <p:nvPicPr>
            <p:cNvPr id="61" name="Picture 60">
              <a:extLst>
                <a:ext uri="{FF2B5EF4-FFF2-40B4-BE49-F238E27FC236}">
                  <a16:creationId xmlns:a16="http://schemas.microsoft.com/office/drawing/2014/main" id="{ADFC6AAB-DB3A-454B-9656-CCFEA86E42A8}"/>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4072295" y="2183434"/>
              <a:ext cx="777240" cy="1143000"/>
            </a:xfrm>
            <a:prstGeom prst="rect">
              <a:avLst/>
            </a:prstGeom>
            <a:ln w="57150">
              <a:solidFill>
                <a:schemeClr val="accent1"/>
              </a:solidFill>
            </a:ln>
          </p:spPr>
        </p:pic>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6E6CBFFC-208F-4483-B9BC-19897737AF5F}"/>
                    </a:ext>
                  </a:extLst>
                </p:cNvPr>
                <p:cNvSpPr/>
                <p:nvPr/>
              </p:nvSpPr>
              <p:spPr>
                <a:xfrm>
                  <a:off x="6946289" y="4649364"/>
                  <a:ext cx="125983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𝐱</m:t>
                          </m:r>
                        </m:e>
                        <m:sub>
                          <m: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800" b="1" i="0" u="none" strike="noStrike" kern="1200" cap="none" spc="0" normalizeH="0" baseline="0" noProof="0" dirty="0">
                    <a:ln>
                      <a:noFill/>
                    </a:ln>
                    <a:solidFill>
                      <a:srgbClr val="00BF6F">
                        <a:lumMod val="75000"/>
                      </a:srgbClr>
                    </a:solidFill>
                    <a:effectLst/>
                    <a:uLnTx/>
                    <a:uFillTx/>
                    <a:latin typeface="GE Inspira Sans"/>
                    <a:ea typeface="+mn-ea"/>
                    <a:cs typeface="+mn-cs"/>
                  </a:endParaRPr>
                </a:p>
              </p:txBody>
            </p:sp>
          </mc:Choice>
          <mc:Fallback xmlns="">
            <p:sp>
              <p:nvSpPr>
                <p:cNvPr id="63" name="Rectangle 62">
                  <a:extLst>
                    <a:ext uri="{FF2B5EF4-FFF2-40B4-BE49-F238E27FC236}">
                      <a16:creationId xmlns:a16="http://schemas.microsoft.com/office/drawing/2014/main" id="{6E6CBFFC-208F-4483-B9BC-19897737AF5F}"/>
                    </a:ext>
                  </a:extLst>
                </p:cNvPr>
                <p:cNvSpPr>
                  <a:spLocks noRot="1" noChangeAspect="1" noMove="1" noResize="1" noEditPoints="1" noAdjustHandles="1" noChangeArrowheads="1" noChangeShapeType="1" noTextEdit="1"/>
                </p:cNvSpPr>
                <p:nvPr/>
              </p:nvSpPr>
              <p:spPr>
                <a:xfrm>
                  <a:off x="6946289" y="4649364"/>
                  <a:ext cx="1259832" cy="338554"/>
                </a:xfrm>
                <a:prstGeom prst="rect">
                  <a:avLst/>
                </a:prstGeom>
                <a:blipFill>
                  <a:blip r:embed="rId11"/>
                  <a:stretch>
                    <a:fillRect l="-1932"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FC091EA-E057-482D-B48E-C723F5ECB4AC}"/>
                    </a:ext>
                  </a:extLst>
                </p:cNvPr>
                <p:cNvSpPr/>
                <p:nvPr/>
              </p:nvSpPr>
              <p:spPr>
                <a:xfrm>
                  <a:off x="3891175" y="1811718"/>
                  <a:ext cx="113947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70C0"/>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𝐳</m:t>
                          </m:r>
                        </m:e>
                        <m:sub>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0070C0"/>
                    </a:solidFill>
                    <a:effectLst/>
                    <a:uLnTx/>
                    <a:uFillTx/>
                    <a:latin typeface="GE Inspira Sans"/>
                    <a:ea typeface="+mn-ea"/>
                    <a:cs typeface="+mn-cs"/>
                  </a:endParaRPr>
                </a:p>
              </p:txBody>
            </p:sp>
          </mc:Choice>
          <mc:Fallback xmlns="">
            <p:sp>
              <p:nvSpPr>
                <p:cNvPr id="66" name="Rectangle 65">
                  <a:extLst>
                    <a:ext uri="{FF2B5EF4-FFF2-40B4-BE49-F238E27FC236}">
                      <a16:creationId xmlns:a16="http://schemas.microsoft.com/office/drawing/2014/main" id="{8FC091EA-E057-482D-B48E-C723F5ECB4AC}"/>
                    </a:ext>
                  </a:extLst>
                </p:cNvPr>
                <p:cNvSpPr>
                  <a:spLocks noRot="1" noChangeAspect="1" noMove="1" noResize="1" noEditPoints="1" noAdjustHandles="1" noChangeArrowheads="1" noChangeShapeType="1" noTextEdit="1"/>
                </p:cNvSpPr>
                <p:nvPr/>
              </p:nvSpPr>
              <p:spPr>
                <a:xfrm>
                  <a:off x="3891175" y="1811718"/>
                  <a:ext cx="1139479" cy="338554"/>
                </a:xfrm>
                <a:prstGeom prst="rect">
                  <a:avLst/>
                </a:prstGeom>
                <a:blipFill>
                  <a:blip r:embed="rId12"/>
                  <a:stretch>
                    <a:fillRect l="-2674" t="-5455" b="-23636"/>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9C537A71-519B-4B46-9857-144441340E3C}"/>
                </a:ext>
              </a:extLst>
            </p:cNvPr>
            <p:cNvGrpSpPr/>
            <p:nvPr/>
          </p:nvGrpSpPr>
          <p:grpSpPr>
            <a:xfrm>
              <a:off x="5337864" y="3644096"/>
              <a:ext cx="1432560" cy="678180"/>
              <a:chOff x="3086641" y="3946049"/>
              <a:chExt cx="1432560" cy="678180"/>
            </a:xfrm>
          </p:grpSpPr>
          <p:grpSp>
            <p:nvGrpSpPr>
              <p:cNvPr id="68" name="Group 67">
                <a:extLst>
                  <a:ext uri="{FF2B5EF4-FFF2-40B4-BE49-F238E27FC236}">
                    <a16:creationId xmlns:a16="http://schemas.microsoft.com/office/drawing/2014/main" id="{B420D6C9-C8A4-4C37-B6D2-8A9D9ACAED3A}"/>
                  </a:ext>
                </a:extLst>
              </p:cNvPr>
              <p:cNvGrpSpPr/>
              <p:nvPr/>
            </p:nvGrpSpPr>
            <p:grpSpPr>
              <a:xfrm>
                <a:off x="3158256" y="4008089"/>
                <a:ext cx="1296175" cy="566578"/>
                <a:chOff x="4018775" y="3117660"/>
                <a:chExt cx="1571147" cy="566578"/>
              </a:xfrm>
              <a:solidFill>
                <a:srgbClr val="FFC000"/>
              </a:solidFill>
            </p:grpSpPr>
            <p:sp>
              <p:nvSpPr>
                <p:cNvPr id="70" name="Rectangle: Rounded Corners 69">
                  <a:extLst>
                    <a:ext uri="{FF2B5EF4-FFF2-40B4-BE49-F238E27FC236}">
                      <a16:creationId xmlns:a16="http://schemas.microsoft.com/office/drawing/2014/main" id="{021AA06A-F841-4B33-AC2D-974D48BE1D9C}"/>
                    </a:ext>
                  </a:extLst>
                </p:cNvPr>
                <p:cNvSpPr/>
                <p:nvPr/>
              </p:nvSpPr>
              <p:spPr>
                <a:xfrm>
                  <a:off x="4018775" y="3117660"/>
                  <a:ext cx="121396" cy="56657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1" name="Rectangle: Rounded Corners 70">
                  <a:extLst>
                    <a:ext uri="{FF2B5EF4-FFF2-40B4-BE49-F238E27FC236}">
                      <a16:creationId xmlns:a16="http://schemas.microsoft.com/office/drawing/2014/main" id="{B9BD1A57-5A0E-483D-9517-6794CF421FBB}"/>
                    </a:ext>
                  </a:extLst>
                </p:cNvPr>
                <p:cNvSpPr/>
                <p:nvPr/>
              </p:nvSpPr>
              <p:spPr>
                <a:xfrm>
                  <a:off x="4260400" y="3202769"/>
                  <a:ext cx="121396" cy="39636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2" name="Rectangle: Rounded Corners 71">
                  <a:extLst>
                    <a:ext uri="{FF2B5EF4-FFF2-40B4-BE49-F238E27FC236}">
                      <a16:creationId xmlns:a16="http://schemas.microsoft.com/office/drawing/2014/main" id="{1D65C067-AEE1-4815-9F0F-6DE790F94EB4}"/>
                    </a:ext>
                  </a:extLst>
                </p:cNvPr>
                <p:cNvSpPr/>
                <p:nvPr/>
              </p:nvSpPr>
              <p:spPr>
                <a:xfrm>
                  <a:off x="4502025" y="3263465"/>
                  <a:ext cx="121396" cy="2749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3" name="Rectangle: Rounded Corners 72">
                  <a:extLst>
                    <a:ext uri="{FF2B5EF4-FFF2-40B4-BE49-F238E27FC236}">
                      <a16:creationId xmlns:a16="http://schemas.microsoft.com/office/drawing/2014/main" id="{397BB34D-E13D-4AC4-9D60-E5B60E9BC635}"/>
                    </a:ext>
                  </a:extLst>
                </p:cNvPr>
                <p:cNvSpPr/>
                <p:nvPr/>
              </p:nvSpPr>
              <p:spPr>
                <a:xfrm>
                  <a:off x="4743650" y="3279818"/>
                  <a:ext cx="121396" cy="242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74" name="Straight Connector 73">
                  <a:extLst>
                    <a:ext uri="{FF2B5EF4-FFF2-40B4-BE49-F238E27FC236}">
                      <a16:creationId xmlns:a16="http://schemas.microsoft.com/office/drawing/2014/main" id="{87642991-E9A1-4281-A6AF-BC6735C1C0F7}"/>
                    </a:ext>
                  </a:extLst>
                </p:cNvPr>
                <p:cNvCxnSpPr>
                  <a:cxnSpLocks/>
                  <a:stCxn id="70" idx="0"/>
                  <a:endCxn id="71" idx="2"/>
                </p:cNvCxnSpPr>
                <p:nvPr/>
              </p:nvCxnSpPr>
              <p:spPr>
                <a:xfrm>
                  <a:off x="4079473" y="3117660"/>
                  <a:ext cx="241625" cy="481470"/>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B309DC-94C5-489E-8510-1D9D3A47B95C}"/>
                    </a:ext>
                  </a:extLst>
                </p:cNvPr>
                <p:cNvCxnSpPr>
                  <a:cxnSpLocks/>
                  <a:stCxn id="70" idx="2"/>
                  <a:endCxn id="71" idx="0"/>
                </p:cNvCxnSpPr>
                <p:nvPr/>
              </p:nvCxnSpPr>
              <p:spPr>
                <a:xfrm flipV="1">
                  <a:off x="4079473" y="3202769"/>
                  <a:ext cx="241625" cy="481469"/>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CF0C3B1-C9B0-4347-93DE-EC6B193C9B5A}"/>
                    </a:ext>
                  </a:extLst>
                </p:cNvPr>
                <p:cNvCxnSpPr>
                  <a:cxnSpLocks/>
                  <a:stCxn id="71" idx="0"/>
                  <a:endCxn id="72" idx="2"/>
                </p:cNvCxnSpPr>
                <p:nvPr/>
              </p:nvCxnSpPr>
              <p:spPr>
                <a:xfrm>
                  <a:off x="4321098" y="3202769"/>
                  <a:ext cx="241625" cy="335664"/>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FD3B70-CF93-44EB-8398-76B117FA1EB1}"/>
                    </a:ext>
                  </a:extLst>
                </p:cNvPr>
                <p:cNvCxnSpPr>
                  <a:cxnSpLocks/>
                  <a:stCxn id="71" idx="2"/>
                  <a:endCxn id="72" idx="0"/>
                </p:cNvCxnSpPr>
                <p:nvPr/>
              </p:nvCxnSpPr>
              <p:spPr>
                <a:xfrm flipV="1">
                  <a:off x="4321098" y="3263465"/>
                  <a:ext cx="241625" cy="33566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CD6685-59A8-4FF4-A0AF-3C39E5E9CBE4}"/>
                    </a:ext>
                  </a:extLst>
                </p:cNvPr>
                <p:cNvCxnSpPr>
                  <a:cxnSpLocks/>
                  <a:stCxn id="72" idx="0"/>
                  <a:endCxn id="73" idx="2"/>
                </p:cNvCxnSpPr>
                <p:nvPr/>
              </p:nvCxnSpPr>
              <p:spPr>
                <a:xfrm>
                  <a:off x="4562723" y="3263465"/>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D56898-4C68-4C62-BC4D-6DF374CCACC9}"/>
                    </a:ext>
                  </a:extLst>
                </p:cNvPr>
                <p:cNvCxnSpPr>
                  <a:cxnSpLocks/>
                  <a:stCxn id="72" idx="2"/>
                  <a:endCxn id="73" idx="0"/>
                </p:cNvCxnSpPr>
                <p:nvPr/>
              </p:nvCxnSpPr>
              <p:spPr>
                <a:xfrm flipV="1">
                  <a:off x="4562723" y="3279818"/>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180410E-B4D5-4C80-9B48-5223DD617F44}"/>
                    </a:ext>
                  </a:extLst>
                </p:cNvPr>
                <p:cNvSpPr/>
                <p:nvPr/>
              </p:nvSpPr>
              <p:spPr>
                <a:xfrm>
                  <a:off x="4985275" y="3263465"/>
                  <a:ext cx="121396" cy="2749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1" name="Rectangle: Rounded Corners 80">
                  <a:extLst>
                    <a:ext uri="{FF2B5EF4-FFF2-40B4-BE49-F238E27FC236}">
                      <a16:creationId xmlns:a16="http://schemas.microsoft.com/office/drawing/2014/main" id="{A9AF1BC1-C050-41E8-ACEA-52D781932D2B}"/>
                    </a:ext>
                  </a:extLst>
                </p:cNvPr>
                <p:cNvSpPr/>
                <p:nvPr/>
              </p:nvSpPr>
              <p:spPr>
                <a:xfrm>
                  <a:off x="5226900" y="3202769"/>
                  <a:ext cx="121396" cy="39636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2" name="Rectangle: Rounded Corners 81">
                  <a:extLst>
                    <a:ext uri="{FF2B5EF4-FFF2-40B4-BE49-F238E27FC236}">
                      <a16:creationId xmlns:a16="http://schemas.microsoft.com/office/drawing/2014/main" id="{8547ACF9-9320-46D3-B182-73AFCDC95384}"/>
                    </a:ext>
                  </a:extLst>
                </p:cNvPr>
                <p:cNvSpPr/>
                <p:nvPr/>
              </p:nvSpPr>
              <p:spPr>
                <a:xfrm>
                  <a:off x="5468526" y="3117660"/>
                  <a:ext cx="121396" cy="56657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83" name="Straight Connector 82">
                  <a:extLst>
                    <a:ext uri="{FF2B5EF4-FFF2-40B4-BE49-F238E27FC236}">
                      <a16:creationId xmlns:a16="http://schemas.microsoft.com/office/drawing/2014/main" id="{F0C48A5B-7245-4A9C-9C62-F859D0D6AE51}"/>
                    </a:ext>
                  </a:extLst>
                </p:cNvPr>
                <p:cNvCxnSpPr>
                  <a:cxnSpLocks/>
                  <a:stCxn id="80" idx="2"/>
                  <a:endCxn id="73" idx="0"/>
                </p:cNvCxnSpPr>
                <p:nvPr/>
              </p:nvCxnSpPr>
              <p:spPr>
                <a:xfrm flipH="1" flipV="1">
                  <a:off x="4804348" y="3279818"/>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949C87-2ACA-475D-934A-912BD6E34785}"/>
                    </a:ext>
                  </a:extLst>
                </p:cNvPr>
                <p:cNvCxnSpPr>
                  <a:cxnSpLocks/>
                  <a:stCxn id="80" idx="0"/>
                  <a:endCxn id="73" idx="2"/>
                </p:cNvCxnSpPr>
                <p:nvPr/>
              </p:nvCxnSpPr>
              <p:spPr>
                <a:xfrm flipH="1">
                  <a:off x="4804348" y="3263465"/>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168BBE-8D29-4D8D-B7BC-213D248D5C91}"/>
                    </a:ext>
                  </a:extLst>
                </p:cNvPr>
                <p:cNvCxnSpPr>
                  <a:cxnSpLocks/>
                  <a:stCxn id="81" idx="2"/>
                  <a:endCxn id="80" idx="0"/>
                </p:cNvCxnSpPr>
                <p:nvPr/>
              </p:nvCxnSpPr>
              <p:spPr>
                <a:xfrm flipH="1" flipV="1">
                  <a:off x="5045973" y="3263465"/>
                  <a:ext cx="241625" cy="33566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224698C-F707-4839-910F-EFDFBDE4F148}"/>
                    </a:ext>
                  </a:extLst>
                </p:cNvPr>
                <p:cNvCxnSpPr>
                  <a:cxnSpLocks/>
                  <a:stCxn id="81" idx="0"/>
                  <a:endCxn id="80" idx="2"/>
                </p:cNvCxnSpPr>
                <p:nvPr/>
              </p:nvCxnSpPr>
              <p:spPr>
                <a:xfrm flipH="1">
                  <a:off x="5045973" y="3202769"/>
                  <a:ext cx="241625" cy="335664"/>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0C29CF-4D69-4448-BE11-433D88A60C09}"/>
                    </a:ext>
                  </a:extLst>
                </p:cNvPr>
                <p:cNvCxnSpPr>
                  <a:cxnSpLocks/>
                  <a:stCxn id="82" idx="0"/>
                  <a:endCxn id="81" idx="2"/>
                </p:cNvCxnSpPr>
                <p:nvPr/>
              </p:nvCxnSpPr>
              <p:spPr>
                <a:xfrm flipH="1">
                  <a:off x="5287598" y="3117660"/>
                  <a:ext cx="241626" cy="481470"/>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9EB278C-7357-435B-B939-7865B142FF4F}"/>
                    </a:ext>
                  </a:extLst>
                </p:cNvPr>
                <p:cNvCxnSpPr>
                  <a:cxnSpLocks/>
                  <a:stCxn id="82" idx="2"/>
                  <a:endCxn id="81" idx="0"/>
                </p:cNvCxnSpPr>
                <p:nvPr/>
              </p:nvCxnSpPr>
              <p:spPr>
                <a:xfrm flipH="1" flipV="1">
                  <a:off x="5287598" y="3202769"/>
                  <a:ext cx="241626" cy="481469"/>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Rounded Corners 68">
                <a:extLst>
                  <a:ext uri="{FF2B5EF4-FFF2-40B4-BE49-F238E27FC236}">
                    <a16:creationId xmlns:a16="http://schemas.microsoft.com/office/drawing/2014/main" id="{20BE8F74-5175-438D-9C97-00A6E6A2E347}"/>
                  </a:ext>
                </a:extLst>
              </p:cNvPr>
              <p:cNvSpPr/>
              <p:nvPr/>
            </p:nvSpPr>
            <p:spPr>
              <a:xfrm>
                <a:off x="3086641" y="3946049"/>
                <a:ext cx="1432560" cy="678180"/>
              </a:xfrm>
              <a:prstGeom prst="round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276261B5-7B27-4B09-899B-F8B6ABF836ED}"/>
                    </a:ext>
                  </a:extLst>
                </p:cNvPr>
                <p:cNvSpPr/>
                <p:nvPr/>
              </p:nvSpPr>
              <p:spPr>
                <a:xfrm>
                  <a:off x="3934864" y="4649364"/>
                  <a:ext cx="119983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Gen </a:t>
                  </a:r>
                  <a:r>
                    <a:rPr kumimoji="0" lang="en-US" sz="1600" b="1" i="0" u="none" strike="noStrike" kern="1200" cap="none" spc="0" normalizeH="0" baseline="0" noProof="0" dirty="0" err="1">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𝐳</m:t>
                              </m:r>
                            </m:e>
                          </m:acc>
                        </m:e>
                        <m:sub>
                          <m: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800" b="1" i="0" u="none" strike="noStrike" kern="1200" cap="none" spc="0" normalizeH="0" baseline="0" noProof="0" dirty="0">
                    <a:ln>
                      <a:noFill/>
                    </a:ln>
                    <a:solidFill>
                      <a:srgbClr val="FE5000">
                        <a:lumMod val="60000"/>
                        <a:lumOff val="40000"/>
                      </a:srgbClr>
                    </a:solidFill>
                    <a:effectLst/>
                    <a:uLnTx/>
                    <a:uFillTx/>
                    <a:latin typeface="GE Inspira Sans"/>
                    <a:ea typeface="+mn-ea"/>
                    <a:cs typeface="+mn-cs"/>
                  </a:endParaRPr>
                </a:p>
              </p:txBody>
            </p:sp>
          </mc:Choice>
          <mc:Fallback xmlns="">
            <p:sp>
              <p:nvSpPr>
                <p:cNvPr id="95" name="Rectangle 94">
                  <a:extLst>
                    <a:ext uri="{FF2B5EF4-FFF2-40B4-BE49-F238E27FC236}">
                      <a16:creationId xmlns:a16="http://schemas.microsoft.com/office/drawing/2014/main" id="{276261B5-7B27-4B09-899B-F8B6ABF836ED}"/>
                    </a:ext>
                  </a:extLst>
                </p:cNvPr>
                <p:cNvSpPr>
                  <a:spLocks noRot="1" noChangeAspect="1" noMove="1" noResize="1" noEditPoints="1" noAdjustHandles="1" noChangeArrowheads="1" noChangeShapeType="1" noTextEdit="1"/>
                </p:cNvSpPr>
                <p:nvPr/>
              </p:nvSpPr>
              <p:spPr>
                <a:xfrm>
                  <a:off x="3934864" y="4649364"/>
                  <a:ext cx="1199836" cy="338554"/>
                </a:xfrm>
                <a:prstGeom prst="rect">
                  <a:avLst/>
                </a:prstGeom>
                <a:blipFill>
                  <a:blip r:embed="rId13"/>
                  <a:stretch>
                    <a:fillRect t="-5357" r="-8122" b="-21429"/>
                  </a:stretch>
                </a:blipFill>
              </p:spPr>
              <p:txBody>
                <a:bodyPr/>
                <a:lstStyle/>
                <a:p>
                  <a:r>
                    <a:rPr lang="en-US">
                      <a:noFill/>
                    </a:rPr>
                    <a:t> </a:t>
                  </a:r>
                </a:p>
              </p:txBody>
            </p:sp>
          </mc:Fallback>
        </mc:AlternateContent>
        <p:sp>
          <p:nvSpPr>
            <p:cNvPr id="96" name="Arrow: Right 95">
              <a:extLst>
                <a:ext uri="{FF2B5EF4-FFF2-40B4-BE49-F238E27FC236}">
                  <a16:creationId xmlns:a16="http://schemas.microsoft.com/office/drawing/2014/main" id="{1FF8537F-565B-4821-90F8-581E9D004CA4}"/>
                </a:ext>
              </a:extLst>
            </p:cNvPr>
            <p:cNvSpPr/>
            <p:nvPr/>
          </p:nvSpPr>
          <p:spPr>
            <a:xfrm>
              <a:off x="9190656" y="262350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nvGrpSpPr>
            <p:cNvPr id="121" name="Group 120">
              <a:extLst>
                <a:ext uri="{FF2B5EF4-FFF2-40B4-BE49-F238E27FC236}">
                  <a16:creationId xmlns:a16="http://schemas.microsoft.com/office/drawing/2014/main" id="{178D95F6-F9FA-4831-BE08-90B6443CBDF9}"/>
                </a:ext>
              </a:extLst>
            </p:cNvPr>
            <p:cNvGrpSpPr/>
            <p:nvPr/>
          </p:nvGrpSpPr>
          <p:grpSpPr>
            <a:xfrm rot="10800000">
              <a:off x="1130600" y="3729139"/>
              <a:ext cx="1432560" cy="678180"/>
              <a:chOff x="6451512" y="1373411"/>
              <a:chExt cx="1432560" cy="678180"/>
            </a:xfrm>
          </p:grpSpPr>
          <p:sp>
            <p:nvSpPr>
              <p:cNvPr id="98" name="Rectangle: Rounded Corners 97">
                <a:extLst>
                  <a:ext uri="{FF2B5EF4-FFF2-40B4-BE49-F238E27FC236}">
                    <a16:creationId xmlns:a16="http://schemas.microsoft.com/office/drawing/2014/main" id="{EB87B9C3-B71C-4E8D-ABC6-24C28C2EDFC9}"/>
                  </a:ext>
                </a:extLst>
              </p:cNvPr>
              <p:cNvSpPr/>
              <p:nvPr/>
            </p:nvSpPr>
            <p:spPr>
              <a:xfrm>
                <a:off x="6523127" y="1428423"/>
                <a:ext cx="100150" cy="56657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99" name="Rectangle: Rounded Corners 98">
                <a:extLst>
                  <a:ext uri="{FF2B5EF4-FFF2-40B4-BE49-F238E27FC236}">
                    <a16:creationId xmlns:a16="http://schemas.microsoft.com/office/drawing/2014/main" id="{0FF23FF5-9DA4-42CA-9708-F62EC760BCE2}"/>
                  </a:ext>
                </a:extLst>
              </p:cNvPr>
              <p:cNvSpPr/>
              <p:nvPr/>
            </p:nvSpPr>
            <p:spPr>
              <a:xfrm>
                <a:off x="6710060" y="1513532"/>
                <a:ext cx="100150" cy="396361"/>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0" name="Rectangle: Rounded Corners 99">
                <a:extLst>
                  <a:ext uri="{FF2B5EF4-FFF2-40B4-BE49-F238E27FC236}">
                    <a16:creationId xmlns:a16="http://schemas.microsoft.com/office/drawing/2014/main" id="{12460664-C10E-4FB6-84E0-49DC11966CF6}"/>
                  </a:ext>
                </a:extLst>
              </p:cNvPr>
              <p:cNvSpPr/>
              <p:nvPr/>
            </p:nvSpPr>
            <p:spPr>
              <a:xfrm>
                <a:off x="7083926" y="1574228"/>
                <a:ext cx="100150" cy="27496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1" name="Rectangle: Rounded Corners 100">
                <a:extLst>
                  <a:ext uri="{FF2B5EF4-FFF2-40B4-BE49-F238E27FC236}">
                    <a16:creationId xmlns:a16="http://schemas.microsoft.com/office/drawing/2014/main" id="{9DF25187-847D-465E-BE8C-5033ADD9F371}"/>
                  </a:ext>
                </a:extLst>
              </p:cNvPr>
              <p:cNvSpPr/>
              <p:nvPr/>
            </p:nvSpPr>
            <p:spPr>
              <a:xfrm>
                <a:off x="7270858" y="1590581"/>
                <a:ext cx="100150" cy="242262"/>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02" name="Straight Connector 101">
                <a:extLst>
                  <a:ext uri="{FF2B5EF4-FFF2-40B4-BE49-F238E27FC236}">
                    <a16:creationId xmlns:a16="http://schemas.microsoft.com/office/drawing/2014/main" id="{3CBE0CB1-E934-46A5-898E-CA554767BDA7}"/>
                  </a:ext>
                </a:extLst>
              </p:cNvPr>
              <p:cNvCxnSpPr>
                <a:cxnSpLocks/>
                <a:stCxn id="98" idx="0"/>
                <a:endCxn id="99" idx="2"/>
              </p:cNvCxnSpPr>
              <p:nvPr/>
            </p:nvCxnSpPr>
            <p:spPr>
              <a:xfrm>
                <a:off x="6573202" y="1428423"/>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61F910C-F1A1-44EB-BCD8-43D7A8BC0A4B}"/>
                  </a:ext>
                </a:extLst>
              </p:cNvPr>
              <p:cNvCxnSpPr>
                <a:cxnSpLocks/>
                <a:stCxn id="98" idx="2"/>
                <a:endCxn id="99" idx="0"/>
              </p:cNvCxnSpPr>
              <p:nvPr/>
            </p:nvCxnSpPr>
            <p:spPr>
              <a:xfrm flipV="1">
                <a:off x="6573202" y="1513532"/>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2B5A9D9-9C13-4F1E-AACB-B82A3103190F}"/>
                  </a:ext>
                </a:extLst>
              </p:cNvPr>
              <p:cNvCxnSpPr>
                <a:cxnSpLocks/>
                <a:stCxn id="100" idx="0"/>
                <a:endCxn id="101" idx="2"/>
              </p:cNvCxnSpPr>
              <p:nvPr/>
            </p:nvCxnSpPr>
            <p:spPr>
              <a:xfrm>
                <a:off x="7134001" y="1574228"/>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C3F25DA-947E-408F-9961-A025A6AC2010}"/>
                  </a:ext>
                </a:extLst>
              </p:cNvPr>
              <p:cNvCxnSpPr>
                <a:cxnSpLocks/>
                <a:stCxn id="100" idx="2"/>
                <a:endCxn id="101" idx="0"/>
              </p:cNvCxnSpPr>
              <p:nvPr/>
            </p:nvCxnSpPr>
            <p:spPr>
              <a:xfrm flipV="1">
                <a:off x="7134001" y="1590581"/>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9C2E26E8-F5D4-4AA1-AF80-AED30B2815DC}"/>
                  </a:ext>
                </a:extLst>
              </p:cNvPr>
              <p:cNvSpPr/>
              <p:nvPr/>
            </p:nvSpPr>
            <p:spPr>
              <a:xfrm>
                <a:off x="7644724" y="1506533"/>
                <a:ext cx="37718" cy="410359"/>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7" name="Oval 106">
                <a:extLst>
                  <a:ext uri="{FF2B5EF4-FFF2-40B4-BE49-F238E27FC236}">
                    <a16:creationId xmlns:a16="http://schemas.microsoft.com/office/drawing/2014/main" id="{762E747B-E30B-404F-9880-23AF93D5EB80}"/>
                  </a:ext>
                </a:extLst>
              </p:cNvPr>
              <p:cNvSpPr/>
              <p:nvPr/>
            </p:nvSpPr>
            <p:spPr>
              <a:xfrm>
                <a:off x="7785937" y="1681364"/>
                <a:ext cx="45719" cy="45719"/>
              </a:xfrm>
              <a:prstGeom prst="ellipse">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08" name="Straight Connector 107">
                <a:extLst>
                  <a:ext uri="{FF2B5EF4-FFF2-40B4-BE49-F238E27FC236}">
                    <a16:creationId xmlns:a16="http://schemas.microsoft.com/office/drawing/2014/main" id="{756FBA95-4BDB-4361-91FE-36450B73054D}"/>
                  </a:ext>
                </a:extLst>
              </p:cNvPr>
              <p:cNvCxnSpPr>
                <a:cxnSpLocks/>
                <a:stCxn id="107" idx="2"/>
                <a:endCxn id="106" idx="0"/>
              </p:cNvCxnSpPr>
              <p:nvPr/>
            </p:nvCxnSpPr>
            <p:spPr>
              <a:xfrm flipH="1" flipV="1">
                <a:off x="7663583" y="1506533"/>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186233C-4B8C-4280-A6CD-4286D7E970A4}"/>
                  </a:ext>
                </a:extLst>
              </p:cNvPr>
              <p:cNvCxnSpPr>
                <a:cxnSpLocks/>
                <a:stCxn id="107" idx="2"/>
                <a:endCxn id="106" idx="2"/>
              </p:cNvCxnSpPr>
              <p:nvPr/>
            </p:nvCxnSpPr>
            <p:spPr>
              <a:xfrm flipH="1">
                <a:off x="7663583" y="1704224"/>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1F7E7A1-71D5-4148-95F4-8890AC362AED}"/>
                  </a:ext>
                </a:extLst>
              </p:cNvPr>
              <p:cNvSpPr/>
              <p:nvPr/>
            </p:nvSpPr>
            <p:spPr>
              <a:xfrm>
                <a:off x="7457791" y="1590581"/>
                <a:ext cx="100150" cy="242262"/>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11" name="Rectangle: Rounded Corners 110">
                <a:extLst>
                  <a:ext uri="{FF2B5EF4-FFF2-40B4-BE49-F238E27FC236}">
                    <a16:creationId xmlns:a16="http://schemas.microsoft.com/office/drawing/2014/main" id="{DA706B2D-8AA9-4C05-9EBB-FD792A646264}"/>
                  </a:ext>
                </a:extLst>
              </p:cNvPr>
              <p:cNvSpPr/>
              <p:nvPr/>
            </p:nvSpPr>
            <p:spPr>
              <a:xfrm>
                <a:off x="6896993" y="1574228"/>
                <a:ext cx="100150" cy="27496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12" name="Straight Connector 111">
                <a:extLst>
                  <a:ext uri="{FF2B5EF4-FFF2-40B4-BE49-F238E27FC236}">
                    <a16:creationId xmlns:a16="http://schemas.microsoft.com/office/drawing/2014/main" id="{0D360FE1-6512-4E37-8433-C2489F3A8282}"/>
                  </a:ext>
                </a:extLst>
              </p:cNvPr>
              <p:cNvCxnSpPr>
                <a:cxnSpLocks/>
                <a:stCxn id="99" idx="2"/>
                <a:endCxn id="111" idx="0"/>
              </p:cNvCxnSpPr>
              <p:nvPr/>
            </p:nvCxnSpPr>
            <p:spPr>
              <a:xfrm flipV="1">
                <a:off x="6760135" y="1574228"/>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92D4094-6451-419A-ACAB-588B9D93C5B1}"/>
                  </a:ext>
                </a:extLst>
              </p:cNvPr>
              <p:cNvCxnSpPr>
                <a:cxnSpLocks/>
                <a:stCxn id="99" idx="0"/>
                <a:endCxn id="111" idx="2"/>
              </p:cNvCxnSpPr>
              <p:nvPr/>
            </p:nvCxnSpPr>
            <p:spPr>
              <a:xfrm>
                <a:off x="6760135" y="1513532"/>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AAA6E86-5E35-46CC-88BE-BB9B5DC43A97}"/>
                  </a:ext>
                </a:extLst>
              </p:cNvPr>
              <p:cNvCxnSpPr>
                <a:cxnSpLocks/>
                <a:stCxn id="111" idx="0"/>
                <a:endCxn id="100" idx="2"/>
              </p:cNvCxnSpPr>
              <p:nvPr/>
            </p:nvCxnSpPr>
            <p:spPr>
              <a:xfrm>
                <a:off x="6947068" y="1574228"/>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6FC38B7-85C5-4C79-9213-3264D9031CDD}"/>
                  </a:ext>
                </a:extLst>
              </p:cNvPr>
              <p:cNvCxnSpPr>
                <a:cxnSpLocks/>
                <a:stCxn id="111" idx="2"/>
                <a:endCxn id="100" idx="0"/>
              </p:cNvCxnSpPr>
              <p:nvPr/>
            </p:nvCxnSpPr>
            <p:spPr>
              <a:xfrm flipV="1">
                <a:off x="6947068" y="1574228"/>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4F648B6-E66A-4E1A-8E63-94B4263210E8}"/>
                  </a:ext>
                </a:extLst>
              </p:cNvPr>
              <p:cNvCxnSpPr>
                <a:cxnSpLocks/>
                <a:stCxn id="101" idx="2"/>
                <a:endCxn id="110" idx="0"/>
              </p:cNvCxnSpPr>
              <p:nvPr/>
            </p:nvCxnSpPr>
            <p:spPr>
              <a:xfrm flipV="1">
                <a:off x="7320933" y="1590581"/>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17F1FD-A88B-4EE6-80DE-FAA20031619A}"/>
                  </a:ext>
                </a:extLst>
              </p:cNvPr>
              <p:cNvCxnSpPr>
                <a:cxnSpLocks/>
                <a:stCxn id="110" idx="2"/>
                <a:endCxn id="101" idx="0"/>
              </p:cNvCxnSpPr>
              <p:nvPr/>
            </p:nvCxnSpPr>
            <p:spPr>
              <a:xfrm flipH="1" flipV="1">
                <a:off x="7320933" y="1590581"/>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ED1693B-08B6-4052-870B-D37D237538A8}"/>
                  </a:ext>
                </a:extLst>
              </p:cNvPr>
              <p:cNvCxnSpPr>
                <a:cxnSpLocks/>
                <a:stCxn id="106" idx="2"/>
                <a:endCxn id="110" idx="0"/>
              </p:cNvCxnSpPr>
              <p:nvPr/>
            </p:nvCxnSpPr>
            <p:spPr>
              <a:xfrm flipH="1" flipV="1">
                <a:off x="7507866" y="1590581"/>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3A212BA-AC27-4B01-8667-010054D69083}"/>
                  </a:ext>
                </a:extLst>
              </p:cNvPr>
              <p:cNvCxnSpPr>
                <a:cxnSpLocks/>
                <a:stCxn id="106" idx="0"/>
                <a:endCxn id="110" idx="2"/>
              </p:cNvCxnSpPr>
              <p:nvPr/>
            </p:nvCxnSpPr>
            <p:spPr>
              <a:xfrm flipH="1">
                <a:off x="7507866" y="1506533"/>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B650036B-D595-4C2E-8606-D1F6B2D20CAD}"/>
                  </a:ext>
                </a:extLst>
              </p:cNvPr>
              <p:cNvSpPr/>
              <p:nvPr/>
            </p:nvSpPr>
            <p:spPr>
              <a:xfrm>
                <a:off x="6451512" y="1373411"/>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0E9B8903-F202-4A0D-9B25-30875BCC4355}"/>
                    </a:ext>
                  </a:extLst>
                </p:cNvPr>
                <p:cNvSpPr/>
                <p:nvPr/>
              </p:nvSpPr>
              <p:spPr>
                <a:xfrm>
                  <a:off x="992640" y="4434401"/>
                  <a:ext cx="170848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Discriminator </a:t>
                  </a:r>
                  <a14:m>
                    <m:oMath xmlns:m="http://schemas.openxmlformats.org/officeDocument/2006/math">
                      <m:sSub>
                        <m:sSubPr>
                          <m:ctrlP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𝐹</m:t>
                          </m:r>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122" name="Rectangle 121">
                  <a:extLst>
                    <a:ext uri="{FF2B5EF4-FFF2-40B4-BE49-F238E27FC236}">
                      <a16:creationId xmlns:a16="http://schemas.microsoft.com/office/drawing/2014/main" id="{0E9B8903-F202-4A0D-9B25-30875BCC4355}"/>
                    </a:ext>
                  </a:extLst>
                </p:cNvPr>
                <p:cNvSpPr>
                  <a:spLocks noRot="1" noChangeAspect="1" noMove="1" noResize="1" noEditPoints="1" noAdjustHandles="1" noChangeArrowheads="1" noChangeShapeType="1" noTextEdit="1"/>
                </p:cNvSpPr>
                <p:nvPr/>
              </p:nvSpPr>
              <p:spPr>
                <a:xfrm>
                  <a:off x="992640" y="4434401"/>
                  <a:ext cx="1708480" cy="338554"/>
                </a:xfrm>
                <a:prstGeom prst="rect">
                  <a:avLst/>
                </a:prstGeom>
                <a:blipFill>
                  <a:blip r:embed="rId14"/>
                  <a:stretch>
                    <a:fillRect l="-1786" t="-5357" b="-21429"/>
                  </a:stretch>
                </a:blipFill>
              </p:spPr>
              <p:txBody>
                <a:bodyPr/>
                <a:lstStyle/>
                <a:p>
                  <a:r>
                    <a:rPr lang="en-US">
                      <a:noFill/>
                    </a:rPr>
                    <a:t> </a:t>
                  </a:r>
                </a:p>
              </p:txBody>
            </p:sp>
          </mc:Fallback>
        </mc:AlternateContent>
        <p:sp>
          <p:nvSpPr>
            <p:cNvPr id="123" name="Rectangle 122">
              <a:extLst>
                <a:ext uri="{FF2B5EF4-FFF2-40B4-BE49-F238E27FC236}">
                  <a16:creationId xmlns:a16="http://schemas.microsoft.com/office/drawing/2014/main" id="{7FB07FE8-3613-4E63-99BD-E24278C59B4A}"/>
                </a:ext>
              </a:extLst>
            </p:cNvPr>
            <p:cNvSpPr/>
            <p:nvPr/>
          </p:nvSpPr>
          <p:spPr>
            <a:xfrm>
              <a:off x="3714434" y="3852145"/>
              <a:ext cx="4010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o</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p:sp>
          <p:nvSpPr>
            <p:cNvPr id="125" name="Rectangle 124">
              <a:extLst>
                <a:ext uri="{FF2B5EF4-FFF2-40B4-BE49-F238E27FC236}">
                  <a16:creationId xmlns:a16="http://schemas.microsoft.com/office/drawing/2014/main" id="{5195FC88-36C9-4530-BE02-925B039DA38B}"/>
                </a:ext>
              </a:extLst>
            </p:cNvPr>
            <p:cNvSpPr/>
            <p:nvPr/>
          </p:nvSpPr>
          <p:spPr>
            <a:xfrm>
              <a:off x="614280" y="2971922"/>
              <a:ext cx="140433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Probability of </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source</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8A7FE83-35C1-40BD-8527-333DE2CBE70F}"/>
                    </a:ext>
                  </a:extLst>
                </p:cNvPr>
                <p:cNvSpPr/>
                <p:nvPr/>
              </p:nvSpPr>
              <p:spPr>
                <a:xfrm>
                  <a:off x="8004819" y="4649364"/>
                  <a:ext cx="157640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Regen </a:t>
                  </a:r>
                  <a:r>
                    <a:rPr kumimoji="0" lang="en-US" sz="1600" b="1" i="0" u="none" strike="noStrike" kern="1200" cap="none" spc="0" normalizeH="0" baseline="0" noProof="0" dirty="0" err="1">
                      <a:ln>
                        <a:noFill/>
                      </a:ln>
                      <a:solidFill>
                        <a:srgbClr val="FF0000"/>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Wingdings" panose="05000000000000000000" pitchFamily="2" charset="2"/>
                                </a:rPr>
                                <m:t>𝐱</m:t>
                              </m:r>
                            </m:e>
                          </m:acc>
                        </m:e>
                        <m:sub>
                          <m: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600" b="1" i="0" u="none" strike="noStrike" kern="1200" cap="none" spc="0" normalizeH="0" baseline="0" noProof="0" dirty="0">
                    <a:ln>
                      <a:noFill/>
                    </a:ln>
                    <a:solidFill>
                      <a:srgbClr val="FF0000"/>
                    </a:solidFill>
                    <a:effectLst/>
                    <a:uLnTx/>
                    <a:uFillTx/>
                    <a:latin typeface="GE Inspira Sans"/>
                    <a:ea typeface="+mn-ea"/>
                    <a:cs typeface="+mn-cs"/>
                  </a:endParaRPr>
                </a:p>
              </p:txBody>
            </p:sp>
          </mc:Choice>
          <mc:Fallback xmlns="">
            <p:sp>
              <p:nvSpPr>
                <p:cNvPr id="54" name="Rectangle 53">
                  <a:extLst>
                    <a:ext uri="{FF2B5EF4-FFF2-40B4-BE49-F238E27FC236}">
                      <a16:creationId xmlns:a16="http://schemas.microsoft.com/office/drawing/2014/main" id="{D8A7FE83-35C1-40BD-8527-333DE2CBE70F}"/>
                    </a:ext>
                  </a:extLst>
                </p:cNvPr>
                <p:cNvSpPr>
                  <a:spLocks noRot="1" noChangeAspect="1" noMove="1" noResize="1" noEditPoints="1" noAdjustHandles="1" noChangeArrowheads="1" noChangeShapeType="1" noTextEdit="1"/>
                </p:cNvSpPr>
                <p:nvPr/>
              </p:nvSpPr>
              <p:spPr>
                <a:xfrm>
                  <a:off x="8004819" y="4649364"/>
                  <a:ext cx="1576404" cy="338554"/>
                </a:xfrm>
                <a:prstGeom prst="rect">
                  <a:avLst/>
                </a:prstGeom>
                <a:blipFill>
                  <a:blip r:embed="rId15"/>
                  <a:stretch>
                    <a:fillRect t="-5357" r="-3475" b="-21429"/>
                  </a:stretch>
                </a:blipFill>
              </p:spPr>
              <p:txBody>
                <a:bodyPr/>
                <a:lstStyle/>
                <a:p>
                  <a:r>
                    <a:rPr lang="en-US">
                      <a:noFill/>
                    </a:rPr>
                    <a:t> </a:t>
                  </a:r>
                </a:p>
              </p:txBody>
            </p:sp>
          </mc:Fallback>
        </mc:AlternateContent>
        <p:pic>
          <p:nvPicPr>
            <p:cNvPr id="130" name="Picture 129">
              <a:extLst>
                <a:ext uri="{FF2B5EF4-FFF2-40B4-BE49-F238E27FC236}">
                  <a16:creationId xmlns:a16="http://schemas.microsoft.com/office/drawing/2014/main" id="{34D79D2A-E198-41D1-9609-774161DF08D1}"/>
                </a:ext>
              </a:extLst>
            </p:cNvPr>
            <p:cNvPicPr>
              <a:picLocks/>
            </p:cNvPicPr>
            <p:nvPr/>
          </p:nvPicPr>
          <p:blipFill>
            <a:blip r:embed="rId16" cstate="email">
              <a:extLst>
                <a:ext uri="{28A0092B-C50C-407E-A947-70E740481C1C}">
                  <a14:useLocalDpi xmlns:a14="http://schemas.microsoft.com/office/drawing/2010/main"/>
                </a:ext>
              </a:extLst>
            </a:blip>
            <a:stretch>
              <a:fillRect/>
            </a:stretch>
          </p:blipFill>
          <p:spPr>
            <a:xfrm>
              <a:off x="7187685" y="2183434"/>
              <a:ext cx="777240" cy="1143000"/>
            </a:xfrm>
            <a:prstGeom prst="rect">
              <a:avLst/>
            </a:prstGeom>
            <a:ln w="57150">
              <a:solidFill>
                <a:schemeClr val="accent1"/>
              </a:solidFill>
            </a:ln>
          </p:spPr>
        </p:pic>
        <p:pic>
          <p:nvPicPr>
            <p:cNvPr id="132" name="Picture 131">
              <a:extLst>
                <a:ext uri="{FF2B5EF4-FFF2-40B4-BE49-F238E27FC236}">
                  <a16:creationId xmlns:a16="http://schemas.microsoft.com/office/drawing/2014/main" id="{CFBD5DDA-58AB-4A73-9FF0-C07086B13907}"/>
                </a:ext>
              </a:extLst>
            </p:cNvPr>
            <p:cNvPicPr>
              <a:picLocks/>
            </p:cNvPicPr>
            <p:nvPr/>
          </p:nvPicPr>
          <p:blipFill rotWithShape="1">
            <a:blip r:embed="rId17" cstate="print">
              <a:extLst>
                <a:ext uri="{28A0092B-C50C-407E-A947-70E740481C1C}">
                  <a14:useLocalDpi xmlns:a14="http://schemas.microsoft.com/office/drawing/2010/main" val="0"/>
                </a:ext>
              </a:extLst>
            </a:blip>
            <a:srcRect l="3019" t="1035" r="73519" b="84348"/>
            <a:stretch/>
          </p:blipFill>
          <p:spPr>
            <a:xfrm>
              <a:off x="7187685" y="3494367"/>
              <a:ext cx="777240" cy="1143000"/>
            </a:xfrm>
            <a:prstGeom prst="rect">
              <a:avLst/>
            </a:prstGeom>
            <a:ln w="57150">
              <a:solidFill>
                <a:srgbClr val="FFC000"/>
              </a:solidFill>
            </a:ln>
          </p:spPr>
        </p:pic>
        <p:pic>
          <p:nvPicPr>
            <p:cNvPr id="135" name="Picture 134">
              <a:extLst>
                <a:ext uri="{FF2B5EF4-FFF2-40B4-BE49-F238E27FC236}">
                  <a16:creationId xmlns:a16="http://schemas.microsoft.com/office/drawing/2014/main" id="{444ED68C-3F7B-44D9-9B9D-B475619CA165}"/>
                </a:ext>
              </a:extLst>
            </p:cNvPr>
            <p:cNvPicPr>
              <a:picLocks/>
            </p:cNvPicPr>
            <p:nvPr/>
          </p:nvPicPr>
          <p:blipFill rotWithShape="1">
            <a:blip r:embed="rId18" cstate="print">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l="323" t="1035" r="73519" b="84348"/>
            <a:stretch/>
          </p:blipFill>
          <p:spPr>
            <a:xfrm>
              <a:off x="4072295" y="3494367"/>
              <a:ext cx="777240" cy="1143000"/>
            </a:xfrm>
            <a:prstGeom prst="rect">
              <a:avLst/>
            </a:prstGeom>
            <a:ln w="57150">
              <a:solidFill>
                <a:srgbClr val="FFC000"/>
              </a:solidFill>
            </a:ln>
          </p:spPr>
        </p:pic>
        <p:sp>
          <p:nvSpPr>
            <p:cNvPr id="137" name="Arrow: Right 136">
              <a:extLst>
                <a:ext uri="{FF2B5EF4-FFF2-40B4-BE49-F238E27FC236}">
                  <a16:creationId xmlns:a16="http://schemas.microsoft.com/office/drawing/2014/main" id="{C2DCE6A9-BAAB-4F80-8A57-ED1FEE63C726}"/>
                </a:ext>
              </a:extLst>
            </p:cNvPr>
            <p:cNvSpPr/>
            <p:nvPr/>
          </p:nvSpPr>
          <p:spPr>
            <a:xfrm>
              <a:off x="6858293" y="2623503"/>
              <a:ext cx="526221"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156" name="Picture 155">
              <a:extLst>
                <a:ext uri="{FF2B5EF4-FFF2-40B4-BE49-F238E27FC236}">
                  <a16:creationId xmlns:a16="http://schemas.microsoft.com/office/drawing/2014/main" id="{C30F7EE9-B02A-4533-A10A-2BD07D95245E}"/>
                </a:ext>
              </a:extLst>
            </p:cNvPr>
            <p:cNvPicPr>
              <a:picLocks/>
            </p:cNvPicPr>
            <p:nvPr/>
          </p:nvPicPr>
          <p:blipFill rotWithShape="1">
            <a:blip r:embed="rId20" cstate="email">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a:ext>
              </a:extLst>
            </a:blip>
            <a:srcRect l="3324"/>
            <a:stretch/>
          </p:blipFill>
          <p:spPr>
            <a:xfrm>
              <a:off x="2975485" y="2183434"/>
              <a:ext cx="777240" cy="1143000"/>
            </a:xfrm>
            <a:prstGeom prst="rect">
              <a:avLst/>
            </a:prstGeom>
            <a:ln w="57150">
              <a:solidFill>
                <a:schemeClr val="accent1"/>
              </a:solidFill>
            </a:ln>
          </p:spPr>
        </p:pic>
        <mc:AlternateContent xmlns:mc="http://schemas.openxmlformats.org/markup-compatibility/2006" xmlns:a14="http://schemas.microsoft.com/office/drawing/2010/main">
          <mc:Choice Requires="a14">
            <p:sp>
              <p:nvSpPr>
                <p:cNvPr id="161" name="Rectangle 160">
                  <a:extLst>
                    <a:ext uri="{FF2B5EF4-FFF2-40B4-BE49-F238E27FC236}">
                      <a16:creationId xmlns:a16="http://schemas.microsoft.com/office/drawing/2014/main" id="{3B913A05-1B1F-4F95-874A-0EC2D48E73EE}"/>
                    </a:ext>
                  </a:extLst>
                </p:cNvPr>
                <p:cNvSpPr/>
                <p:nvPr/>
              </p:nvSpPr>
              <p:spPr>
                <a:xfrm>
                  <a:off x="2709406" y="1811718"/>
                  <a:ext cx="130939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Regen </a:t>
                  </a:r>
                  <a:r>
                    <a:rPr kumimoji="0" lang="en-US" sz="1600" b="1" i="0" u="none" strike="noStrike" kern="1200" cap="none" spc="0" normalizeH="0" baseline="0" noProof="0" dirty="0" err="1">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𝐳</m:t>
                              </m:r>
                            </m:e>
                          </m:acc>
                        </m:e>
                        <m:sub>
                          <m: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600" b="1" i="0" u="none" strike="noStrike" kern="1200" cap="none" spc="0" normalizeH="0" baseline="0" noProof="0" dirty="0">
                    <a:ln>
                      <a:noFill/>
                    </a:ln>
                    <a:solidFill>
                      <a:srgbClr val="FE5000">
                        <a:lumMod val="60000"/>
                        <a:lumOff val="40000"/>
                      </a:srgbClr>
                    </a:solidFill>
                    <a:effectLst/>
                    <a:uLnTx/>
                    <a:uFillTx/>
                    <a:latin typeface="GE Inspira Sans"/>
                    <a:ea typeface="+mn-ea"/>
                    <a:cs typeface="+mn-cs"/>
                  </a:endParaRPr>
                </a:p>
              </p:txBody>
            </p:sp>
          </mc:Choice>
          <mc:Fallback xmlns="">
            <p:sp>
              <p:nvSpPr>
                <p:cNvPr id="161" name="Rectangle 160">
                  <a:extLst>
                    <a:ext uri="{FF2B5EF4-FFF2-40B4-BE49-F238E27FC236}">
                      <a16:creationId xmlns:a16="http://schemas.microsoft.com/office/drawing/2014/main" id="{3B913A05-1B1F-4F95-874A-0EC2D48E73EE}"/>
                    </a:ext>
                  </a:extLst>
                </p:cNvPr>
                <p:cNvSpPr>
                  <a:spLocks noRot="1" noChangeAspect="1" noMove="1" noResize="1" noEditPoints="1" noAdjustHandles="1" noChangeArrowheads="1" noChangeShapeType="1" noTextEdit="1"/>
                </p:cNvSpPr>
                <p:nvPr/>
              </p:nvSpPr>
              <p:spPr>
                <a:xfrm>
                  <a:off x="2709406" y="1811718"/>
                  <a:ext cx="1309397" cy="338554"/>
                </a:xfrm>
                <a:prstGeom prst="rect">
                  <a:avLst/>
                </a:prstGeom>
                <a:blipFill>
                  <a:blip r:embed="rId22"/>
                  <a:stretch>
                    <a:fillRect l="-1860" t="-5455" r="-10698" b="-23636"/>
                  </a:stretch>
                </a:blipFill>
              </p:spPr>
              <p:txBody>
                <a:bodyPr/>
                <a:lstStyle/>
                <a:p>
                  <a:r>
                    <a:rPr lang="en-US">
                      <a:noFill/>
                    </a:rPr>
                    <a:t> </a:t>
                  </a:r>
                </a:p>
              </p:txBody>
            </p:sp>
          </mc:Fallback>
        </mc:AlternateContent>
        <p:sp>
          <p:nvSpPr>
            <p:cNvPr id="163" name="Arrow: Right 162">
              <a:extLst>
                <a:ext uri="{FF2B5EF4-FFF2-40B4-BE49-F238E27FC236}">
                  <a16:creationId xmlns:a16="http://schemas.microsoft.com/office/drawing/2014/main" id="{0F1C79A5-F31E-4AD1-A2CA-F346BAE70320}"/>
                </a:ext>
              </a:extLst>
            </p:cNvPr>
            <p:cNvSpPr/>
            <p:nvPr/>
          </p:nvSpPr>
          <p:spPr>
            <a:xfrm flipH="1">
              <a:off x="4664325" y="3959042"/>
              <a:ext cx="548979"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65" name="Connector: Elbow 164">
              <a:extLst>
                <a:ext uri="{FF2B5EF4-FFF2-40B4-BE49-F238E27FC236}">
                  <a16:creationId xmlns:a16="http://schemas.microsoft.com/office/drawing/2014/main" id="{93272A73-6DBD-4EDA-8C09-8C9FFF0E57D3}"/>
                </a:ext>
              </a:extLst>
            </p:cNvPr>
            <p:cNvCxnSpPr>
              <a:cxnSpLocks/>
            </p:cNvCxnSpPr>
            <p:nvPr/>
          </p:nvCxnSpPr>
          <p:spPr>
            <a:xfrm rot="10800000" flipH="1" flipV="1">
              <a:off x="6783082" y="2880414"/>
              <a:ext cx="2014698" cy="597481"/>
            </a:xfrm>
            <a:prstGeom prst="bentConnector3">
              <a:avLst>
                <a:gd name="adj1" fmla="val 9994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6" name="Arrow: Right 165">
              <a:extLst>
                <a:ext uri="{FF2B5EF4-FFF2-40B4-BE49-F238E27FC236}">
                  <a16:creationId xmlns:a16="http://schemas.microsoft.com/office/drawing/2014/main" id="{E18D6B73-DB1F-4BEA-8193-97692CCE14C8}"/>
                </a:ext>
              </a:extLst>
            </p:cNvPr>
            <p:cNvSpPr/>
            <p:nvPr/>
          </p:nvSpPr>
          <p:spPr>
            <a:xfrm flipH="1">
              <a:off x="2611044" y="3997601"/>
              <a:ext cx="248947"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3" name="Picture 2">
              <a:extLst>
                <a:ext uri="{FF2B5EF4-FFF2-40B4-BE49-F238E27FC236}">
                  <a16:creationId xmlns:a16="http://schemas.microsoft.com/office/drawing/2014/main" id="{D016CF08-2BA6-4A82-8267-3D3D24E91BC7}"/>
                </a:ext>
              </a:extLst>
            </p:cNvPr>
            <p:cNvPicPr>
              <a:picLocks/>
            </p:cNvPicPr>
            <p:nvPr/>
          </p:nvPicPr>
          <p:blipFill rotWithShape="1">
            <a:blip r:embed="rId23">
              <a:extLst>
                <a:ext uri="{28A0092B-C50C-407E-A947-70E740481C1C}">
                  <a14:useLocalDpi xmlns:a14="http://schemas.microsoft.com/office/drawing/2010/main" val="0"/>
                </a:ext>
              </a:extLst>
            </a:blip>
            <a:srcRect l="74743" t="3532" r="1145" b="2548"/>
            <a:stretch/>
          </p:blipFill>
          <p:spPr>
            <a:xfrm>
              <a:off x="2975485" y="3494367"/>
              <a:ext cx="777240" cy="1143000"/>
            </a:xfrm>
            <a:prstGeom prst="rect">
              <a:avLst/>
            </a:prstGeom>
            <a:ln w="57150">
              <a:solidFill>
                <a:srgbClr val="FFC000"/>
              </a:solidFill>
            </a:ln>
          </p:spPr>
        </p:pic>
        <p:cxnSp>
          <p:nvCxnSpPr>
            <p:cNvPr id="140" name="Connector: Elbow 139">
              <a:extLst>
                <a:ext uri="{FF2B5EF4-FFF2-40B4-BE49-F238E27FC236}">
                  <a16:creationId xmlns:a16="http://schemas.microsoft.com/office/drawing/2014/main" id="{6E1A5F99-160D-4AF4-A110-25AB6E21BF1F}"/>
                </a:ext>
              </a:extLst>
            </p:cNvPr>
            <p:cNvCxnSpPr>
              <a:cxnSpLocks/>
            </p:cNvCxnSpPr>
            <p:nvPr/>
          </p:nvCxnSpPr>
          <p:spPr>
            <a:xfrm rot="10800000">
              <a:off x="3297325" y="3208105"/>
              <a:ext cx="2014698" cy="597481"/>
            </a:xfrm>
            <a:prstGeom prst="bentConnector3">
              <a:avLst>
                <a:gd name="adj1" fmla="val 9994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EC478A62-701D-40CE-94CD-800480ABE708}"/>
                    </a:ext>
                  </a:extLst>
                </p:cNvPr>
                <p:cNvSpPr/>
                <p:nvPr/>
              </p:nvSpPr>
              <p:spPr>
                <a:xfrm>
                  <a:off x="7005059" y="1811718"/>
                  <a:ext cx="122937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Gen </a:t>
                  </a:r>
                  <a:r>
                    <a:rPr kumimoji="0" lang="en-US" sz="1600" b="1" i="0" u="none" strike="noStrike" kern="1200" cap="none" spc="0" normalizeH="0" baseline="0" noProof="0" dirty="0" err="1">
                      <a:ln>
                        <a:noFill/>
                      </a:ln>
                      <a:solidFill>
                        <a:srgbClr val="FF0000"/>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𝐱</m:t>
                              </m:r>
                            </m:e>
                          </m:acc>
                        </m:e>
                        <m:sub>
                          <m: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FF0000"/>
                    </a:solidFill>
                    <a:effectLst/>
                    <a:uLnTx/>
                    <a:uFillTx/>
                    <a:latin typeface="GE Inspira Sans"/>
                    <a:ea typeface="+mn-ea"/>
                    <a:cs typeface="+mn-cs"/>
                  </a:endParaRPr>
                </a:p>
              </p:txBody>
            </p:sp>
          </mc:Choice>
          <mc:Fallback xmlns="">
            <p:sp>
              <p:nvSpPr>
                <p:cNvPr id="142" name="Rectangle 141">
                  <a:extLst>
                    <a:ext uri="{FF2B5EF4-FFF2-40B4-BE49-F238E27FC236}">
                      <a16:creationId xmlns:a16="http://schemas.microsoft.com/office/drawing/2014/main" id="{EC478A62-701D-40CE-94CD-800480ABE708}"/>
                    </a:ext>
                  </a:extLst>
                </p:cNvPr>
                <p:cNvSpPr>
                  <a:spLocks noRot="1" noChangeAspect="1" noMove="1" noResize="1" noEditPoints="1" noAdjustHandles="1" noChangeArrowheads="1" noChangeShapeType="1" noTextEdit="1"/>
                </p:cNvSpPr>
                <p:nvPr/>
              </p:nvSpPr>
              <p:spPr>
                <a:xfrm>
                  <a:off x="7005059" y="1811718"/>
                  <a:ext cx="1229376" cy="338554"/>
                </a:xfrm>
                <a:prstGeom prst="rect">
                  <a:avLst/>
                </a:prstGeom>
                <a:blipFill>
                  <a:blip r:embed="rId24"/>
                  <a:stretch>
                    <a:fillRect l="-2475" t="-5455" r="-990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5BEE45D3-767D-4710-9A2A-A78B9DF85552}"/>
                    </a:ext>
                  </a:extLst>
                </p:cNvPr>
                <p:cNvSpPr/>
                <p:nvPr/>
              </p:nvSpPr>
              <p:spPr>
                <a:xfrm>
                  <a:off x="8102106" y="1811718"/>
                  <a:ext cx="12598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𝐱</m:t>
                          </m:r>
                        </m:e>
                        <m:sub>
                          <m: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00BF6F">
                        <a:lumMod val="75000"/>
                      </a:srgbClr>
                    </a:solidFill>
                    <a:effectLst/>
                    <a:uLnTx/>
                    <a:uFillTx/>
                    <a:latin typeface="GE Inspira Sans"/>
                    <a:ea typeface="+mn-ea"/>
                    <a:cs typeface="+mn-cs"/>
                  </a:endParaRPr>
                </a:p>
              </p:txBody>
            </p:sp>
          </mc:Choice>
          <mc:Fallback xmlns="">
            <p:sp>
              <p:nvSpPr>
                <p:cNvPr id="143" name="Rectangle 142">
                  <a:extLst>
                    <a:ext uri="{FF2B5EF4-FFF2-40B4-BE49-F238E27FC236}">
                      <a16:creationId xmlns:a16="http://schemas.microsoft.com/office/drawing/2014/main" id="{5BEE45D3-767D-4710-9A2A-A78B9DF85552}"/>
                    </a:ext>
                  </a:extLst>
                </p:cNvPr>
                <p:cNvSpPr>
                  <a:spLocks noRot="1" noChangeAspect="1" noMove="1" noResize="1" noEditPoints="1" noAdjustHandles="1" noChangeArrowheads="1" noChangeShapeType="1" noTextEdit="1"/>
                </p:cNvSpPr>
                <p:nvPr/>
              </p:nvSpPr>
              <p:spPr>
                <a:xfrm>
                  <a:off x="8102106" y="1811718"/>
                  <a:ext cx="1259832" cy="338554"/>
                </a:xfrm>
                <a:prstGeom prst="rect">
                  <a:avLst/>
                </a:prstGeom>
                <a:blipFill>
                  <a:blip r:embed="rId25"/>
                  <a:stretch>
                    <a:fillRect l="-2415"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4B450853-027E-49AE-BDF2-9B01264A03AA}"/>
                    </a:ext>
                  </a:extLst>
                </p:cNvPr>
                <p:cNvSpPr/>
                <p:nvPr/>
              </p:nvSpPr>
              <p:spPr>
                <a:xfrm>
                  <a:off x="2795385" y="4649364"/>
                  <a:ext cx="113947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70C0"/>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a:ln>
                                <a:noFill/>
                              </a:ln>
                              <a:solidFill>
                                <a:srgbClr val="0070C0"/>
                              </a:solidFill>
                              <a:effectLst/>
                              <a:uLnTx/>
                              <a:uFillTx/>
                              <a:latin typeface="Cambria Math" panose="02040503050406030204" pitchFamily="18" charset="0"/>
                              <a:ea typeface="+mn-ea"/>
                              <a:cs typeface="+mn-cs"/>
                              <a:sym typeface="Wingdings" panose="05000000000000000000" pitchFamily="2" charset="2"/>
                            </a:rPr>
                            <m:t>𝐳</m:t>
                          </m:r>
                        </m:e>
                        <m:sub>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600" b="1" i="0" u="none" strike="noStrike" kern="1200" cap="none" spc="0" normalizeH="0" baseline="0" noProof="0" dirty="0">
                    <a:ln>
                      <a:noFill/>
                    </a:ln>
                    <a:solidFill>
                      <a:srgbClr val="0070C0"/>
                    </a:solidFill>
                    <a:effectLst/>
                    <a:uLnTx/>
                    <a:uFillTx/>
                    <a:latin typeface="GE Inspira Sans"/>
                    <a:ea typeface="+mn-ea"/>
                    <a:cs typeface="+mn-cs"/>
                  </a:endParaRPr>
                </a:p>
              </p:txBody>
            </p:sp>
          </mc:Choice>
          <mc:Fallback xmlns="">
            <p:sp>
              <p:nvSpPr>
                <p:cNvPr id="144" name="Rectangle 143">
                  <a:extLst>
                    <a:ext uri="{FF2B5EF4-FFF2-40B4-BE49-F238E27FC236}">
                      <a16:creationId xmlns:a16="http://schemas.microsoft.com/office/drawing/2014/main" id="{4B450853-027E-49AE-BDF2-9B01264A03AA}"/>
                    </a:ext>
                  </a:extLst>
                </p:cNvPr>
                <p:cNvSpPr>
                  <a:spLocks noRot="1" noChangeAspect="1" noMove="1" noResize="1" noEditPoints="1" noAdjustHandles="1" noChangeArrowheads="1" noChangeShapeType="1" noTextEdit="1"/>
                </p:cNvSpPr>
                <p:nvPr/>
              </p:nvSpPr>
              <p:spPr>
                <a:xfrm>
                  <a:off x="2795385" y="4649364"/>
                  <a:ext cx="1139479" cy="338554"/>
                </a:xfrm>
                <a:prstGeom prst="rect">
                  <a:avLst/>
                </a:prstGeom>
                <a:blipFill>
                  <a:blip r:embed="rId26"/>
                  <a:stretch>
                    <a:fillRect l="-3226" t="-5357" b="-21429"/>
                  </a:stretch>
                </a:blipFill>
              </p:spPr>
              <p:txBody>
                <a:bodyPr/>
                <a:lstStyle/>
                <a:p>
                  <a:r>
                    <a:rPr lang="en-US">
                      <a:noFill/>
                    </a:rPr>
                    <a:t> </a:t>
                  </a:r>
                </a:p>
              </p:txBody>
            </p:sp>
          </mc:Fallback>
        </mc:AlternateContent>
        <p:sp>
          <p:nvSpPr>
            <p:cNvPr id="94" name="Arrow: Bent 93">
              <a:extLst>
                <a:ext uri="{FF2B5EF4-FFF2-40B4-BE49-F238E27FC236}">
                  <a16:creationId xmlns:a16="http://schemas.microsoft.com/office/drawing/2014/main" id="{3A060D82-255D-46BA-84BF-FA39B077FF4A}"/>
                </a:ext>
              </a:extLst>
            </p:cNvPr>
            <p:cNvSpPr/>
            <p:nvPr/>
          </p:nvSpPr>
          <p:spPr>
            <a:xfrm rot="16200000">
              <a:off x="665327" y="3738835"/>
              <a:ext cx="510016" cy="282820"/>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147" name="Arrow: Bent 146">
              <a:extLst>
                <a:ext uri="{FF2B5EF4-FFF2-40B4-BE49-F238E27FC236}">
                  <a16:creationId xmlns:a16="http://schemas.microsoft.com/office/drawing/2014/main" id="{29F1D219-E4A8-46C2-BC9D-34D0BB4A187A}"/>
                </a:ext>
              </a:extLst>
            </p:cNvPr>
            <p:cNvSpPr/>
            <p:nvPr/>
          </p:nvSpPr>
          <p:spPr>
            <a:xfrm rot="16200000" flipH="1" flipV="1">
              <a:off x="10919607" y="2767592"/>
              <a:ext cx="510016" cy="282820"/>
            </a:xfrm>
            <a:prstGeom prst="ben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B6C3D60-5D9C-4F7D-BB92-44572A4E3CAA}"/>
                    </a:ext>
                  </a:extLst>
                </p:cNvPr>
                <p:cNvSpPr txBox="1"/>
                <p:nvPr/>
              </p:nvSpPr>
              <p:spPr>
                <a:xfrm>
                  <a:off x="978829" y="2546765"/>
                  <a:ext cx="1582484" cy="26738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EB8"/>
                      </a:solidFill>
                      <a:effectLst/>
                      <a:uLnTx/>
                      <a:uFillTx/>
                      <a:latin typeface="GE Inspira" panose="020F0603030400020203" pitchFamily="34" charset="0"/>
                      <a:ea typeface="+mn-ea"/>
                      <a:cs typeface="+mn-cs"/>
                    </a:rPr>
                    <a:t>Similarity loss </a:t>
                  </a:r>
                  <a14:m>
                    <m:oMath xmlns:m="http://schemas.openxmlformats.org/officeDocument/2006/math">
                      <m:sSub>
                        <m:sSubPr>
                          <m:ctrlP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1</m:t>
                              </m:r>
                            </m:sub>
                          </m:sSub>
                        </m:sub>
                      </m:sSub>
                    </m:oMath>
                  </a14:m>
                  <a:endParaRPr kumimoji="0" lang="en-US" sz="1600" b="0" i="0" u="none" strike="noStrike" kern="1200" cap="none" spc="0" normalizeH="0" baseline="0" noProof="0" dirty="0">
                    <a:ln>
                      <a:noFill/>
                    </a:ln>
                    <a:solidFill>
                      <a:srgbClr val="005EB8"/>
                    </a:solidFill>
                    <a:effectLst/>
                    <a:uLnTx/>
                    <a:uFillTx/>
                    <a:latin typeface="GE Inspira" panose="020F0603030400020203" pitchFamily="34" charset="0"/>
                    <a:ea typeface="+mn-ea"/>
                    <a:cs typeface="+mn-cs"/>
                  </a:endParaRPr>
                </a:p>
              </p:txBody>
            </p:sp>
          </mc:Choice>
          <mc:Fallback xmlns="">
            <p:sp>
              <p:nvSpPr>
                <p:cNvPr id="126" name="TextBox 125">
                  <a:extLst>
                    <a:ext uri="{FF2B5EF4-FFF2-40B4-BE49-F238E27FC236}">
                      <a16:creationId xmlns:a16="http://schemas.microsoft.com/office/drawing/2014/main" id="{FB6C3D60-5D9C-4F7D-BB92-44572A4E3CAA}"/>
                    </a:ext>
                  </a:extLst>
                </p:cNvPr>
                <p:cNvSpPr txBox="1">
                  <a:spLocks noRot="1" noChangeAspect="1" noMove="1" noResize="1" noEditPoints="1" noAdjustHandles="1" noChangeArrowheads="1" noChangeShapeType="1" noTextEdit="1"/>
                </p:cNvSpPr>
                <p:nvPr/>
              </p:nvSpPr>
              <p:spPr>
                <a:xfrm>
                  <a:off x="978829" y="2546765"/>
                  <a:ext cx="1582484" cy="267381"/>
                </a:xfrm>
                <a:prstGeom prst="rect">
                  <a:avLst/>
                </a:prstGeom>
                <a:blipFill>
                  <a:blip r:embed="rId27"/>
                  <a:stretch>
                    <a:fillRect l="-8108" t="-22727" b="-38636"/>
                  </a:stretch>
                </a:blipFill>
              </p:spPr>
              <p:txBody>
                <a:bodyPr/>
                <a:lstStyle/>
                <a:p>
                  <a:r>
                    <a:rPr lang="en-US">
                      <a:noFill/>
                    </a:rPr>
                    <a:t> </a:t>
                  </a:r>
                </a:p>
              </p:txBody>
            </p:sp>
          </mc:Fallback>
        </mc:AlternateContent>
        <p:cxnSp>
          <p:nvCxnSpPr>
            <p:cNvPr id="154" name="Connector: Elbow 153">
              <a:extLst>
                <a:ext uri="{FF2B5EF4-FFF2-40B4-BE49-F238E27FC236}">
                  <a16:creationId xmlns:a16="http://schemas.microsoft.com/office/drawing/2014/main" id="{F81CDC63-3987-41E7-9BD8-21D0AD006635}"/>
                </a:ext>
              </a:extLst>
            </p:cNvPr>
            <p:cNvCxnSpPr>
              <a:cxnSpLocks/>
            </p:cNvCxnSpPr>
            <p:nvPr/>
          </p:nvCxnSpPr>
          <p:spPr>
            <a:xfrm rot="5400000">
              <a:off x="6756857" y="3183028"/>
              <a:ext cx="724788" cy="540069"/>
            </a:xfrm>
            <a:prstGeom prst="bentConnector3">
              <a:avLst>
                <a:gd name="adj1" fmla="val 9993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2" name="Arrow: Right 161">
              <a:extLst>
                <a:ext uri="{FF2B5EF4-FFF2-40B4-BE49-F238E27FC236}">
                  <a16:creationId xmlns:a16="http://schemas.microsoft.com/office/drawing/2014/main" id="{DB427DE9-5ABC-4FA2-90A4-12501CCE3D91}"/>
                </a:ext>
              </a:extLst>
            </p:cNvPr>
            <p:cNvSpPr/>
            <p:nvPr/>
          </p:nvSpPr>
          <p:spPr>
            <a:xfrm flipH="1">
              <a:off x="6845788" y="3946871"/>
              <a:ext cx="538725"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36" name="Arrow: Right 135">
              <a:extLst>
                <a:ext uri="{FF2B5EF4-FFF2-40B4-BE49-F238E27FC236}">
                  <a16:creationId xmlns:a16="http://schemas.microsoft.com/office/drawing/2014/main" id="{BC463927-85E1-45F3-AFC0-6DF135F017BB}"/>
                </a:ext>
              </a:extLst>
            </p:cNvPr>
            <p:cNvSpPr/>
            <p:nvPr/>
          </p:nvSpPr>
          <p:spPr>
            <a:xfrm>
              <a:off x="4668966" y="2623503"/>
              <a:ext cx="548630"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39" name="Connector: Elbow 138">
              <a:extLst>
                <a:ext uri="{FF2B5EF4-FFF2-40B4-BE49-F238E27FC236}">
                  <a16:creationId xmlns:a16="http://schemas.microsoft.com/office/drawing/2014/main" id="{30813617-E610-4985-A2F9-D20F818FF890}"/>
                </a:ext>
              </a:extLst>
            </p:cNvPr>
            <p:cNvCxnSpPr>
              <a:cxnSpLocks/>
            </p:cNvCxnSpPr>
            <p:nvPr/>
          </p:nvCxnSpPr>
          <p:spPr>
            <a:xfrm rot="5400000" flipH="1" flipV="1">
              <a:off x="4576606" y="3020513"/>
              <a:ext cx="724788" cy="540069"/>
            </a:xfrm>
            <a:prstGeom prst="bentConnector3">
              <a:avLst>
                <a:gd name="adj1" fmla="val 99938"/>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737B3421-A3DD-46CF-A732-E9D778FA8443}"/>
                    </a:ext>
                  </a:extLst>
                </p:cNvPr>
                <p:cNvSpPr txBox="1"/>
                <p:nvPr/>
              </p:nvSpPr>
              <p:spPr>
                <a:xfrm>
                  <a:off x="9429894" y="3893116"/>
                  <a:ext cx="1612942" cy="2771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GE Inspira" panose="020F0603030400020203" pitchFamily="34" charset="0"/>
                      <a:ea typeface="+mn-ea"/>
                      <a:cs typeface="+mn-cs"/>
                    </a:rPr>
                    <a:t>Similarity loss </a:t>
                  </a:r>
                  <a14:m>
                    <m:oMath xmlns:m="http://schemas.openxmlformats.org/officeDocument/2006/math">
                      <m:sSub>
                        <m:sSubPr>
                          <m:ctrlP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2</m:t>
                              </m:r>
                            </m:sub>
                          </m:sSub>
                        </m:sub>
                      </m:sSub>
                    </m:oMath>
                  </a14:m>
                  <a:endParaRPr kumimoji="0" lang="en-US" sz="1600" b="1" i="0" u="none" strike="noStrike" kern="1200" cap="none" spc="0" normalizeH="0" baseline="0" noProof="0" dirty="0">
                    <a:ln>
                      <a:noFill/>
                    </a:ln>
                    <a:solidFill>
                      <a:srgbClr val="FFC000"/>
                    </a:solidFill>
                    <a:effectLst/>
                    <a:uLnTx/>
                    <a:uFillTx/>
                    <a:latin typeface="GE Inspira" panose="020F0603030400020203" pitchFamily="34" charset="0"/>
                    <a:ea typeface="+mn-ea"/>
                    <a:cs typeface="+mn-cs"/>
                  </a:endParaRPr>
                </a:p>
              </p:txBody>
            </p:sp>
          </mc:Choice>
          <mc:Fallback xmlns="">
            <p:sp>
              <p:nvSpPr>
                <p:cNvPr id="159" name="TextBox 158">
                  <a:extLst>
                    <a:ext uri="{FF2B5EF4-FFF2-40B4-BE49-F238E27FC236}">
                      <a16:creationId xmlns:a16="http://schemas.microsoft.com/office/drawing/2014/main" id="{737B3421-A3DD-46CF-A732-E9D778FA8443}"/>
                    </a:ext>
                  </a:extLst>
                </p:cNvPr>
                <p:cNvSpPr txBox="1">
                  <a:spLocks noRot="1" noChangeAspect="1" noMove="1" noResize="1" noEditPoints="1" noAdjustHandles="1" noChangeArrowheads="1" noChangeShapeType="1" noTextEdit="1"/>
                </p:cNvSpPr>
                <p:nvPr/>
              </p:nvSpPr>
              <p:spPr>
                <a:xfrm>
                  <a:off x="9429894" y="3893116"/>
                  <a:ext cx="1612942" cy="277127"/>
                </a:xfrm>
                <a:prstGeom prst="rect">
                  <a:avLst/>
                </a:prstGeom>
                <a:blipFill>
                  <a:blip r:embed="rId28"/>
                  <a:stretch>
                    <a:fillRect l="-7955" t="-21739" b="-32609"/>
                  </a:stretch>
                </a:blipFill>
              </p:spPr>
              <p:txBody>
                <a:bodyPr/>
                <a:lstStyle/>
                <a:p>
                  <a:r>
                    <a:rPr lang="en-US">
                      <a:noFill/>
                    </a:rPr>
                    <a:t> </a:t>
                  </a:r>
                </a:p>
              </p:txBody>
            </p:sp>
          </mc:Fallback>
        </mc:AlternateContent>
        <p:sp>
          <p:nvSpPr>
            <p:cNvPr id="124" name="Rectangle: Rounded Corners 123">
              <a:extLst>
                <a:ext uri="{FF2B5EF4-FFF2-40B4-BE49-F238E27FC236}">
                  <a16:creationId xmlns:a16="http://schemas.microsoft.com/office/drawing/2014/main" id="{A2BA5600-4F29-425F-9ED7-C3BFBA071DB4}"/>
                </a:ext>
              </a:extLst>
            </p:cNvPr>
            <p:cNvSpPr/>
            <p:nvPr/>
          </p:nvSpPr>
          <p:spPr>
            <a:xfrm>
              <a:off x="2811787" y="2162269"/>
              <a:ext cx="2208979" cy="1226404"/>
            </a:xfrm>
            <a:prstGeom prst="round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58" name="Rectangle: Rounded Corners 157">
              <a:extLst>
                <a:ext uri="{FF2B5EF4-FFF2-40B4-BE49-F238E27FC236}">
                  <a16:creationId xmlns:a16="http://schemas.microsoft.com/office/drawing/2014/main" id="{E051059F-4498-4C89-A06D-3ED40CE3832D}"/>
                </a:ext>
              </a:extLst>
            </p:cNvPr>
            <p:cNvSpPr/>
            <p:nvPr/>
          </p:nvSpPr>
          <p:spPr>
            <a:xfrm>
              <a:off x="7022315" y="3455027"/>
              <a:ext cx="2208979" cy="1226404"/>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
        <p:nvSpPr>
          <p:cNvPr id="160" name="Rectangle: Rounded Corners 159">
            <a:extLst>
              <a:ext uri="{FF2B5EF4-FFF2-40B4-BE49-F238E27FC236}">
                <a16:creationId xmlns:a16="http://schemas.microsoft.com/office/drawing/2014/main" id="{D3977FEC-BDCE-4536-A27D-C578F06BDE0A}"/>
              </a:ext>
            </a:extLst>
          </p:cNvPr>
          <p:cNvSpPr/>
          <p:nvPr/>
        </p:nvSpPr>
        <p:spPr>
          <a:xfrm>
            <a:off x="7935200" y="4919685"/>
            <a:ext cx="80420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Tree>
    <p:extLst>
      <p:ext uri="{BB962C8B-B14F-4D97-AF65-F5344CB8AC3E}">
        <p14:creationId xmlns:p14="http://schemas.microsoft.com/office/powerpoint/2010/main" val="1262550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B6F15528-21DE-4FAA-801E-634DDDAF4B2B}" type="slidenum">
              <a:rPr lang="en-US" smtClean="0">
                <a:latin typeface="GE Inspira" panose="020F0603030400020203" pitchFamily="34" charset="0"/>
              </a:rPr>
              <a:pPr/>
              <a:t>3</a:t>
            </a:fld>
            <a:endParaRPr lang="en-US" dirty="0">
              <a:latin typeface="GE Inspira" panose="020F0603030400020203" pitchFamily="34" charset="0"/>
            </a:endParaRPr>
          </a:p>
        </p:txBody>
      </p:sp>
      <p:sp>
        <p:nvSpPr>
          <p:cNvPr id="20" name="Title 1"/>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fr-FR" sz="2800" b="1" dirty="0">
                <a:solidFill>
                  <a:srgbClr val="000000"/>
                </a:solidFill>
                <a:latin typeface="GE Inspira" panose="020F0603030400020203" pitchFamily="34" charset="0"/>
              </a:rPr>
              <a:t>Virtual </a:t>
            </a:r>
            <a:r>
              <a:rPr lang="fr-FR" sz="2800" b="1" dirty="0" err="1">
                <a:solidFill>
                  <a:srgbClr val="000000"/>
                </a:solidFill>
                <a:latin typeface="GE Inspira" panose="020F0603030400020203" pitchFamily="34" charset="0"/>
              </a:rPr>
              <a:t>clinical</a:t>
            </a:r>
            <a:r>
              <a:rPr lang="fr-FR" sz="2800" b="1" dirty="0">
                <a:solidFill>
                  <a:srgbClr val="000000"/>
                </a:solidFill>
                <a:latin typeface="GE Inspira" panose="020F0603030400020203" pitchFamily="34" charset="0"/>
              </a:rPr>
              <a:t> trials (VCT)</a:t>
            </a:r>
          </a:p>
        </p:txBody>
      </p:sp>
      <p:sp>
        <p:nvSpPr>
          <p:cNvPr id="48" name="Arrow: Chevron 47">
            <a:extLst>
              <a:ext uri="{FF2B5EF4-FFF2-40B4-BE49-F238E27FC236}">
                <a16:creationId xmlns:a16="http://schemas.microsoft.com/office/drawing/2014/main" id="{DC133FD7-7358-4465-8307-4E5FCC02C058}"/>
              </a:ext>
            </a:extLst>
          </p:cNvPr>
          <p:cNvSpPr/>
          <p:nvPr/>
        </p:nvSpPr>
        <p:spPr>
          <a:xfrm>
            <a:off x="5801431" y="2258631"/>
            <a:ext cx="605929" cy="502570"/>
          </a:xfrm>
          <a:prstGeom prst="chevron">
            <a:avLst>
              <a:gd name="adj" fmla="val 4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grpSp>
        <p:nvGrpSpPr>
          <p:cNvPr id="2" name="Group 1">
            <a:extLst>
              <a:ext uri="{FF2B5EF4-FFF2-40B4-BE49-F238E27FC236}">
                <a16:creationId xmlns:a16="http://schemas.microsoft.com/office/drawing/2014/main" id="{103490DE-ACF4-4F03-92A8-92CD10F08E64}"/>
              </a:ext>
            </a:extLst>
          </p:cNvPr>
          <p:cNvGrpSpPr/>
          <p:nvPr/>
        </p:nvGrpSpPr>
        <p:grpSpPr>
          <a:xfrm>
            <a:off x="1149095" y="1106123"/>
            <a:ext cx="4392000" cy="2761823"/>
            <a:chOff x="1600200" y="1201286"/>
            <a:chExt cx="4392000" cy="2761823"/>
          </a:xfrm>
        </p:grpSpPr>
        <p:sp>
          <p:nvSpPr>
            <p:cNvPr id="19" name="Rectangle: Rounded Corners 18">
              <a:extLst>
                <a:ext uri="{FF2B5EF4-FFF2-40B4-BE49-F238E27FC236}">
                  <a16:creationId xmlns:a16="http://schemas.microsoft.com/office/drawing/2014/main" id="{22A70DD7-F849-47C5-84D4-B9C117DD89D9}"/>
                </a:ext>
              </a:extLst>
            </p:cNvPr>
            <p:cNvSpPr/>
            <p:nvPr/>
          </p:nvSpPr>
          <p:spPr>
            <a:xfrm>
              <a:off x="1600200" y="1201286"/>
              <a:ext cx="4392000" cy="2761823"/>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solidFill>
                  <a:srgbClr val="000000"/>
                </a:solidFill>
                <a:latin typeface="GE Inspira" panose="020F0603030400020203" pitchFamily="34" charset="0"/>
              </a:endParaRPr>
            </a:p>
          </p:txBody>
        </p:sp>
        <p:pic>
          <p:nvPicPr>
            <p:cNvPr id="25" name="Picture 24">
              <a:extLst>
                <a:ext uri="{FF2B5EF4-FFF2-40B4-BE49-F238E27FC236}">
                  <a16:creationId xmlns:a16="http://schemas.microsoft.com/office/drawing/2014/main" id="{E561A191-B361-4102-A88E-B30170955B3D}"/>
                </a:ext>
              </a:extLst>
            </p:cNvPr>
            <p:cNvPicPr>
              <a:picLocks noChangeAspect="1"/>
            </p:cNvPicPr>
            <p:nvPr/>
          </p:nvPicPr>
          <p:blipFill rotWithShape="1">
            <a:blip r:embed="rId3"/>
            <a:srcRect l="5971" r="4581" b="3263"/>
            <a:stretch/>
          </p:blipFill>
          <p:spPr>
            <a:xfrm>
              <a:off x="4125837" y="2001964"/>
              <a:ext cx="1472276" cy="1206231"/>
            </a:xfrm>
            <a:prstGeom prst="rect">
              <a:avLst/>
            </a:prstGeom>
          </p:spPr>
        </p:pic>
        <p:pic>
          <p:nvPicPr>
            <p:cNvPr id="30" name="Picture 29">
              <a:extLst>
                <a:ext uri="{FF2B5EF4-FFF2-40B4-BE49-F238E27FC236}">
                  <a16:creationId xmlns:a16="http://schemas.microsoft.com/office/drawing/2014/main" id="{EC963155-528F-430B-80DB-4313222AF7BD}"/>
                </a:ext>
              </a:extLst>
            </p:cNvPr>
            <p:cNvPicPr>
              <a:picLocks noChangeAspect="1"/>
            </p:cNvPicPr>
            <p:nvPr/>
          </p:nvPicPr>
          <p:blipFill rotWithShape="1">
            <a:blip r:embed="rId4"/>
            <a:srcRect l="8118" r="12427"/>
            <a:stretch/>
          </p:blipFill>
          <p:spPr>
            <a:xfrm>
              <a:off x="1912966" y="1993448"/>
              <a:ext cx="677727" cy="1574394"/>
            </a:xfrm>
            <a:prstGeom prst="rect">
              <a:avLst/>
            </a:prstGeom>
          </p:spPr>
        </p:pic>
        <p:sp>
          <p:nvSpPr>
            <p:cNvPr id="31" name="TextBox 30">
              <a:extLst>
                <a:ext uri="{FF2B5EF4-FFF2-40B4-BE49-F238E27FC236}">
                  <a16:creationId xmlns:a16="http://schemas.microsoft.com/office/drawing/2014/main" id="{6384698F-A8D9-4CE3-8228-736405227C8E}"/>
                </a:ext>
              </a:extLst>
            </p:cNvPr>
            <p:cNvSpPr txBox="1"/>
            <p:nvPr/>
          </p:nvSpPr>
          <p:spPr>
            <a:xfrm>
              <a:off x="1912965" y="1698372"/>
              <a:ext cx="683329"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Patient</a:t>
              </a:r>
              <a:endParaRPr lang="fr-FR" dirty="0">
                <a:solidFill>
                  <a:srgbClr val="000000"/>
                </a:solidFill>
                <a:latin typeface="GE Inspira" panose="020F0603030400020203" pitchFamily="34" charset="0"/>
              </a:endParaRPr>
            </a:p>
          </p:txBody>
        </p:sp>
        <p:pic>
          <p:nvPicPr>
            <p:cNvPr id="32" name="Picture 31">
              <a:extLst>
                <a:ext uri="{FF2B5EF4-FFF2-40B4-BE49-F238E27FC236}">
                  <a16:creationId xmlns:a16="http://schemas.microsoft.com/office/drawing/2014/main" id="{F8E5D156-729D-484B-B27D-38E2DE83E4F2}"/>
                </a:ext>
              </a:extLst>
            </p:cNvPr>
            <p:cNvPicPr>
              <a:picLocks noChangeAspect="1"/>
            </p:cNvPicPr>
            <p:nvPr/>
          </p:nvPicPr>
          <p:blipFill rotWithShape="1">
            <a:blip r:embed="rId5"/>
            <a:srcRect r="5987"/>
            <a:stretch/>
          </p:blipFill>
          <p:spPr>
            <a:xfrm>
              <a:off x="3026423" y="2006149"/>
              <a:ext cx="707990" cy="1574395"/>
            </a:xfrm>
            <a:prstGeom prst="rect">
              <a:avLst/>
            </a:prstGeom>
          </p:spPr>
        </p:pic>
        <p:sp>
          <p:nvSpPr>
            <p:cNvPr id="33" name="TextBox 32">
              <a:extLst>
                <a:ext uri="{FF2B5EF4-FFF2-40B4-BE49-F238E27FC236}">
                  <a16:creationId xmlns:a16="http://schemas.microsoft.com/office/drawing/2014/main" id="{7C06178B-D82D-4F81-A8F9-FDEA03E04C19}"/>
                </a:ext>
              </a:extLst>
            </p:cNvPr>
            <p:cNvSpPr txBox="1"/>
            <p:nvPr/>
          </p:nvSpPr>
          <p:spPr>
            <a:xfrm>
              <a:off x="2708207" y="1685672"/>
              <a:ext cx="1543692"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Imaging system</a:t>
              </a:r>
              <a:endParaRPr lang="fr-FR" dirty="0">
                <a:solidFill>
                  <a:srgbClr val="000000"/>
                </a:solidFill>
                <a:latin typeface="GE Inspira" panose="020F0603030400020203" pitchFamily="34" charset="0"/>
              </a:endParaRPr>
            </a:p>
          </p:txBody>
        </p:sp>
        <p:sp>
          <p:nvSpPr>
            <p:cNvPr id="34" name="TextBox 33">
              <a:extLst>
                <a:ext uri="{FF2B5EF4-FFF2-40B4-BE49-F238E27FC236}">
                  <a16:creationId xmlns:a16="http://schemas.microsoft.com/office/drawing/2014/main" id="{AB09354D-B131-4BAA-B0AC-032E965E7858}"/>
                </a:ext>
              </a:extLst>
            </p:cNvPr>
            <p:cNvSpPr txBox="1"/>
            <p:nvPr/>
          </p:nvSpPr>
          <p:spPr>
            <a:xfrm>
              <a:off x="4365228" y="1685672"/>
              <a:ext cx="1069203"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Radiologist</a:t>
              </a:r>
              <a:endParaRPr lang="fr-FR" dirty="0">
                <a:solidFill>
                  <a:srgbClr val="000000"/>
                </a:solidFill>
                <a:latin typeface="GE Inspira" panose="020F0603030400020203" pitchFamily="34" charset="0"/>
              </a:endParaRPr>
            </a:p>
          </p:txBody>
        </p:sp>
        <p:sp>
          <p:nvSpPr>
            <p:cNvPr id="38" name="TextBox 37">
              <a:extLst>
                <a:ext uri="{FF2B5EF4-FFF2-40B4-BE49-F238E27FC236}">
                  <a16:creationId xmlns:a16="http://schemas.microsoft.com/office/drawing/2014/main" id="{20484D2E-7898-455E-B2BF-4DF74A67BAFE}"/>
                </a:ext>
              </a:extLst>
            </p:cNvPr>
            <p:cNvSpPr txBox="1"/>
            <p:nvPr/>
          </p:nvSpPr>
          <p:spPr>
            <a:xfrm>
              <a:off x="3070105" y="1252775"/>
              <a:ext cx="1550233" cy="307777"/>
            </a:xfrm>
            <a:prstGeom prst="rect">
              <a:avLst/>
            </a:prstGeom>
            <a:noFill/>
          </p:spPr>
          <p:txBody>
            <a:bodyPr wrap="none" lIns="0" tIns="0" rIns="0" bIns="0" rtlCol="0">
              <a:spAutoFit/>
            </a:bodyPr>
            <a:lstStyle/>
            <a:p>
              <a:r>
                <a:rPr lang="en-US" sz="2000" b="1" dirty="0">
                  <a:solidFill>
                    <a:srgbClr val="000000"/>
                  </a:solidFill>
                  <a:latin typeface="GE Inspira" panose="020F0603030400020203" pitchFamily="34" charset="0"/>
                </a:rPr>
                <a:t>Clinical Trials</a:t>
              </a:r>
              <a:endParaRPr lang="fr-FR" sz="2000" b="1" dirty="0">
                <a:solidFill>
                  <a:srgbClr val="000000"/>
                </a:solidFill>
                <a:latin typeface="GE Inspira" panose="020F0603030400020203" pitchFamily="34" charset="0"/>
              </a:endParaRPr>
            </a:p>
          </p:txBody>
        </p:sp>
        <p:sp>
          <p:nvSpPr>
            <p:cNvPr id="50" name="TextBox 49">
              <a:extLst>
                <a:ext uri="{FF2B5EF4-FFF2-40B4-BE49-F238E27FC236}">
                  <a16:creationId xmlns:a16="http://schemas.microsoft.com/office/drawing/2014/main" id="{F0207E05-36D0-403A-90C0-FF57DB03B81F}"/>
                </a:ext>
              </a:extLst>
            </p:cNvPr>
            <p:cNvSpPr txBox="1"/>
            <p:nvPr/>
          </p:nvSpPr>
          <p:spPr>
            <a:xfrm>
              <a:off x="2985562" y="3667796"/>
              <a:ext cx="1543884"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Clinical protocol</a:t>
              </a:r>
              <a:endParaRPr lang="fr-FR" dirty="0">
                <a:solidFill>
                  <a:srgbClr val="000000"/>
                </a:solidFill>
                <a:latin typeface="GE Inspira" panose="020F0603030400020203" pitchFamily="34" charset="0"/>
              </a:endParaRPr>
            </a:p>
          </p:txBody>
        </p:sp>
      </p:grpSp>
      <p:grpSp>
        <p:nvGrpSpPr>
          <p:cNvPr id="3" name="Group 2">
            <a:extLst>
              <a:ext uri="{FF2B5EF4-FFF2-40B4-BE49-F238E27FC236}">
                <a16:creationId xmlns:a16="http://schemas.microsoft.com/office/drawing/2014/main" id="{318E0AE0-B9CD-42E3-8912-AAB5A31A09B1}"/>
              </a:ext>
            </a:extLst>
          </p:cNvPr>
          <p:cNvGrpSpPr/>
          <p:nvPr/>
        </p:nvGrpSpPr>
        <p:grpSpPr>
          <a:xfrm>
            <a:off x="6701800" y="1106124"/>
            <a:ext cx="4600883" cy="2743952"/>
            <a:chOff x="6043482" y="1201286"/>
            <a:chExt cx="4600883" cy="2762270"/>
          </a:xfrm>
        </p:grpSpPr>
        <p:sp>
          <p:nvSpPr>
            <p:cNvPr id="18" name="Rectangle: Rounded Corners 17">
              <a:extLst>
                <a:ext uri="{FF2B5EF4-FFF2-40B4-BE49-F238E27FC236}">
                  <a16:creationId xmlns:a16="http://schemas.microsoft.com/office/drawing/2014/main" id="{FDFDEC5E-635D-4CD9-AA27-2F6F5743D4D2}"/>
                </a:ext>
              </a:extLst>
            </p:cNvPr>
            <p:cNvSpPr/>
            <p:nvPr/>
          </p:nvSpPr>
          <p:spPr>
            <a:xfrm>
              <a:off x="6174461" y="1201286"/>
              <a:ext cx="4392000" cy="2761823"/>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grpSp>
          <p:nvGrpSpPr>
            <p:cNvPr id="26" name="Group 25">
              <a:extLst>
                <a:ext uri="{FF2B5EF4-FFF2-40B4-BE49-F238E27FC236}">
                  <a16:creationId xmlns:a16="http://schemas.microsoft.com/office/drawing/2014/main" id="{5CE3D1D9-66C0-4B20-BE1E-69D27AADBF98}"/>
                </a:ext>
              </a:extLst>
            </p:cNvPr>
            <p:cNvGrpSpPr/>
            <p:nvPr/>
          </p:nvGrpSpPr>
          <p:grpSpPr>
            <a:xfrm>
              <a:off x="9194289" y="2264127"/>
              <a:ext cx="1334073" cy="854508"/>
              <a:chOff x="7665525" y="1620581"/>
              <a:chExt cx="1334073" cy="854508"/>
            </a:xfrm>
          </p:grpSpPr>
          <p:pic>
            <p:nvPicPr>
              <p:cNvPr id="27" name="Picture 26">
                <a:extLst>
                  <a:ext uri="{FF2B5EF4-FFF2-40B4-BE49-F238E27FC236}">
                    <a16:creationId xmlns:a16="http://schemas.microsoft.com/office/drawing/2014/main" id="{F0DB8A5F-2277-4ECB-84C9-77CAB90707E4}"/>
                  </a:ext>
                </a:extLst>
              </p:cNvPr>
              <p:cNvPicPr>
                <a:picLocks noChangeAspect="1"/>
              </p:cNvPicPr>
              <p:nvPr/>
            </p:nvPicPr>
            <p:blipFill rotWithShape="1">
              <a:blip r:embed="rId6"/>
              <a:srcRect l="15002" r="43954"/>
              <a:stretch/>
            </p:blipFill>
            <p:spPr>
              <a:xfrm>
                <a:off x="7962762" y="1620581"/>
                <a:ext cx="1036836" cy="854508"/>
              </a:xfrm>
              <a:prstGeom prst="rect">
                <a:avLst/>
              </a:prstGeom>
            </p:spPr>
          </p:pic>
          <p:pic>
            <p:nvPicPr>
              <p:cNvPr id="28" name="Picture 27">
                <a:extLst>
                  <a:ext uri="{FF2B5EF4-FFF2-40B4-BE49-F238E27FC236}">
                    <a16:creationId xmlns:a16="http://schemas.microsoft.com/office/drawing/2014/main" id="{5A49C837-8047-4C10-B42C-9FE53FAE9C28}"/>
                  </a:ext>
                </a:extLst>
              </p:cNvPr>
              <p:cNvPicPr>
                <a:picLocks noChangeAspect="1"/>
              </p:cNvPicPr>
              <p:nvPr/>
            </p:nvPicPr>
            <p:blipFill>
              <a:blip r:embed="rId7"/>
              <a:stretch>
                <a:fillRect/>
              </a:stretch>
            </p:blipFill>
            <p:spPr>
              <a:xfrm>
                <a:off x="7665525" y="1987012"/>
                <a:ext cx="302735" cy="287485"/>
              </a:xfrm>
              <a:prstGeom prst="parallelogram">
                <a:avLst>
                  <a:gd name="adj" fmla="val 0"/>
                </a:avLst>
              </a:prstGeom>
            </p:spPr>
          </p:pic>
        </p:grpSp>
        <p:pic>
          <p:nvPicPr>
            <p:cNvPr id="29" name="Picture 28">
              <a:extLst>
                <a:ext uri="{FF2B5EF4-FFF2-40B4-BE49-F238E27FC236}">
                  <a16:creationId xmlns:a16="http://schemas.microsoft.com/office/drawing/2014/main" id="{34924100-E902-4D46-BDCE-26E9BDF5D812}"/>
                </a:ext>
              </a:extLst>
            </p:cNvPr>
            <p:cNvPicPr>
              <a:picLocks noChangeAspect="1"/>
            </p:cNvPicPr>
            <p:nvPr/>
          </p:nvPicPr>
          <p:blipFill rotWithShape="1">
            <a:blip r:embed="rId8"/>
            <a:srcRect l="2502" t="4286" r="5868" b="3884"/>
            <a:stretch/>
          </p:blipFill>
          <p:spPr>
            <a:xfrm>
              <a:off x="6204498" y="2378486"/>
              <a:ext cx="913789" cy="845345"/>
            </a:xfrm>
            <a:prstGeom prst="rect">
              <a:avLst/>
            </a:prstGeom>
            <a:ln>
              <a:noFill/>
            </a:ln>
          </p:spPr>
        </p:pic>
        <p:sp>
          <p:nvSpPr>
            <p:cNvPr id="35" name="TextBox 34">
              <a:extLst>
                <a:ext uri="{FF2B5EF4-FFF2-40B4-BE49-F238E27FC236}">
                  <a16:creationId xmlns:a16="http://schemas.microsoft.com/office/drawing/2014/main" id="{9EED8B52-AFD9-4CBE-A764-03CDA1DBCE5C}"/>
                </a:ext>
              </a:extLst>
            </p:cNvPr>
            <p:cNvSpPr txBox="1"/>
            <p:nvPr/>
          </p:nvSpPr>
          <p:spPr>
            <a:xfrm>
              <a:off x="9028429" y="1929038"/>
              <a:ext cx="1615936" cy="278848"/>
            </a:xfrm>
            <a:prstGeom prst="rect">
              <a:avLst/>
            </a:prstGeom>
            <a:noFill/>
          </p:spPr>
          <p:txBody>
            <a:bodyPr wrap="square" lIns="0" tIns="0" rIns="0" bIns="0" rtlCol="0">
              <a:spAutoFit/>
            </a:bodyPr>
            <a:lstStyle/>
            <a:p>
              <a:r>
                <a:rPr lang="en-US" dirty="0">
                  <a:solidFill>
                    <a:srgbClr val="000000"/>
                  </a:solidFill>
                  <a:latin typeface="GE Inspira" panose="020F0603030400020203" pitchFamily="34" charset="0"/>
                </a:rPr>
                <a:t>Model observer</a:t>
              </a:r>
              <a:endParaRPr lang="fr-FR" dirty="0">
                <a:solidFill>
                  <a:srgbClr val="000000"/>
                </a:solidFill>
                <a:latin typeface="GE Inspira" panose="020F0603030400020203" pitchFamily="34" charset="0"/>
              </a:endParaRPr>
            </a:p>
          </p:txBody>
        </p:sp>
        <p:sp>
          <p:nvSpPr>
            <p:cNvPr id="36" name="TextBox 35">
              <a:extLst>
                <a:ext uri="{FF2B5EF4-FFF2-40B4-BE49-F238E27FC236}">
                  <a16:creationId xmlns:a16="http://schemas.microsoft.com/office/drawing/2014/main" id="{7086A8B5-35FD-449D-BBE0-4B7DAF94270F}"/>
                </a:ext>
              </a:extLst>
            </p:cNvPr>
            <p:cNvSpPr txBox="1"/>
            <p:nvPr/>
          </p:nvSpPr>
          <p:spPr>
            <a:xfrm>
              <a:off x="6043482" y="1942106"/>
              <a:ext cx="1235819" cy="387289"/>
            </a:xfrm>
            <a:prstGeom prst="rect">
              <a:avLst/>
            </a:prstGeom>
            <a:noFill/>
          </p:spPr>
          <p:txBody>
            <a:bodyPr wrap="square" lIns="0" tIns="0" rIns="0" bIns="0" rtlCol="0">
              <a:spAutoFit/>
            </a:bodyPr>
            <a:lstStyle/>
            <a:p>
              <a:pPr algn="ctr">
                <a:lnSpc>
                  <a:spcPts val="1500"/>
                </a:lnSpc>
              </a:pPr>
              <a:r>
                <a:rPr lang="en-US" dirty="0">
                  <a:solidFill>
                    <a:srgbClr val="000000"/>
                  </a:solidFill>
                  <a:latin typeface="GE Inspira" panose="020F0603030400020203" pitchFamily="34" charset="0"/>
                </a:rPr>
                <a:t>Digital breasts</a:t>
              </a:r>
            </a:p>
          </p:txBody>
        </p:sp>
        <p:sp>
          <p:nvSpPr>
            <p:cNvPr id="37" name="TextBox 36">
              <a:extLst>
                <a:ext uri="{FF2B5EF4-FFF2-40B4-BE49-F238E27FC236}">
                  <a16:creationId xmlns:a16="http://schemas.microsoft.com/office/drawing/2014/main" id="{925BD1E7-A929-4684-BBBE-8AC0E9A6ED90}"/>
                </a:ext>
              </a:extLst>
            </p:cNvPr>
            <p:cNvSpPr txBox="1"/>
            <p:nvPr/>
          </p:nvSpPr>
          <p:spPr>
            <a:xfrm>
              <a:off x="7385509" y="1839452"/>
              <a:ext cx="1552816" cy="401888"/>
            </a:xfrm>
            <a:prstGeom prst="rect">
              <a:avLst/>
            </a:prstGeom>
            <a:noFill/>
          </p:spPr>
          <p:txBody>
            <a:bodyPr wrap="square" lIns="0" tIns="0" rIns="0" bIns="0" rtlCol="0">
              <a:spAutoFit/>
            </a:bodyPr>
            <a:lstStyle/>
            <a:p>
              <a:pPr algn="ctr">
                <a:lnSpc>
                  <a:spcPts val="1500"/>
                </a:lnSpc>
              </a:pPr>
              <a:r>
                <a:rPr lang="en-US" dirty="0">
                  <a:solidFill>
                    <a:srgbClr val="000000"/>
                  </a:solidFill>
                  <a:latin typeface="GE Inspira" panose="020F0603030400020203" pitchFamily="34" charset="0"/>
                </a:rPr>
                <a:t>Digital imaging system</a:t>
              </a:r>
              <a:endParaRPr lang="fr-FR" dirty="0">
                <a:solidFill>
                  <a:srgbClr val="000000"/>
                </a:solidFill>
                <a:latin typeface="GE Inspira" panose="020F0603030400020203" pitchFamily="34" charset="0"/>
              </a:endParaRPr>
            </a:p>
          </p:txBody>
        </p:sp>
        <p:sp>
          <p:nvSpPr>
            <p:cNvPr id="39" name="TextBox 38">
              <a:extLst>
                <a:ext uri="{FF2B5EF4-FFF2-40B4-BE49-F238E27FC236}">
                  <a16:creationId xmlns:a16="http://schemas.microsoft.com/office/drawing/2014/main" id="{7963FB38-7E5D-4DAC-8177-F6726D156272}"/>
                </a:ext>
              </a:extLst>
            </p:cNvPr>
            <p:cNvSpPr txBox="1"/>
            <p:nvPr/>
          </p:nvSpPr>
          <p:spPr>
            <a:xfrm>
              <a:off x="6948535" y="1252775"/>
              <a:ext cx="2921954" cy="309832"/>
            </a:xfrm>
            <a:prstGeom prst="rect">
              <a:avLst/>
            </a:prstGeom>
            <a:noFill/>
          </p:spPr>
          <p:txBody>
            <a:bodyPr wrap="none" lIns="0" tIns="0" rIns="0" bIns="0" rtlCol="0">
              <a:spAutoFit/>
            </a:bodyPr>
            <a:lstStyle/>
            <a:p>
              <a:r>
                <a:rPr lang="en-US" sz="2000" b="1" dirty="0">
                  <a:solidFill>
                    <a:srgbClr val="000000"/>
                  </a:solidFill>
                  <a:latin typeface="GE Inspira" panose="020F0603030400020203" pitchFamily="34" charset="0"/>
                </a:rPr>
                <a:t>Virtual Clinical Trials (VCT)</a:t>
              </a:r>
              <a:endParaRPr lang="fr-FR" sz="2000" b="1" dirty="0">
                <a:solidFill>
                  <a:srgbClr val="000000"/>
                </a:solidFill>
                <a:latin typeface="GE Inspira" panose="020F0603030400020203" pitchFamily="34" charset="0"/>
              </a:endParaRPr>
            </a:p>
          </p:txBody>
        </p:sp>
        <p:pic>
          <p:nvPicPr>
            <p:cNvPr id="49" name="Picture 48">
              <a:extLst>
                <a:ext uri="{FF2B5EF4-FFF2-40B4-BE49-F238E27FC236}">
                  <a16:creationId xmlns:a16="http://schemas.microsoft.com/office/drawing/2014/main" id="{436AD7C3-16A7-48EA-9FB4-10B665219F1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7572238" y="2378486"/>
              <a:ext cx="1264865" cy="1202057"/>
            </a:xfrm>
            <a:prstGeom prst="rect">
              <a:avLst/>
            </a:prstGeom>
          </p:spPr>
        </p:pic>
        <p:sp>
          <p:nvSpPr>
            <p:cNvPr id="51" name="TextBox 50">
              <a:extLst>
                <a:ext uri="{FF2B5EF4-FFF2-40B4-BE49-F238E27FC236}">
                  <a16:creationId xmlns:a16="http://schemas.microsoft.com/office/drawing/2014/main" id="{4E4C47CD-DDD1-41B0-8B37-B226BC84236C}"/>
                </a:ext>
              </a:extLst>
            </p:cNvPr>
            <p:cNvSpPr txBox="1"/>
            <p:nvPr/>
          </p:nvSpPr>
          <p:spPr>
            <a:xfrm>
              <a:off x="7340436" y="3684708"/>
              <a:ext cx="2202975" cy="278848"/>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Virtual clinical protocol</a:t>
              </a:r>
              <a:endParaRPr lang="fr-FR" dirty="0">
                <a:solidFill>
                  <a:srgbClr val="000000"/>
                </a:solidFill>
                <a:latin typeface="GE Inspira" panose="020F0603030400020203" pitchFamily="34" charset="0"/>
              </a:endParaRPr>
            </a:p>
          </p:txBody>
        </p:sp>
      </p:grpSp>
      <p:grpSp>
        <p:nvGrpSpPr>
          <p:cNvPr id="5" name="Group 4">
            <a:extLst>
              <a:ext uri="{FF2B5EF4-FFF2-40B4-BE49-F238E27FC236}">
                <a16:creationId xmlns:a16="http://schemas.microsoft.com/office/drawing/2014/main" id="{C3B1BC9B-2728-4984-A241-C3E6D2737B5E}"/>
              </a:ext>
            </a:extLst>
          </p:cNvPr>
          <p:cNvGrpSpPr/>
          <p:nvPr/>
        </p:nvGrpSpPr>
        <p:grpSpPr>
          <a:xfrm>
            <a:off x="1143000" y="4087191"/>
            <a:ext cx="2952000" cy="2181225"/>
            <a:chOff x="1643975" y="4143375"/>
            <a:chExt cx="2952000" cy="2181225"/>
          </a:xfrm>
        </p:grpSpPr>
        <p:grpSp>
          <p:nvGrpSpPr>
            <p:cNvPr id="4" name="Group 3">
              <a:extLst>
                <a:ext uri="{FF2B5EF4-FFF2-40B4-BE49-F238E27FC236}">
                  <a16:creationId xmlns:a16="http://schemas.microsoft.com/office/drawing/2014/main" id="{CF8292CF-E15B-46C9-8C5C-62D83E6CD62C}"/>
                </a:ext>
              </a:extLst>
            </p:cNvPr>
            <p:cNvGrpSpPr/>
            <p:nvPr/>
          </p:nvGrpSpPr>
          <p:grpSpPr>
            <a:xfrm>
              <a:off x="1643975" y="4419600"/>
              <a:ext cx="2952000" cy="1905000"/>
              <a:chOff x="1643975" y="4419600"/>
              <a:chExt cx="2952000" cy="1905000"/>
            </a:xfrm>
          </p:grpSpPr>
          <p:sp>
            <p:nvSpPr>
              <p:cNvPr id="21" name="Rectangle: Rounded Corners 20">
                <a:extLst>
                  <a:ext uri="{FF2B5EF4-FFF2-40B4-BE49-F238E27FC236}">
                    <a16:creationId xmlns:a16="http://schemas.microsoft.com/office/drawing/2014/main" id="{E04452A8-4E92-4702-A903-3F261ED5D67E}"/>
                  </a:ext>
                </a:extLst>
              </p:cNvPr>
              <p:cNvSpPr/>
              <p:nvPr/>
            </p:nvSpPr>
            <p:spPr>
              <a:xfrm>
                <a:off x="1643975"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sp>
            <p:nvSpPr>
              <p:cNvPr id="46" name="TextBox 45">
                <a:extLst>
                  <a:ext uri="{FF2B5EF4-FFF2-40B4-BE49-F238E27FC236}">
                    <a16:creationId xmlns:a16="http://schemas.microsoft.com/office/drawing/2014/main" id="{70FF550E-E3D5-436C-AA8F-1752E6594D44}"/>
                  </a:ext>
                </a:extLst>
              </p:cNvPr>
              <p:cNvSpPr txBox="1"/>
              <p:nvPr/>
            </p:nvSpPr>
            <p:spPr>
              <a:xfrm>
                <a:off x="1861271" y="5145649"/>
                <a:ext cx="2604247" cy="1107996"/>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Image acquisition</a:t>
                </a:r>
              </a:p>
              <a:p>
                <a:pPr marL="180000" indent="-180000">
                  <a:buFont typeface="Arial" panose="020B0604020202020204" pitchFamily="34" charset="0"/>
                  <a:buChar char="•"/>
                </a:pPr>
                <a:r>
                  <a:rPr lang="en-US" dirty="0">
                    <a:solidFill>
                      <a:srgbClr val="000000"/>
                    </a:solidFill>
                    <a:latin typeface="GE Inspira" panose="020F0603030400020203" pitchFamily="34" charset="0"/>
                  </a:rPr>
                  <a:t>Image review</a:t>
                </a:r>
              </a:p>
              <a:p>
                <a:pPr marL="180000" indent="-180000">
                  <a:buFont typeface="Arial" panose="020B0604020202020204" pitchFamily="34" charset="0"/>
                  <a:buChar char="•"/>
                </a:pPr>
                <a:r>
                  <a:rPr lang="en-US" dirty="0">
                    <a:solidFill>
                      <a:srgbClr val="000000"/>
                    </a:solidFill>
                    <a:latin typeface="GE Inspira" panose="020F0603030400020203" pitchFamily="34" charset="0"/>
                  </a:rPr>
                  <a:t>Ground truth</a:t>
                </a:r>
              </a:p>
              <a:p>
                <a:pPr marL="180000" indent="-180000">
                  <a:buFont typeface="Arial" panose="020B0604020202020204" pitchFamily="34" charset="0"/>
                  <a:buChar char="•"/>
                </a:pPr>
                <a:endParaRPr lang="fr-FR" dirty="0">
                  <a:solidFill>
                    <a:srgbClr val="000000"/>
                  </a:solidFill>
                  <a:latin typeface="GE Inspira" panose="020F0603030400020203" pitchFamily="34" charset="0"/>
                </a:endParaRPr>
              </a:p>
            </p:txBody>
          </p:sp>
        </p:grpSp>
        <p:sp>
          <p:nvSpPr>
            <p:cNvPr id="42" name="Oval 41">
              <a:extLst>
                <a:ext uri="{FF2B5EF4-FFF2-40B4-BE49-F238E27FC236}">
                  <a16:creationId xmlns:a16="http://schemas.microsoft.com/office/drawing/2014/main" id="{F49F4510-2A13-4061-99D0-1DCE3E35BFB7}"/>
                </a:ext>
              </a:extLst>
            </p:cNvPr>
            <p:cNvSpPr/>
            <p:nvPr/>
          </p:nvSpPr>
          <p:spPr>
            <a:xfrm>
              <a:off x="1686638" y="4143375"/>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rIns="0" rtlCol="0" anchor="ctr"/>
            <a:lstStyle/>
            <a:p>
              <a:pPr algn="ctr"/>
              <a:r>
                <a:rPr lang="en-US" sz="1200" b="1" dirty="0">
                  <a:solidFill>
                    <a:schemeClr val="bg1"/>
                  </a:solidFill>
                  <a:latin typeface="GE Inspira" panose="020F0603030400020203" pitchFamily="34" charset="0"/>
                </a:rPr>
                <a:t>FASTER</a:t>
              </a:r>
              <a:endParaRPr lang="fr-FR" sz="1200" b="1" dirty="0">
                <a:solidFill>
                  <a:schemeClr val="bg1"/>
                </a:solidFill>
                <a:latin typeface="GE Inspira" panose="020F0603030400020203" pitchFamily="34" charset="0"/>
              </a:endParaRPr>
            </a:p>
          </p:txBody>
        </p:sp>
      </p:grpSp>
      <p:grpSp>
        <p:nvGrpSpPr>
          <p:cNvPr id="6" name="Group 5">
            <a:extLst>
              <a:ext uri="{FF2B5EF4-FFF2-40B4-BE49-F238E27FC236}">
                <a16:creationId xmlns:a16="http://schemas.microsoft.com/office/drawing/2014/main" id="{CF0126EB-8AA3-4F4D-8665-BFFD20CA8C77}"/>
              </a:ext>
            </a:extLst>
          </p:cNvPr>
          <p:cNvGrpSpPr/>
          <p:nvPr/>
        </p:nvGrpSpPr>
        <p:grpSpPr>
          <a:xfrm>
            <a:off x="4707889" y="4087191"/>
            <a:ext cx="2952000" cy="2146298"/>
            <a:chOff x="4649161" y="4178302"/>
            <a:chExt cx="2952000" cy="2146298"/>
          </a:xfrm>
        </p:grpSpPr>
        <p:sp>
          <p:nvSpPr>
            <p:cNvPr id="22" name="Rectangle: Rounded Corners 21">
              <a:extLst>
                <a:ext uri="{FF2B5EF4-FFF2-40B4-BE49-F238E27FC236}">
                  <a16:creationId xmlns:a16="http://schemas.microsoft.com/office/drawing/2014/main" id="{4D4043E4-A365-41A5-ACA3-C336C01E51DC}"/>
                </a:ext>
              </a:extLst>
            </p:cNvPr>
            <p:cNvSpPr/>
            <p:nvPr/>
          </p:nvSpPr>
          <p:spPr>
            <a:xfrm>
              <a:off x="4649161"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sp>
          <p:nvSpPr>
            <p:cNvPr id="47" name="TextBox 46">
              <a:extLst>
                <a:ext uri="{FF2B5EF4-FFF2-40B4-BE49-F238E27FC236}">
                  <a16:creationId xmlns:a16="http://schemas.microsoft.com/office/drawing/2014/main" id="{2C9B9236-1AAB-40E5-9DCC-094F06FF222E}"/>
                </a:ext>
              </a:extLst>
            </p:cNvPr>
            <p:cNvSpPr txBox="1"/>
            <p:nvPr/>
          </p:nvSpPr>
          <p:spPr>
            <a:xfrm>
              <a:off x="4854691" y="5047274"/>
              <a:ext cx="2604247" cy="1107996"/>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No patient recruitment</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radiologists involved</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patient monitoring</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legal contracts</a:t>
              </a:r>
              <a:endParaRPr lang="fr-FR" dirty="0">
                <a:solidFill>
                  <a:srgbClr val="000000"/>
                </a:solidFill>
                <a:latin typeface="GE Inspira" panose="020F0603030400020203" pitchFamily="34" charset="0"/>
              </a:endParaRPr>
            </a:p>
          </p:txBody>
        </p:sp>
        <p:sp>
          <p:nvSpPr>
            <p:cNvPr id="43" name="Oval 42">
              <a:extLst>
                <a:ext uri="{FF2B5EF4-FFF2-40B4-BE49-F238E27FC236}">
                  <a16:creationId xmlns:a16="http://schemas.microsoft.com/office/drawing/2014/main" id="{DE384261-81E1-4455-9E31-AE90155CD3C4}"/>
                </a:ext>
              </a:extLst>
            </p:cNvPr>
            <p:cNvSpPr/>
            <p:nvPr/>
          </p:nvSpPr>
          <p:spPr>
            <a:xfrm>
              <a:off x="4758231" y="4178302"/>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rIns="0" rtlCol="0" anchor="ctr"/>
            <a:lstStyle/>
            <a:p>
              <a:pPr algn="ctr"/>
              <a:r>
                <a:rPr lang="en-US" sz="1200" b="1" dirty="0">
                  <a:solidFill>
                    <a:schemeClr val="bg1"/>
                  </a:solidFill>
                  <a:latin typeface="GE Inspira" panose="020F0603030400020203" pitchFamily="34" charset="0"/>
                </a:rPr>
                <a:t>COST SAVING</a:t>
              </a:r>
              <a:endParaRPr lang="fr-FR" sz="1200" b="1" dirty="0">
                <a:solidFill>
                  <a:schemeClr val="bg1"/>
                </a:solidFill>
                <a:latin typeface="GE Inspira" panose="020F0603030400020203" pitchFamily="34" charset="0"/>
              </a:endParaRPr>
            </a:p>
          </p:txBody>
        </p:sp>
      </p:grpSp>
      <p:grpSp>
        <p:nvGrpSpPr>
          <p:cNvPr id="7" name="Group 6">
            <a:extLst>
              <a:ext uri="{FF2B5EF4-FFF2-40B4-BE49-F238E27FC236}">
                <a16:creationId xmlns:a16="http://schemas.microsoft.com/office/drawing/2014/main" id="{4BF0EEC8-F1D7-4753-90D1-B9FD960936D1}"/>
              </a:ext>
            </a:extLst>
          </p:cNvPr>
          <p:cNvGrpSpPr/>
          <p:nvPr/>
        </p:nvGrpSpPr>
        <p:grpSpPr>
          <a:xfrm>
            <a:off x="8272779" y="4087191"/>
            <a:ext cx="2952000" cy="2146298"/>
            <a:chOff x="7654347" y="4178302"/>
            <a:chExt cx="2952000" cy="2146298"/>
          </a:xfrm>
        </p:grpSpPr>
        <p:sp>
          <p:nvSpPr>
            <p:cNvPr id="24" name="Rectangle: Rounded Corners 23">
              <a:extLst>
                <a:ext uri="{FF2B5EF4-FFF2-40B4-BE49-F238E27FC236}">
                  <a16:creationId xmlns:a16="http://schemas.microsoft.com/office/drawing/2014/main" id="{57967ED6-2CCA-4C85-BCC0-6BBAD052DA0C}"/>
                </a:ext>
              </a:extLst>
            </p:cNvPr>
            <p:cNvSpPr/>
            <p:nvPr/>
          </p:nvSpPr>
          <p:spPr>
            <a:xfrm>
              <a:off x="7654347"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solidFill>
                  <a:srgbClr val="000000"/>
                </a:solidFill>
                <a:latin typeface="GE Inspira" panose="020F0603030400020203" pitchFamily="34" charset="0"/>
              </a:endParaRPr>
            </a:p>
          </p:txBody>
        </p:sp>
        <p:sp>
          <p:nvSpPr>
            <p:cNvPr id="40" name="TextBox 39">
              <a:extLst>
                <a:ext uri="{FF2B5EF4-FFF2-40B4-BE49-F238E27FC236}">
                  <a16:creationId xmlns:a16="http://schemas.microsoft.com/office/drawing/2014/main" id="{E688901B-C54A-405C-8820-74B211FBF71A}"/>
                </a:ext>
              </a:extLst>
            </p:cNvPr>
            <p:cNvSpPr txBox="1"/>
            <p:nvPr/>
          </p:nvSpPr>
          <p:spPr>
            <a:xfrm>
              <a:off x="7849298" y="5271498"/>
              <a:ext cx="2718073" cy="553998"/>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Full knowledge of breast model &amp; pathology</a:t>
              </a:r>
              <a:endParaRPr lang="fr-FR" dirty="0">
                <a:solidFill>
                  <a:srgbClr val="000000"/>
                </a:solidFill>
                <a:latin typeface="GE Inspira" panose="020F0603030400020203" pitchFamily="34" charset="0"/>
              </a:endParaRPr>
            </a:p>
          </p:txBody>
        </p:sp>
        <p:sp>
          <p:nvSpPr>
            <p:cNvPr id="44" name="Oval 43">
              <a:extLst>
                <a:ext uri="{FF2B5EF4-FFF2-40B4-BE49-F238E27FC236}">
                  <a16:creationId xmlns:a16="http://schemas.microsoft.com/office/drawing/2014/main" id="{BE87827E-72A0-4B15-BFEC-767898A28862}"/>
                </a:ext>
              </a:extLst>
            </p:cNvPr>
            <p:cNvSpPr/>
            <p:nvPr/>
          </p:nvSpPr>
          <p:spPr>
            <a:xfrm>
              <a:off x="7708301" y="4178302"/>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fr-FR" sz="1200" b="1" dirty="0">
                <a:solidFill>
                  <a:srgbClr val="000000"/>
                </a:solidFill>
                <a:latin typeface="GE Inspira" panose="020F0603030400020203" pitchFamily="34" charset="0"/>
              </a:endParaRPr>
            </a:p>
          </p:txBody>
        </p:sp>
        <p:sp>
          <p:nvSpPr>
            <p:cNvPr id="45" name="Rectangle 44">
              <a:extLst>
                <a:ext uri="{FF2B5EF4-FFF2-40B4-BE49-F238E27FC236}">
                  <a16:creationId xmlns:a16="http://schemas.microsoft.com/office/drawing/2014/main" id="{6B3BA07F-A009-407D-8285-D6F34494BA02}"/>
                </a:ext>
              </a:extLst>
            </p:cNvPr>
            <p:cNvSpPr/>
            <p:nvPr/>
          </p:nvSpPr>
          <p:spPr>
            <a:xfrm>
              <a:off x="7683182" y="4353341"/>
              <a:ext cx="911339" cy="461665"/>
            </a:xfrm>
            <a:prstGeom prst="rect">
              <a:avLst/>
            </a:prstGeom>
          </p:spPr>
          <p:txBody>
            <a:bodyPr wrap="none">
              <a:spAutoFit/>
            </a:bodyPr>
            <a:lstStyle/>
            <a:p>
              <a:pPr algn="ctr"/>
              <a:r>
                <a:rPr lang="en-US" sz="1200" b="1" dirty="0">
                  <a:solidFill>
                    <a:schemeClr val="bg1"/>
                  </a:solidFill>
                  <a:latin typeface="GE Inspira" panose="020F0603030400020203" pitchFamily="34" charset="0"/>
                </a:rPr>
                <a:t>MORE </a:t>
              </a:r>
            </a:p>
            <a:p>
              <a:pPr algn="ctr"/>
              <a:r>
                <a:rPr lang="en-US" sz="1200" b="1" dirty="0">
                  <a:solidFill>
                    <a:schemeClr val="bg1"/>
                  </a:solidFill>
                  <a:latin typeface="GE Inspira" panose="020F0603030400020203" pitchFamily="34" charset="0"/>
                </a:rPr>
                <a:t>ACCURATE</a:t>
              </a:r>
              <a:endParaRPr lang="fr-FR" sz="1200" b="1" dirty="0">
                <a:solidFill>
                  <a:schemeClr val="bg1"/>
                </a:solidFill>
                <a:latin typeface="GE Inspira" panose="020F0603030400020203" pitchFamily="34" charset="0"/>
              </a:endParaRPr>
            </a:p>
          </p:txBody>
        </p:sp>
      </p:grpSp>
    </p:spTree>
    <p:extLst>
      <p:ext uri="{BB962C8B-B14F-4D97-AF65-F5344CB8AC3E}">
        <p14:creationId xmlns:p14="http://schemas.microsoft.com/office/powerpoint/2010/main" val="474806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a:solidFill>
                  <a:srgbClr val="FFFFFF"/>
                </a:solidFill>
              </a:rPr>
              <a:pPr/>
              <a:t>30</a:t>
            </a:fld>
            <a:endParaRPr lang="en-US" dirty="0">
              <a:solidFill>
                <a:srgbClr val="FFFFFF"/>
              </a:solidFill>
            </a:endParaRPr>
          </a:p>
        </p:txBody>
      </p:sp>
      <p:sp>
        <p:nvSpPr>
          <p:cNvPr id="5" name="TextBox 4"/>
          <p:cNvSpPr txBox="1"/>
          <p:nvPr/>
        </p:nvSpPr>
        <p:spPr>
          <a:xfrm>
            <a:off x="3981444" y="643498"/>
            <a:ext cx="1247329" cy="307777"/>
          </a:xfrm>
          <a:prstGeom prst="rect">
            <a:avLst/>
          </a:prstGeom>
          <a:noFill/>
        </p:spPr>
        <p:txBody>
          <a:bodyPr wrap="none" rtlCol="0">
            <a:spAutoFit/>
          </a:bodyPr>
          <a:lstStyle/>
          <a:p>
            <a:pPr algn="ctr"/>
            <a:r>
              <a:rPr lang="fr-FR" sz="1400" b="1" dirty="0">
                <a:solidFill>
                  <a:srgbClr val="FFFFFF"/>
                </a:solidFill>
                <a:latin typeface="GE Inspira" panose="020F0603030400020203" pitchFamily="34" charset="0"/>
              </a:rPr>
              <a:t>Volume slices</a:t>
            </a:r>
          </a:p>
        </p:txBody>
      </p:sp>
      <p:sp>
        <p:nvSpPr>
          <p:cNvPr id="8" name="TextBox 7"/>
          <p:cNvSpPr txBox="1"/>
          <p:nvPr/>
        </p:nvSpPr>
        <p:spPr>
          <a:xfrm>
            <a:off x="5562348" y="643498"/>
            <a:ext cx="1330814" cy="307777"/>
          </a:xfrm>
          <a:prstGeom prst="rect">
            <a:avLst/>
          </a:prstGeom>
          <a:noFill/>
        </p:spPr>
        <p:txBody>
          <a:bodyPr wrap="none" rtlCol="0">
            <a:spAutoFit/>
          </a:bodyPr>
          <a:lstStyle/>
          <a:p>
            <a:pPr algn="ctr"/>
            <a:r>
              <a:rPr lang="fr-FR" sz="1400" b="1" dirty="0" err="1">
                <a:solidFill>
                  <a:srgbClr val="FFFFFF"/>
                </a:solidFill>
                <a:latin typeface="GE Inspira" panose="020F0603030400020203" pitchFamily="34" charset="0"/>
              </a:rPr>
              <a:t>Mammograms</a:t>
            </a:r>
            <a:endParaRPr lang="fr-FR" sz="1400" b="1" dirty="0">
              <a:solidFill>
                <a:srgbClr val="FFFFFF"/>
              </a:solidFill>
              <a:latin typeface="GE Inspira" panose="020F0603030400020203" pitchFamily="34" charset="0"/>
            </a:endParaRPr>
          </a:p>
        </p:txBody>
      </p:sp>
      <p:sp>
        <p:nvSpPr>
          <p:cNvPr id="9" name="TextBox 8"/>
          <p:cNvSpPr txBox="1"/>
          <p:nvPr/>
        </p:nvSpPr>
        <p:spPr>
          <a:xfrm>
            <a:off x="7141680" y="643498"/>
            <a:ext cx="1507207" cy="307777"/>
          </a:xfrm>
          <a:prstGeom prst="rect">
            <a:avLst/>
          </a:prstGeom>
          <a:noFill/>
        </p:spPr>
        <p:txBody>
          <a:bodyPr wrap="none" rtlCol="0">
            <a:spAutoFit/>
          </a:bodyPr>
          <a:lstStyle/>
          <a:p>
            <a:pPr algn="ctr"/>
            <a:r>
              <a:rPr lang="fr-FR" sz="1400" b="1" dirty="0">
                <a:solidFill>
                  <a:srgbClr val="FFFFFF"/>
                </a:solidFill>
                <a:latin typeface="GE Inspira" panose="020F0603030400020203" pitchFamily="34" charset="0"/>
              </a:rPr>
              <a:t>DBT </a:t>
            </a:r>
            <a:r>
              <a:rPr lang="fr-FR" sz="1400" b="1" dirty="0" err="1">
                <a:solidFill>
                  <a:srgbClr val="FFFFFF"/>
                </a:solidFill>
                <a:latin typeface="GE Inspira" panose="020F0603030400020203" pitchFamily="34" charset="0"/>
              </a:rPr>
              <a:t>recon</a:t>
            </a:r>
            <a:r>
              <a:rPr lang="fr-FR" sz="1400" b="1" dirty="0">
                <a:solidFill>
                  <a:srgbClr val="FFFFFF"/>
                </a:solidFill>
                <a:latin typeface="GE Inspira" panose="020F0603030400020203" pitchFamily="34" charset="0"/>
              </a:rPr>
              <a:t>. slices</a:t>
            </a:r>
          </a:p>
        </p:txBody>
      </p:sp>
      <p:sp>
        <p:nvSpPr>
          <p:cNvPr id="10" name="TextBox 9"/>
          <p:cNvSpPr txBox="1"/>
          <p:nvPr/>
        </p:nvSpPr>
        <p:spPr>
          <a:xfrm>
            <a:off x="8663400" y="6180240"/>
            <a:ext cx="1395000" cy="523220"/>
          </a:xfrm>
          <a:prstGeom prst="rect">
            <a:avLst/>
          </a:prstGeom>
          <a:noFill/>
        </p:spPr>
        <p:txBody>
          <a:bodyPr wrap="square" rtlCol="0">
            <a:spAutoFit/>
          </a:bodyPr>
          <a:lstStyle/>
          <a:p>
            <a:r>
              <a:rPr lang="en-US" sz="1400" dirty="0">
                <a:solidFill>
                  <a:srgbClr val="FFFFFF"/>
                </a:solidFill>
                <a:latin typeface="GE Inspira" panose="020F0603030400020203" pitchFamily="34" charset="0"/>
              </a:rPr>
              <a:t>Image size:</a:t>
            </a:r>
          </a:p>
          <a:p>
            <a:r>
              <a:rPr lang="en-US" sz="1400" dirty="0">
                <a:solidFill>
                  <a:srgbClr val="FFFFFF"/>
                </a:solidFill>
                <a:latin typeface="GE Inspira" panose="020F0603030400020203" pitchFamily="34" charset="0"/>
              </a:rPr>
              <a:t>3.5 cm x 3.5 cm</a:t>
            </a:r>
            <a:endParaRPr lang="en-US" sz="1400" baseline="30000" dirty="0">
              <a:solidFill>
                <a:srgbClr val="FFFFFF"/>
              </a:solidFill>
              <a:latin typeface="GE Inspira" panose="020F0603030400020203" pitchFamily="34" charset="0"/>
            </a:endParaRPr>
          </a:p>
        </p:txBody>
      </p:sp>
      <p:pic>
        <p:nvPicPr>
          <p:cNvPr id="6" name="Picture 5"/>
          <p:cNvPicPr>
            <a:picLocks noChangeAspect="1"/>
          </p:cNvPicPr>
          <p:nvPr/>
        </p:nvPicPr>
        <p:blipFill>
          <a:blip r:embed="rId3"/>
          <a:stretch>
            <a:fillRect/>
          </a:stretch>
        </p:blipFill>
        <p:spPr>
          <a:xfrm>
            <a:off x="3886200" y="5310324"/>
            <a:ext cx="1371600" cy="1371600"/>
          </a:xfrm>
          <a:prstGeom prst="rect">
            <a:avLst/>
          </a:prstGeom>
          <a:ln>
            <a:solidFill>
              <a:schemeClr val="bg1"/>
            </a:solidFill>
          </a:ln>
        </p:spPr>
      </p:pic>
      <p:pic>
        <p:nvPicPr>
          <p:cNvPr id="7" name="Picture 6"/>
          <p:cNvPicPr>
            <a:picLocks noChangeAspect="1"/>
          </p:cNvPicPr>
          <p:nvPr/>
        </p:nvPicPr>
        <p:blipFill>
          <a:blip r:embed="rId4"/>
          <a:stretch>
            <a:fillRect/>
          </a:stretch>
        </p:blipFill>
        <p:spPr>
          <a:xfrm>
            <a:off x="3886200" y="971550"/>
            <a:ext cx="1371600" cy="1371600"/>
          </a:xfrm>
          <a:prstGeom prst="rect">
            <a:avLst/>
          </a:prstGeom>
          <a:ln>
            <a:solidFill>
              <a:schemeClr val="bg1"/>
            </a:solidFill>
          </a:ln>
        </p:spPr>
      </p:pic>
      <p:pic>
        <p:nvPicPr>
          <p:cNvPr id="12" name="Picture 11"/>
          <p:cNvPicPr>
            <a:picLocks noChangeAspect="1"/>
          </p:cNvPicPr>
          <p:nvPr/>
        </p:nvPicPr>
        <p:blipFill>
          <a:blip r:embed="rId5"/>
          <a:stretch>
            <a:fillRect/>
          </a:stretch>
        </p:blipFill>
        <p:spPr>
          <a:xfrm>
            <a:off x="3886200" y="3867684"/>
            <a:ext cx="1371600" cy="1371600"/>
          </a:xfrm>
          <a:prstGeom prst="rect">
            <a:avLst/>
          </a:prstGeom>
          <a:ln>
            <a:solidFill>
              <a:schemeClr val="bg1"/>
            </a:solidFill>
          </a:ln>
        </p:spPr>
      </p:pic>
      <p:pic>
        <p:nvPicPr>
          <p:cNvPr id="13" name="Picture 12"/>
          <p:cNvPicPr>
            <a:picLocks noChangeAspect="1"/>
          </p:cNvPicPr>
          <p:nvPr/>
        </p:nvPicPr>
        <p:blipFill>
          <a:blip r:embed="rId6"/>
          <a:stretch>
            <a:fillRect/>
          </a:stretch>
        </p:blipFill>
        <p:spPr>
          <a:xfrm>
            <a:off x="3886200" y="2419350"/>
            <a:ext cx="1371600" cy="1371600"/>
          </a:xfrm>
          <a:prstGeom prst="rect">
            <a:avLst/>
          </a:prstGeom>
          <a:ln>
            <a:solidFill>
              <a:schemeClr val="bg1"/>
            </a:solidFill>
          </a:ln>
        </p:spPr>
      </p:pic>
      <p:pic>
        <p:nvPicPr>
          <p:cNvPr id="14" name="Picture 13"/>
          <p:cNvPicPr>
            <a:picLocks noChangeAspect="1"/>
          </p:cNvPicPr>
          <p:nvPr/>
        </p:nvPicPr>
        <p:blipFill>
          <a:blip r:embed="rId7"/>
          <a:stretch>
            <a:fillRect/>
          </a:stretch>
        </p:blipFill>
        <p:spPr>
          <a:xfrm>
            <a:off x="5525729" y="5310324"/>
            <a:ext cx="1371600" cy="1371600"/>
          </a:xfrm>
          <a:prstGeom prst="rect">
            <a:avLst/>
          </a:prstGeom>
        </p:spPr>
      </p:pic>
      <p:pic>
        <p:nvPicPr>
          <p:cNvPr id="15" name="Picture 14"/>
          <p:cNvPicPr>
            <a:picLocks noChangeAspect="1"/>
          </p:cNvPicPr>
          <p:nvPr/>
        </p:nvPicPr>
        <p:blipFill>
          <a:blip r:embed="rId8"/>
          <a:stretch>
            <a:fillRect/>
          </a:stretch>
        </p:blipFill>
        <p:spPr>
          <a:xfrm>
            <a:off x="5525729" y="971550"/>
            <a:ext cx="1385240" cy="1371600"/>
          </a:xfrm>
          <a:prstGeom prst="rect">
            <a:avLst/>
          </a:prstGeom>
        </p:spPr>
      </p:pic>
      <p:pic>
        <p:nvPicPr>
          <p:cNvPr id="16" name="Picture 15"/>
          <p:cNvPicPr>
            <a:picLocks noChangeAspect="1"/>
          </p:cNvPicPr>
          <p:nvPr/>
        </p:nvPicPr>
        <p:blipFill>
          <a:blip r:embed="rId9"/>
          <a:stretch>
            <a:fillRect/>
          </a:stretch>
        </p:blipFill>
        <p:spPr>
          <a:xfrm>
            <a:off x="5525729" y="3867684"/>
            <a:ext cx="1371600" cy="1371600"/>
          </a:xfrm>
          <a:prstGeom prst="rect">
            <a:avLst/>
          </a:prstGeom>
        </p:spPr>
      </p:pic>
      <p:pic>
        <p:nvPicPr>
          <p:cNvPr id="17" name="Picture 16"/>
          <p:cNvPicPr>
            <a:picLocks noChangeAspect="1"/>
          </p:cNvPicPr>
          <p:nvPr/>
        </p:nvPicPr>
        <p:blipFill>
          <a:blip r:embed="rId10"/>
          <a:stretch>
            <a:fillRect/>
          </a:stretch>
        </p:blipFill>
        <p:spPr>
          <a:xfrm>
            <a:off x="5525729" y="2419350"/>
            <a:ext cx="1385240" cy="1371600"/>
          </a:xfrm>
          <a:prstGeom prst="rect">
            <a:avLst/>
          </a:prstGeom>
        </p:spPr>
      </p:pic>
      <p:pic>
        <p:nvPicPr>
          <p:cNvPr id="18" name="Picture 17"/>
          <p:cNvPicPr>
            <a:picLocks noChangeAspect="1"/>
          </p:cNvPicPr>
          <p:nvPr/>
        </p:nvPicPr>
        <p:blipFill>
          <a:blip r:embed="rId11"/>
          <a:stretch>
            <a:fillRect/>
          </a:stretch>
        </p:blipFill>
        <p:spPr>
          <a:xfrm>
            <a:off x="7223997" y="5310324"/>
            <a:ext cx="1371600" cy="1371600"/>
          </a:xfrm>
          <a:prstGeom prst="rect">
            <a:avLst/>
          </a:prstGeom>
        </p:spPr>
      </p:pic>
      <p:pic>
        <p:nvPicPr>
          <p:cNvPr id="19" name="Picture 18"/>
          <p:cNvPicPr>
            <a:picLocks noChangeAspect="1"/>
          </p:cNvPicPr>
          <p:nvPr/>
        </p:nvPicPr>
        <p:blipFill>
          <a:blip r:embed="rId12"/>
          <a:stretch>
            <a:fillRect/>
          </a:stretch>
        </p:blipFill>
        <p:spPr>
          <a:xfrm>
            <a:off x="7223997" y="971550"/>
            <a:ext cx="1371600" cy="1371600"/>
          </a:xfrm>
          <a:prstGeom prst="rect">
            <a:avLst/>
          </a:prstGeom>
        </p:spPr>
      </p:pic>
      <p:pic>
        <p:nvPicPr>
          <p:cNvPr id="20" name="Picture 19"/>
          <p:cNvPicPr>
            <a:picLocks noChangeAspect="1"/>
          </p:cNvPicPr>
          <p:nvPr/>
        </p:nvPicPr>
        <p:blipFill>
          <a:blip r:embed="rId13"/>
          <a:stretch>
            <a:fillRect/>
          </a:stretch>
        </p:blipFill>
        <p:spPr>
          <a:xfrm>
            <a:off x="7223997" y="3867684"/>
            <a:ext cx="1371600" cy="1371600"/>
          </a:xfrm>
          <a:prstGeom prst="rect">
            <a:avLst/>
          </a:prstGeom>
        </p:spPr>
      </p:pic>
      <p:pic>
        <p:nvPicPr>
          <p:cNvPr id="21" name="Picture 20"/>
          <p:cNvPicPr>
            <a:picLocks noChangeAspect="1"/>
          </p:cNvPicPr>
          <p:nvPr/>
        </p:nvPicPr>
        <p:blipFill>
          <a:blip r:embed="rId14"/>
          <a:stretch>
            <a:fillRect/>
          </a:stretch>
        </p:blipFill>
        <p:spPr>
          <a:xfrm>
            <a:off x="7223997" y="2419350"/>
            <a:ext cx="1371600" cy="1371600"/>
          </a:xfrm>
          <a:prstGeom prst="rect">
            <a:avLst/>
          </a:prstGeom>
        </p:spPr>
      </p:pic>
      <p:sp>
        <p:nvSpPr>
          <p:cNvPr id="24" name="TextBox 23"/>
          <p:cNvSpPr txBox="1"/>
          <p:nvPr/>
        </p:nvSpPr>
        <p:spPr>
          <a:xfrm rot="5400000">
            <a:off x="2878476" y="2510287"/>
            <a:ext cx="615553" cy="1449526"/>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Scattered fibro-glandular dense</a:t>
            </a:r>
          </a:p>
        </p:txBody>
      </p:sp>
      <p:sp>
        <p:nvSpPr>
          <p:cNvPr id="25" name="TextBox 24"/>
          <p:cNvSpPr txBox="1"/>
          <p:nvPr/>
        </p:nvSpPr>
        <p:spPr>
          <a:xfrm rot="5400000">
            <a:off x="2646617" y="3803690"/>
            <a:ext cx="615553" cy="1489187"/>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Heterogeneously dense</a:t>
            </a:r>
          </a:p>
        </p:txBody>
      </p:sp>
      <p:sp>
        <p:nvSpPr>
          <p:cNvPr id="26" name="TextBox 25"/>
          <p:cNvSpPr txBox="1"/>
          <p:nvPr/>
        </p:nvSpPr>
        <p:spPr>
          <a:xfrm rot="5400000">
            <a:off x="2646616" y="5229540"/>
            <a:ext cx="615553" cy="1489185"/>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Heterogeneously dense</a:t>
            </a:r>
          </a:p>
        </p:txBody>
      </p:sp>
      <p:sp>
        <p:nvSpPr>
          <p:cNvPr id="27" name="TextBox 26"/>
          <p:cNvSpPr txBox="1"/>
          <p:nvPr/>
        </p:nvSpPr>
        <p:spPr>
          <a:xfrm rot="5400000">
            <a:off x="2878476" y="932444"/>
            <a:ext cx="615553" cy="1382530"/>
          </a:xfrm>
          <a:prstGeom prst="rect">
            <a:avLst/>
          </a:prstGeom>
          <a:noFill/>
        </p:spPr>
        <p:txBody>
          <a:bodyPr vert="vert270" wrap="square" rtlCol="0">
            <a:spAutoFit/>
          </a:bodyPr>
          <a:lstStyle/>
          <a:p>
            <a:pPr algn="ctr"/>
            <a:r>
              <a:rPr lang="en-US" sz="1400" b="1" dirty="0">
                <a:solidFill>
                  <a:srgbClr val="FFFFFF"/>
                </a:solidFill>
                <a:latin typeface="GE Inspira" panose="020F0603030400020203" pitchFamily="34" charset="0"/>
              </a:rPr>
              <a:t>Almost entirely adipose</a:t>
            </a:r>
          </a:p>
        </p:txBody>
      </p:sp>
      <p:sp>
        <p:nvSpPr>
          <p:cNvPr id="28"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rgbClr val="FFFFFF"/>
                </a:solidFill>
                <a:latin typeface="GE Inspira" panose="020F0603030400020203" pitchFamily="34" charset="0"/>
              </a:rPr>
              <a:t>Simulation results using inferred parameters</a:t>
            </a:r>
          </a:p>
        </p:txBody>
      </p:sp>
      <p:pic>
        <p:nvPicPr>
          <p:cNvPr id="33" name="Picture 11" descr="C:\Users\212329445\Desktop\iwdm_fig\b2.cta1282_mx.png">
            <a:extLst>
              <a:ext uri="{FF2B5EF4-FFF2-40B4-BE49-F238E27FC236}">
                <a16:creationId xmlns:a16="http://schemas.microsoft.com/office/drawing/2014/main" id="{2A2147DE-C918-4A6B-9A9C-E852C4C7FB9A}"/>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84511" y="2562228"/>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C:\Users\212329445\Desktop\iwdm_fig\b2.CTA1282.34.png">
            <a:extLst>
              <a:ext uri="{FF2B5EF4-FFF2-40B4-BE49-F238E27FC236}">
                <a16:creationId xmlns:a16="http://schemas.microsoft.com/office/drawing/2014/main" id="{63D02DAE-4F04-4498-A758-151B0C89FCF0}"/>
              </a:ext>
            </a:extLst>
          </p:cNvPr>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064511" y="2562228"/>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C:\Users\212329445\Desktop\iwdm_fig\b3.cat1622_mx.png">
            <a:extLst>
              <a:ext uri="{FF2B5EF4-FFF2-40B4-BE49-F238E27FC236}">
                <a16:creationId xmlns:a16="http://schemas.microsoft.com/office/drawing/2014/main" id="{D1C2E454-9FA2-46D1-BFB0-AE2F88F005B2}"/>
              </a:ext>
            </a:extLst>
          </p:cNvPr>
          <p:cNvPicPr>
            <a:picLocks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36200" y="4099889"/>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8" descr="C:\Users\212329445\Desktop\iwdm_fig\b3.CTA1622.10.png">
            <a:extLst>
              <a:ext uri="{FF2B5EF4-FFF2-40B4-BE49-F238E27FC236}">
                <a16:creationId xmlns:a16="http://schemas.microsoft.com/office/drawing/2014/main" id="{1AEC6E5B-61F3-4C04-9130-BD106E964A4C}"/>
              </a:ext>
            </a:extLst>
          </p:cNvPr>
          <p:cNvPicPr>
            <a:picLocks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316200" y="4099889"/>
            <a:ext cx="1332000" cy="1332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 descr="C:\Users\212329445\Desktop\iwdm_fig\b2.cta1282_bct.png">
            <a:extLst>
              <a:ext uri="{FF2B5EF4-FFF2-40B4-BE49-F238E27FC236}">
                <a16:creationId xmlns:a16="http://schemas.microsoft.com/office/drawing/2014/main" id="{DA1D46DB-3ED2-4F00-B993-0D79233BDAD4}"/>
              </a:ext>
            </a:extLst>
          </p:cNvPr>
          <p:cNvPicPr>
            <a:picLocks noChangeArrowheads="1"/>
          </p:cNvPicPr>
          <p:nvPr/>
        </p:nvPicPr>
        <p:blipFill rotWithShape="1">
          <a:blip r:embed="rId19">
            <a:extLst>
              <a:ext uri="{28A0092B-C50C-407E-A947-70E740481C1C}">
                <a14:useLocalDpi xmlns:a14="http://schemas.microsoft.com/office/drawing/2010/main" val="0"/>
              </a:ext>
            </a:extLst>
          </a:blip>
          <a:srcRect l="14264" t="9349" r="28355" b="19579"/>
          <a:stretch/>
        </p:blipFill>
        <p:spPr bwMode="auto">
          <a:xfrm rot="16200000">
            <a:off x="1482461" y="2569050"/>
            <a:ext cx="1332000" cy="13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3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l="3194" b="1291"/>
          <a:stretch/>
        </p:blipFill>
        <p:spPr>
          <a:xfrm>
            <a:off x="5017829" y="1909779"/>
            <a:ext cx="1343891" cy="1296887"/>
          </a:xfrm>
          <a:prstGeom prst="rect">
            <a:avLst/>
          </a:prstGeom>
        </p:spPr>
      </p:pic>
      <p:grpSp>
        <p:nvGrpSpPr>
          <p:cNvPr id="5" name="Group 4"/>
          <p:cNvGrpSpPr/>
          <p:nvPr/>
        </p:nvGrpSpPr>
        <p:grpSpPr>
          <a:xfrm>
            <a:off x="1781662" y="1307595"/>
            <a:ext cx="3060581" cy="3137320"/>
            <a:chOff x="1629130" y="1509374"/>
            <a:chExt cx="2582982" cy="2670668"/>
          </a:xfrm>
        </p:grpSpPr>
        <p:sp>
          <p:nvSpPr>
            <p:cNvPr id="58" name="Rectangle 57"/>
            <p:cNvSpPr/>
            <p:nvPr/>
          </p:nvSpPr>
          <p:spPr>
            <a:xfrm>
              <a:off x="1629130" y="1509374"/>
              <a:ext cx="2582982" cy="267066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p>
          </p:txBody>
        </p:sp>
        <p:pic>
          <p:nvPicPr>
            <p:cNvPr id="57" name="Picture 56"/>
            <p:cNvPicPr>
              <a:picLocks noChangeAspect="1"/>
            </p:cNvPicPr>
            <p:nvPr/>
          </p:nvPicPr>
          <p:blipFill>
            <a:blip r:embed="rId4"/>
            <a:stretch>
              <a:fillRect/>
            </a:stretch>
          </p:blipFill>
          <p:spPr>
            <a:xfrm>
              <a:off x="1654073" y="1531061"/>
              <a:ext cx="2490503" cy="2469135"/>
            </a:xfrm>
            <a:prstGeom prst="rect">
              <a:avLst/>
            </a:prstGeom>
          </p:spPr>
        </p:pic>
      </p:grpSp>
      <p:sp>
        <p:nvSpPr>
          <p:cNvPr id="59" name="TextBox 58"/>
          <p:cNvSpPr txBox="1"/>
          <p:nvPr/>
        </p:nvSpPr>
        <p:spPr>
          <a:xfrm>
            <a:off x="4822478" y="3669442"/>
            <a:ext cx="1857965" cy="646331"/>
          </a:xfrm>
          <a:prstGeom prst="rect">
            <a:avLst/>
          </a:prstGeom>
          <a:noFill/>
        </p:spPr>
        <p:txBody>
          <a:bodyPr wrap="square" rtlCol="0">
            <a:spAutoFit/>
          </a:bodyPr>
          <a:lstStyle/>
          <a:p>
            <a:pPr algn="ctr"/>
            <a:r>
              <a:rPr lang="fr-FR" b="1" dirty="0">
                <a:latin typeface="GE Inspira" panose="020F0603030400020203" pitchFamily="34" charset="0"/>
              </a:rPr>
              <a:t>Extraction &amp; Segmentation</a:t>
            </a:r>
          </a:p>
        </p:txBody>
      </p:sp>
      <p:sp>
        <p:nvSpPr>
          <p:cNvPr id="43" name="Striped Right Arrow 52"/>
          <p:cNvSpPr/>
          <p:nvPr/>
        </p:nvSpPr>
        <p:spPr>
          <a:xfrm>
            <a:off x="4390578" y="3237813"/>
            <a:ext cx="890514" cy="398653"/>
          </a:xfrm>
          <a:prstGeom prst="curvedUpArrow">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dirty="0">
              <a:latin typeface="GE Inspira" panose="020F0603030400020203" pitchFamily="34" charset="0"/>
            </a:endParaRPr>
          </a:p>
        </p:txBody>
      </p:sp>
      <p:sp>
        <p:nvSpPr>
          <p:cNvPr id="62" name="TextBox 61"/>
          <p:cNvSpPr txBox="1"/>
          <p:nvPr/>
        </p:nvSpPr>
        <p:spPr>
          <a:xfrm>
            <a:off x="5106053" y="3361860"/>
            <a:ext cx="1858069" cy="338554"/>
          </a:xfrm>
          <a:prstGeom prst="rect">
            <a:avLst/>
          </a:prstGeom>
          <a:noFill/>
        </p:spPr>
        <p:txBody>
          <a:bodyPr wrap="square" rtlCol="0">
            <a:spAutoFit/>
          </a:bodyPr>
          <a:lstStyle/>
          <a:p>
            <a:pPr algn="ctr"/>
            <a:r>
              <a:rPr lang="fr-FR" sz="1600" b="1" dirty="0">
                <a:latin typeface="GE Inspira" panose="020F0603030400020203" pitchFamily="34" charset="0"/>
              </a:rPr>
              <a:t>5 x 5 x 5cm</a:t>
            </a:r>
            <a:r>
              <a:rPr lang="fr-FR" sz="1600" b="1" baseline="30000" dirty="0">
                <a:latin typeface="GE Inspira" panose="020F0603030400020203" pitchFamily="34" charset="0"/>
              </a:rPr>
              <a:t>3</a:t>
            </a:r>
          </a:p>
        </p:txBody>
      </p:sp>
      <p:sp>
        <p:nvSpPr>
          <p:cNvPr id="2" name="TextBox 1"/>
          <p:cNvSpPr txBox="1"/>
          <p:nvPr/>
        </p:nvSpPr>
        <p:spPr>
          <a:xfrm>
            <a:off x="5548620" y="1264159"/>
            <a:ext cx="1698461" cy="646331"/>
          </a:xfrm>
          <a:prstGeom prst="rect">
            <a:avLst/>
          </a:prstGeom>
          <a:noFill/>
        </p:spPr>
        <p:txBody>
          <a:bodyPr wrap="square" rtlCol="0">
            <a:spAutoFit/>
          </a:bodyPr>
          <a:lstStyle/>
          <a:p>
            <a:pPr algn="ctr"/>
            <a:r>
              <a:rPr lang="fr-FR" b="1" dirty="0">
                <a:latin typeface="GE Inspira" panose="020F0603030400020203" pitchFamily="34" charset="0"/>
              </a:rPr>
              <a:t>DBT projection simulation</a:t>
            </a:r>
          </a:p>
        </p:txBody>
      </p:sp>
      <p:sp>
        <p:nvSpPr>
          <p:cNvPr id="3" name="TextBox 2"/>
          <p:cNvSpPr txBox="1"/>
          <p:nvPr/>
        </p:nvSpPr>
        <p:spPr>
          <a:xfrm>
            <a:off x="1768962" y="692782"/>
            <a:ext cx="5128379" cy="369332"/>
          </a:xfrm>
          <a:prstGeom prst="rect">
            <a:avLst/>
          </a:prstGeom>
          <a:noFill/>
        </p:spPr>
        <p:txBody>
          <a:bodyPr wrap="square" rtlCol="0">
            <a:spAutoFit/>
          </a:bodyPr>
          <a:lstStyle/>
          <a:p>
            <a:r>
              <a:rPr lang="fr-FR" b="1" dirty="0" err="1">
                <a:latin typeface="GE Inspira" panose="020F0603030400020203" pitchFamily="34" charset="0"/>
              </a:rPr>
              <a:t>Re</a:t>
            </a:r>
            <a:r>
              <a:rPr lang="fr-FR" b="1" dirty="0">
                <a:latin typeface="GE Inspira" panose="020F0603030400020203" pitchFamily="34" charset="0"/>
              </a:rPr>
              <a:t>-projection of </a:t>
            </a:r>
            <a:r>
              <a:rPr lang="fr-FR" b="1" dirty="0" err="1">
                <a:latin typeface="GE Inspira" panose="020F0603030400020203" pitchFamily="34" charset="0"/>
              </a:rPr>
              <a:t>segmented</a:t>
            </a:r>
            <a:r>
              <a:rPr lang="fr-FR" b="1" dirty="0">
                <a:latin typeface="GE Inspira" panose="020F0603030400020203" pitchFamily="34" charset="0"/>
              </a:rPr>
              <a:t> </a:t>
            </a:r>
            <a:r>
              <a:rPr lang="fr-FR" b="1" dirty="0" err="1">
                <a:latin typeface="GE Inspira" panose="020F0603030400020203" pitchFamily="34" charset="0"/>
              </a:rPr>
              <a:t>breast</a:t>
            </a:r>
            <a:r>
              <a:rPr lang="fr-FR" b="1" dirty="0">
                <a:latin typeface="GE Inspira" panose="020F0603030400020203" pitchFamily="34" charset="0"/>
              </a:rPr>
              <a:t> CT (</a:t>
            </a:r>
            <a:r>
              <a:rPr lang="fr-FR" b="1" dirty="0" err="1">
                <a:latin typeface="GE Inspira" panose="020F0603030400020203" pitchFamily="34" charset="0"/>
              </a:rPr>
              <a:t>bCT</a:t>
            </a:r>
            <a:r>
              <a:rPr lang="fr-FR" b="1" dirty="0">
                <a:latin typeface="GE Inspira" panose="020F0603030400020203" pitchFamily="34" charset="0"/>
              </a:rPr>
              <a:t>) data</a:t>
            </a:r>
          </a:p>
        </p:txBody>
      </p:sp>
      <p:sp>
        <p:nvSpPr>
          <p:cNvPr id="18" name="Rectangle: Rounded Corners 17"/>
          <p:cNvSpPr/>
          <p:nvPr/>
        </p:nvSpPr>
        <p:spPr>
          <a:xfrm>
            <a:off x="1835262" y="5200284"/>
            <a:ext cx="8604139" cy="134204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latin typeface="GE Inspira" panose="020F0603030400020203" pitchFamily="34" charset="0"/>
            </a:endParaRPr>
          </a:p>
        </p:txBody>
      </p:sp>
      <p:sp>
        <p:nvSpPr>
          <p:cNvPr id="1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kern="0" dirty="0">
                <a:solidFill>
                  <a:schemeClr val="tx1"/>
                </a:solidFill>
                <a:latin typeface="GE Inspira" panose="020F0603030400020203" pitchFamily="34" charset="0"/>
              </a:rPr>
              <a:t>Input: clinical breast CT data</a:t>
            </a:r>
          </a:p>
        </p:txBody>
      </p:sp>
      <p:pic>
        <p:nvPicPr>
          <p:cNvPr id="20" name="Picture 2" descr="C:\Users\212329445\Pictures\26_10_2015_BCARe_review\clinical_sl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597" y="2942389"/>
            <a:ext cx="1500232" cy="15025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212329445\Pictures\26_10_2015_BCARe_review\bct_sli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1261" y="1348954"/>
            <a:ext cx="1494010" cy="14979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212329445\Pictures\02_12_2014\proj3.JPG"/>
          <p:cNvPicPr>
            <a:picLocks noChangeArrowheads="1"/>
          </p:cNvPicPr>
          <p:nvPr/>
        </p:nvPicPr>
        <p:blipFill rotWithShape="1">
          <a:blip r:embed="rId7">
            <a:extLst>
              <a:ext uri="{28A0092B-C50C-407E-A947-70E740481C1C}">
                <a14:useLocalDpi xmlns:a14="http://schemas.microsoft.com/office/drawing/2010/main" val="0"/>
              </a:ext>
            </a:extLst>
          </a:blip>
          <a:srcRect l="3109" r="15834" b="8019"/>
          <a:stretch/>
        </p:blipFill>
        <p:spPr bwMode="auto">
          <a:xfrm>
            <a:off x="7162801" y="1337527"/>
            <a:ext cx="1499973" cy="15122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212329445\Pictures\02_12_2014\tomo_proj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1226" y="2949879"/>
            <a:ext cx="1510778" cy="14953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7188200" y="970605"/>
            <a:ext cx="1484782" cy="369332"/>
          </a:xfrm>
          <a:prstGeom prst="rect">
            <a:avLst/>
          </a:prstGeom>
          <a:noFill/>
        </p:spPr>
        <p:txBody>
          <a:bodyPr wrap="square" rtlCol="0">
            <a:spAutoFit/>
          </a:bodyPr>
          <a:lstStyle/>
          <a:p>
            <a:pPr algn="ctr"/>
            <a:r>
              <a:rPr lang="fr-FR" b="1" dirty="0">
                <a:latin typeface="GE Inspira" panose="020F0603030400020203" pitchFamily="34" charset="0"/>
              </a:rPr>
              <a:t>Projections</a:t>
            </a:r>
          </a:p>
        </p:txBody>
      </p:sp>
      <p:sp>
        <p:nvSpPr>
          <p:cNvPr id="26" name="TextBox 25"/>
          <p:cNvSpPr txBox="1"/>
          <p:nvPr/>
        </p:nvSpPr>
        <p:spPr>
          <a:xfrm>
            <a:off x="8788073" y="970605"/>
            <a:ext cx="1484782" cy="369332"/>
          </a:xfrm>
          <a:prstGeom prst="rect">
            <a:avLst/>
          </a:prstGeom>
          <a:noFill/>
        </p:spPr>
        <p:txBody>
          <a:bodyPr wrap="square" rtlCol="0">
            <a:spAutoFit/>
          </a:bodyPr>
          <a:lstStyle/>
          <a:p>
            <a:pPr algn="ctr"/>
            <a:r>
              <a:rPr lang="fr-FR" b="1" dirty="0" err="1">
                <a:latin typeface="GE Inspira" panose="020F0603030400020203" pitchFamily="34" charset="0"/>
              </a:rPr>
              <a:t>Recon</a:t>
            </a:r>
            <a:r>
              <a:rPr lang="fr-FR" b="1" dirty="0">
                <a:latin typeface="GE Inspira" panose="020F0603030400020203" pitchFamily="34" charset="0"/>
              </a:rPr>
              <a:t>. slices</a:t>
            </a:r>
          </a:p>
        </p:txBody>
      </p:sp>
      <p:sp>
        <p:nvSpPr>
          <p:cNvPr id="27" name="TextBox 26"/>
          <p:cNvSpPr txBox="1"/>
          <p:nvPr/>
        </p:nvSpPr>
        <p:spPr>
          <a:xfrm rot="16200000">
            <a:off x="6229174" y="3576993"/>
            <a:ext cx="1484782" cy="369332"/>
          </a:xfrm>
          <a:prstGeom prst="rect">
            <a:avLst/>
          </a:prstGeom>
          <a:noFill/>
        </p:spPr>
        <p:txBody>
          <a:bodyPr wrap="square" rtlCol="0">
            <a:spAutoFit/>
          </a:bodyPr>
          <a:lstStyle/>
          <a:p>
            <a:pPr algn="ctr"/>
            <a:r>
              <a:rPr lang="fr-FR" b="1" dirty="0" err="1">
                <a:latin typeface="GE Inspira" panose="020F0603030400020203" pitchFamily="34" charset="0"/>
              </a:rPr>
              <a:t>Clinical</a:t>
            </a:r>
            <a:endParaRPr lang="fr-FR" b="1" dirty="0">
              <a:latin typeface="GE Inspira" panose="020F0603030400020203" pitchFamily="34" charset="0"/>
            </a:endParaRPr>
          </a:p>
        </p:txBody>
      </p:sp>
      <p:grpSp>
        <p:nvGrpSpPr>
          <p:cNvPr id="8" name="Group 7"/>
          <p:cNvGrpSpPr/>
          <p:nvPr/>
        </p:nvGrpSpPr>
        <p:grpSpPr>
          <a:xfrm>
            <a:off x="4953001" y="1927289"/>
            <a:ext cx="1406703" cy="1298427"/>
            <a:chOff x="4396851" y="2900560"/>
            <a:chExt cx="1406703" cy="1298427"/>
          </a:xfrm>
        </p:grpSpPr>
        <p:sp>
          <p:nvSpPr>
            <p:cNvPr id="7" name="Oval 6"/>
            <p:cNvSpPr/>
            <p:nvPr/>
          </p:nvSpPr>
          <p:spPr>
            <a:xfrm rot="495897">
              <a:off x="4835004" y="3298362"/>
              <a:ext cx="311240" cy="1172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p:cNvSpPr/>
            <p:nvPr/>
          </p:nvSpPr>
          <p:spPr>
            <a:xfrm rot="990560">
              <a:off x="4936744" y="3362935"/>
              <a:ext cx="313669" cy="1349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p:cNvSpPr/>
            <p:nvPr/>
          </p:nvSpPr>
          <p:spPr>
            <a:xfrm rot="187505">
              <a:off x="4478390" y="3481707"/>
              <a:ext cx="313668" cy="1349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p:cNvSpPr/>
            <p:nvPr/>
          </p:nvSpPr>
          <p:spPr>
            <a:xfrm rot="187505">
              <a:off x="4502993" y="3630333"/>
              <a:ext cx="247635" cy="457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p:cNvSpPr/>
            <p:nvPr/>
          </p:nvSpPr>
          <p:spPr>
            <a:xfrm rot="979777">
              <a:off x="5218421" y="3643704"/>
              <a:ext cx="247635" cy="12716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p:cNvSpPr/>
            <p:nvPr/>
          </p:nvSpPr>
          <p:spPr>
            <a:xfrm rot="979777">
              <a:off x="4941180" y="3488231"/>
              <a:ext cx="247635" cy="12716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p:cNvSpPr/>
            <p:nvPr/>
          </p:nvSpPr>
          <p:spPr>
            <a:xfrm rot="437142">
              <a:off x="4641975" y="3717339"/>
              <a:ext cx="247635" cy="8526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p:cNvSpPr/>
            <p:nvPr/>
          </p:nvSpPr>
          <p:spPr>
            <a:xfrm rot="1123880">
              <a:off x="4623172" y="3803794"/>
              <a:ext cx="156169" cy="556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p:cNvSpPr/>
            <p:nvPr/>
          </p:nvSpPr>
          <p:spPr>
            <a:xfrm rot="20448668">
              <a:off x="4764409" y="3786326"/>
              <a:ext cx="156169" cy="556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p:cNvSpPr/>
            <p:nvPr/>
          </p:nvSpPr>
          <p:spPr>
            <a:xfrm rot="19897373">
              <a:off x="4566351" y="3399000"/>
              <a:ext cx="205275" cy="8829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p:cNvSpPr/>
            <p:nvPr/>
          </p:nvSpPr>
          <p:spPr>
            <a:xfrm rot="21123200">
              <a:off x="4704081" y="3515859"/>
              <a:ext cx="205275" cy="8829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p:cNvSpPr/>
            <p:nvPr/>
          </p:nvSpPr>
          <p:spPr>
            <a:xfrm rot="940312">
              <a:off x="4851518" y="3532341"/>
              <a:ext cx="205275" cy="6475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p:cNvSpPr/>
            <p:nvPr/>
          </p:nvSpPr>
          <p:spPr>
            <a:xfrm rot="940312">
              <a:off x="4668799" y="3424781"/>
              <a:ext cx="238180" cy="12220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p:cNvSpPr/>
            <p:nvPr/>
          </p:nvSpPr>
          <p:spPr>
            <a:xfrm>
              <a:off x="4870360" y="3239977"/>
              <a:ext cx="151719" cy="7084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p:cNvSpPr/>
            <p:nvPr/>
          </p:nvSpPr>
          <p:spPr>
            <a:xfrm>
              <a:off x="4848762" y="3661134"/>
              <a:ext cx="292827" cy="156954"/>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p:cNvSpPr/>
            <p:nvPr/>
          </p:nvSpPr>
          <p:spPr>
            <a:xfrm rot="619354">
              <a:off x="5142398" y="3827742"/>
              <a:ext cx="212420" cy="12191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p:cNvSpPr/>
            <p:nvPr/>
          </p:nvSpPr>
          <p:spPr>
            <a:xfrm rot="619354">
              <a:off x="5062382" y="3729143"/>
              <a:ext cx="212420" cy="12191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p:cNvSpPr/>
            <p:nvPr/>
          </p:nvSpPr>
          <p:spPr>
            <a:xfrm rot="1481169">
              <a:off x="5005837" y="3549746"/>
              <a:ext cx="319793" cy="16712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p:cNvSpPr/>
            <p:nvPr/>
          </p:nvSpPr>
          <p:spPr>
            <a:xfrm rot="1481169">
              <a:off x="5147307" y="3752093"/>
              <a:ext cx="209559"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p:cNvSpPr/>
            <p:nvPr/>
          </p:nvSpPr>
          <p:spPr>
            <a:xfrm>
              <a:off x="5248608" y="3896869"/>
              <a:ext cx="209559"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p:cNvSpPr/>
            <p:nvPr/>
          </p:nvSpPr>
          <p:spPr>
            <a:xfrm>
              <a:off x="5325054" y="3839401"/>
              <a:ext cx="142537"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p:cNvSpPr/>
            <p:nvPr/>
          </p:nvSpPr>
          <p:spPr>
            <a:xfrm>
              <a:off x="5050980" y="3985077"/>
              <a:ext cx="274074"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p:cNvSpPr/>
            <p:nvPr/>
          </p:nvSpPr>
          <p:spPr>
            <a:xfrm rot="650664">
              <a:off x="5234877" y="4038057"/>
              <a:ext cx="274074"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p:cNvSpPr/>
            <p:nvPr/>
          </p:nvSpPr>
          <p:spPr>
            <a:xfrm rot="311605">
              <a:off x="4576493" y="3975518"/>
              <a:ext cx="274074" cy="13645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p:cNvSpPr/>
            <p:nvPr/>
          </p:nvSpPr>
          <p:spPr>
            <a:xfrm rot="311605">
              <a:off x="4915358" y="4118091"/>
              <a:ext cx="274074" cy="6214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p:cNvSpPr/>
            <p:nvPr/>
          </p:nvSpPr>
          <p:spPr>
            <a:xfrm rot="311605">
              <a:off x="4396851" y="3848732"/>
              <a:ext cx="274074" cy="6214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p:cNvSpPr/>
            <p:nvPr/>
          </p:nvSpPr>
          <p:spPr>
            <a:xfrm rot="311605">
              <a:off x="4401884" y="3920065"/>
              <a:ext cx="274074" cy="11847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p:cNvSpPr/>
            <p:nvPr/>
          </p:nvSpPr>
          <p:spPr>
            <a:xfrm rot="311605">
              <a:off x="4430348" y="4021205"/>
              <a:ext cx="274074" cy="11847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p:cNvSpPr/>
            <p:nvPr/>
          </p:nvSpPr>
          <p:spPr>
            <a:xfrm>
              <a:off x="4559772" y="4110611"/>
              <a:ext cx="355827" cy="8837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p:cNvSpPr/>
            <p:nvPr/>
          </p:nvSpPr>
          <p:spPr>
            <a:xfrm rot="1137669">
              <a:off x="5359622" y="3447017"/>
              <a:ext cx="146262" cy="8837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p:cNvSpPr/>
            <p:nvPr/>
          </p:nvSpPr>
          <p:spPr>
            <a:xfrm rot="1137669">
              <a:off x="5376933" y="3229320"/>
              <a:ext cx="111220" cy="9077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p:cNvSpPr/>
            <p:nvPr/>
          </p:nvSpPr>
          <p:spPr>
            <a:xfrm rot="1137669">
              <a:off x="5370547" y="3375542"/>
              <a:ext cx="111220" cy="6536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Oval 71"/>
            <p:cNvSpPr/>
            <p:nvPr/>
          </p:nvSpPr>
          <p:spPr>
            <a:xfrm>
              <a:off x="5576122" y="3355268"/>
              <a:ext cx="91996" cy="3373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Oval 72"/>
            <p:cNvSpPr/>
            <p:nvPr/>
          </p:nvSpPr>
          <p:spPr>
            <a:xfrm>
              <a:off x="5655877" y="3272771"/>
              <a:ext cx="64081" cy="15978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Oval 73"/>
            <p:cNvSpPr/>
            <p:nvPr/>
          </p:nvSpPr>
          <p:spPr>
            <a:xfrm rot="544826">
              <a:off x="5528086" y="3427161"/>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Oval 74"/>
            <p:cNvSpPr/>
            <p:nvPr/>
          </p:nvSpPr>
          <p:spPr>
            <a:xfrm rot="1137669">
              <a:off x="5631373" y="3421780"/>
              <a:ext cx="81084" cy="211034"/>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Oval 75"/>
            <p:cNvSpPr/>
            <p:nvPr/>
          </p:nvSpPr>
          <p:spPr>
            <a:xfrm>
              <a:off x="5660555" y="3047263"/>
              <a:ext cx="54003" cy="13697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Oval 76"/>
            <p:cNvSpPr/>
            <p:nvPr/>
          </p:nvSpPr>
          <p:spPr>
            <a:xfrm rot="544826">
              <a:off x="5514817" y="3848348"/>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Oval 77"/>
            <p:cNvSpPr/>
            <p:nvPr/>
          </p:nvSpPr>
          <p:spPr>
            <a:xfrm>
              <a:off x="5571291" y="3801407"/>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Oval 78"/>
            <p:cNvSpPr/>
            <p:nvPr/>
          </p:nvSpPr>
          <p:spPr>
            <a:xfrm>
              <a:off x="5666502" y="3556757"/>
              <a:ext cx="45719" cy="9904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Oval 85"/>
            <p:cNvSpPr/>
            <p:nvPr/>
          </p:nvSpPr>
          <p:spPr>
            <a:xfrm rot="1712119">
              <a:off x="5608400" y="3872260"/>
              <a:ext cx="45719"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Oval 86"/>
            <p:cNvSpPr/>
            <p:nvPr/>
          </p:nvSpPr>
          <p:spPr>
            <a:xfrm rot="332588">
              <a:off x="5662200" y="3722694"/>
              <a:ext cx="74721"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Oval 87"/>
            <p:cNvSpPr/>
            <p:nvPr/>
          </p:nvSpPr>
          <p:spPr>
            <a:xfrm rot="332588">
              <a:off x="5730353" y="3560894"/>
              <a:ext cx="72684"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Oval 90"/>
            <p:cNvSpPr/>
            <p:nvPr/>
          </p:nvSpPr>
          <p:spPr>
            <a:xfrm rot="332588">
              <a:off x="5749346" y="3151993"/>
              <a:ext cx="54208" cy="10250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Oval 91"/>
            <p:cNvSpPr/>
            <p:nvPr/>
          </p:nvSpPr>
          <p:spPr>
            <a:xfrm rot="332588">
              <a:off x="5726686" y="2979818"/>
              <a:ext cx="54208" cy="10250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Oval 92"/>
            <p:cNvSpPr/>
            <p:nvPr/>
          </p:nvSpPr>
          <p:spPr>
            <a:xfrm rot="332588">
              <a:off x="5602930" y="3101314"/>
              <a:ext cx="45719" cy="11990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Oval 93"/>
            <p:cNvSpPr/>
            <p:nvPr/>
          </p:nvSpPr>
          <p:spPr>
            <a:xfrm rot="21159235">
              <a:off x="5573482" y="3134523"/>
              <a:ext cx="45719" cy="9989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Oval 94"/>
            <p:cNvSpPr/>
            <p:nvPr/>
          </p:nvSpPr>
          <p:spPr>
            <a:xfrm rot="16368453">
              <a:off x="5380453" y="2872752"/>
              <a:ext cx="68863" cy="38590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Oval 95"/>
            <p:cNvSpPr/>
            <p:nvPr/>
          </p:nvSpPr>
          <p:spPr>
            <a:xfrm rot="16368453">
              <a:off x="5182179" y="2893877"/>
              <a:ext cx="68863" cy="38590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Oval 98"/>
            <p:cNvSpPr/>
            <p:nvPr/>
          </p:nvSpPr>
          <p:spPr>
            <a:xfrm rot="16368453">
              <a:off x="5217866" y="2856390"/>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Oval 99"/>
            <p:cNvSpPr/>
            <p:nvPr/>
          </p:nvSpPr>
          <p:spPr>
            <a:xfrm rot="16368453">
              <a:off x="5548776" y="2770226"/>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Oval 100"/>
            <p:cNvSpPr/>
            <p:nvPr/>
          </p:nvSpPr>
          <p:spPr>
            <a:xfrm rot="16368453">
              <a:off x="5298178" y="2764283"/>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Oval 101"/>
            <p:cNvSpPr/>
            <p:nvPr/>
          </p:nvSpPr>
          <p:spPr>
            <a:xfrm rot="16368453">
              <a:off x="5057240" y="3015493"/>
              <a:ext cx="45719" cy="2562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Oval 102"/>
            <p:cNvSpPr/>
            <p:nvPr/>
          </p:nvSpPr>
          <p:spPr>
            <a:xfrm rot="16368453">
              <a:off x="4840296" y="3013241"/>
              <a:ext cx="45719" cy="2562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Oval 103"/>
            <p:cNvSpPr/>
            <p:nvPr/>
          </p:nvSpPr>
          <p:spPr>
            <a:xfrm rot="16368453">
              <a:off x="4923733" y="2775527"/>
              <a:ext cx="78754" cy="45800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Oval 104"/>
            <p:cNvSpPr/>
            <p:nvPr/>
          </p:nvSpPr>
          <p:spPr>
            <a:xfrm rot="16368453">
              <a:off x="4905178" y="2917014"/>
              <a:ext cx="47490" cy="35256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Arrow: Right 3"/>
          <p:cNvSpPr/>
          <p:nvPr/>
        </p:nvSpPr>
        <p:spPr>
          <a:xfrm>
            <a:off x="6389830" y="1913314"/>
            <a:ext cx="613173" cy="2630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Rounded Corners 5"/>
          <p:cNvSpPr/>
          <p:nvPr/>
        </p:nvSpPr>
        <p:spPr>
          <a:xfrm>
            <a:off x="6821672" y="2892793"/>
            <a:ext cx="3617729" cy="1664364"/>
          </a:xfrm>
          <a:prstGeom prst="roundRect">
            <a:avLst/>
          </a:prstGeom>
          <a:no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p:cNvSpPr/>
          <p:nvPr/>
        </p:nvSpPr>
        <p:spPr>
          <a:xfrm>
            <a:off x="2833835" y="4732641"/>
            <a:ext cx="6524333" cy="369332"/>
          </a:xfrm>
          <a:prstGeom prst="rect">
            <a:avLst/>
          </a:prstGeom>
        </p:spPr>
        <p:txBody>
          <a:bodyPr wrap="square">
            <a:spAutoFit/>
          </a:bodyPr>
          <a:lstStyle/>
          <a:p>
            <a:pPr algn="ctr"/>
            <a:r>
              <a:rPr lang="en-US" b="1" dirty="0">
                <a:latin typeface="GE Inspira" panose="020F0603030400020203" pitchFamily="34" charset="0"/>
              </a:rPr>
              <a:t>Idea: model tissue morphology &amp; distribution as in </a:t>
            </a:r>
            <a:r>
              <a:rPr lang="en-US" b="1" dirty="0" err="1">
                <a:latin typeface="GE Inspira" panose="020F0603030400020203" pitchFamily="34" charset="0"/>
              </a:rPr>
              <a:t>bCT</a:t>
            </a:r>
            <a:endParaRPr lang="en-US" b="1" dirty="0">
              <a:latin typeface="GE Inspira" panose="020F0603030400020203" pitchFamily="34" charset="0"/>
            </a:endParaRPr>
          </a:p>
        </p:txBody>
      </p:sp>
      <p:sp>
        <p:nvSpPr>
          <p:cNvPr id="10" name="Rectangle 9"/>
          <p:cNvSpPr/>
          <p:nvPr/>
        </p:nvSpPr>
        <p:spPr>
          <a:xfrm>
            <a:off x="2475221" y="5237633"/>
            <a:ext cx="7380439" cy="646331"/>
          </a:xfrm>
          <a:prstGeom prst="rect">
            <a:avLst/>
          </a:prstGeom>
        </p:spPr>
        <p:txBody>
          <a:bodyPr wrap="square">
            <a:spAutoFit/>
          </a:bodyPr>
          <a:lstStyle/>
          <a:p>
            <a:r>
              <a:rPr lang="en-US" b="1" i="1" u="sng" dirty="0">
                <a:latin typeface="GE Inspira" panose="020F0603030400020203" pitchFamily="34" charset="0"/>
              </a:rPr>
              <a:t>Medium scale</a:t>
            </a:r>
          </a:p>
          <a:p>
            <a:r>
              <a:rPr lang="en-US" b="1" dirty="0">
                <a:latin typeface="GE Inspira" panose="020F0603030400020203" pitchFamily="34" charset="0"/>
              </a:rPr>
              <a:t>Intra-glandular adipose compartments </a:t>
            </a:r>
            <a:r>
              <a:rPr lang="en-US" dirty="0">
                <a:latin typeface="GE Inspira" panose="020F0603030400020203" pitchFamily="34" charset="0"/>
              </a:rPr>
              <a:t>	</a:t>
            </a:r>
            <a:r>
              <a:rPr lang="en-US" dirty="0">
                <a:latin typeface="GE Inspira" panose="020F0603030400020203" pitchFamily="34" charset="0"/>
                <a:sym typeface="Wingdings" panose="05000000000000000000" pitchFamily="2" charset="2"/>
              </a:rPr>
              <a:t> </a:t>
            </a:r>
            <a:r>
              <a:rPr lang="en-US" b="1" dirty="0">
                <a:latin typeface="GE Inspira" panose="020F0603030400020203" pitchFamily="34" charset="0"/>
                <a:sym typeface="Wingdings" panose="05000000000000000000" pitchFamily="2" charset="2"/>
              </a:rPr>
              <a:t>Random ellipsoids</a:t>
            </a:r>
          </a:p>
        </p:txBody>
      </p:sp>
      <p:sp>
        <p:nvSpPr>
          <p:cNvPr id="11" name="Rectangle 10"/>
          <p:cNvSpPr/>
          <p:nvPr/>
        </p:nvSpPr>
        <p:spPr>
          <a:xfrm>
            <a:off x="2475221" y="5863328"/>
            <a:ext cx="7380439" cy="646331"/>
          </a:xfrm>
          <a:prstGeom prst="rect">
            <a:avLst/>
          </a:prstGeom>
        </p:spPr>
        <p:txBody>
          <a:bodyPr wrap="square">
            <a:spAutoFit/>
          </a:bodyPr>
          <a:lstStyle/>
          <a:p>
            <a:r>
              <a:rPr lang="en-US" b="1" i="1" u="sng" dirty="0">
                <a:latin typeface="GE Inspira" panose="020F0603030400020203" pitchFamily="34" charset="0"/>
                <a:sym typeface="Wingdings" panose="05000000000000000000" pitchFamily="2" charset="2"/>
              </a:rPr>
              <a:t>Small scale</a:t>
            </a:r>
            <a:endParaRPr lang="en-US" b="1" i="1" u="sng" dirty="0">
              <a:latin typeface="GE Inspira" panose="020F0603030400020203" pitchFamily="34" charset="0"/>
            </a:endParaRPr>
          </a:p>
          <a:p>
            <a:r>
              <a:rPr lang="en-US" b="1" dirty="0">
                <a:latin typeface="GE Inspira" panose="020F0603030400020203" pitchFamily="34" charset="0"/>
              </a:rPr>
              <a:t>Adipose compartments boundary irregularity	</a:t>
            </a:r>
            <a:r>
              <a:rPr lang="en-US" dirty="0">
                <a:latin typeface="GE Inspira" panose="020F0603030400020203" pitchFamily="34" charset="0"/>
                <a:sym typeface="Wingdings" panose="05000000000000000000" pitchFamily="2" charset="2"/>
              </a:rPr>
              <a:t> </a:t>
            </a:r>
            <a:r>
              <a:rPr lang="en-US" b="1" dirty="0" err="1">
                <a:latin typeface="GE Inspira" panose="020F0603030400020203" pitchFamily="34" charset="0"/>
                <a:sym typeface="Wingdings" panose="05000000000000000000" pitchFamily="2" charset="2"/>
              </a:rPr>
              <a:t>Voronoi</a:t>
            </a:r>
            <a:r>
              <a:rPr lang="en-US" b="1" dirty="0">
                <a:latin typeface="GE Inspira" panose="020F0603030400020203" pitchFamily="34" charset="0"/>
                <a:sym typeface="Wingdings" panose="05000000000000000000" pitchFamily="2" charset="2"/>
              </a:rPr>
              <a:t> diagram</a:t>
            </a:r>
            <a:endParaRPr lang="en-US" b="1" dirty="0">
              <a:latin typeface="GE Inspira" panose="020F0603030400020203" pitchFamily="34" charset="0"/>
            </a:endParaRPr>
          </a:p>
        </p:txBody>
      </p:sp>
      <p:sp>
        <p:nvSpPr>
          <p:cNvPr id="83" name="Slide Number Placeholder 8">
            <a:extLst>
              <a:ext uri="{FF2B5EF4-FFF2-40B4-BE49-F238E27FC236}">
                <a16:creationId xmlns:a16="http://schemas.microsoft.com/office/drawing/2014/main" id="{9B5ABB6B-317A-409E-9B86-AE00911215C4}"/>
              </a:ext>
            </a:extLst>
          </p:cNvPr>
          <p:cNvSpPr>
            <a:spLocks noGrp="1"/>
          </p:cNvSpPr>
          <p:nvPr>
            <p:ph type="sldNum" sz="quarter" idx="12"/>
          </p:nvPr>
        </p:nvSpPr>
        <p:spPr>
          <a:xfrm>
            <a:off x="1835261" y="6441851"/>
            <a:ext cx="977676" cy="390835"/>
          </a:xfrm>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71754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3" grpId="0" animBg="1"/>
      <p:bldP spid="62" grpId="0"/>
      <p:bldP spid="2" grpId="0"/>
      <p:bldP spid="3" grpId="0"/>
      <p:bldP spid="18" grpId="0" animBg="1"/>
      <p:bldP spid="25" grpId="0"/>
      <p:bldP spid="26" grpId="0"/>
      <p:bldP spid="27" grpId="0"/>
      <p:bldP spid="4" grpId="0" animBg="1"/>
      <p:bldP spid="6" grpId="0" animBg="1"/>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8"/>
          <p:cNvSpPr>
            <a:spLocks noGrp="1"/>
          </p:cNvSpPr>
          <p:nvPr>
            <p:ph type="sldNum" sz="quarter" idx="12"/>
          </p:nvPr>
        </p:nvSpPr>
        <p:spPr/>
        <p:txBody>
          <a:bodyPr/>
          <a:lstStyle/>
          <a:p>
            <a:fld id="{B6F15528-21DE-4FAA-801E-634DDDAF4B2B}" type="slidenum">
              <a:rPr lang="en-US" smtClean="0"/>
              <a:pPr/>
              <a:t>5</a:t>
            </a:fld>
            <a:endParaRPr lang="en-US" dirty="0"/>
          </a:p>
        </p:txBody>
      </p:sp>
      <mc:AlternateContent xmlns:mc="http://schemas.openxmlformats.org/markup-compatibility/2006" xmlns:a14="http://schemas.microsoft.com/office/drawing/2010/main">
        <mc:Choice Requires="a14">
          <p:sp>
            <p:nvSpPr>
              <p:cNvPr id="88" name="TextBox 87"/>
              <p:cNvSpPr txBox="1"/>
              <p:nvPr/>
            </p:nvSpPr>
            <p:spPr>
              <a:xfrm>
                <a:off x="7647023" y="3740069"/>
                <a:ext cx="2268913" cy="1200329"/>
              </a:xfrm>
              <a:prstGeom prst="rect">
                <a:avLst/>
              </a:prstGeom>
              <a:noFill/>
            </p:spPr>
            <p:txBody>
              <a:bodyPr wrap="square" rtlCol="0">
                <a:spAutoFit/>
              </a:bodyPr>
              <a:lstStyle/>
              <a:p>
                <a:pPr algn="ctr"/>
                <a:r>
                  <a:rPr lang="en-US" dirty="0">
                    <a:latin typeface="GE Inspira" panose="020F0603030400020203" pitchFamily="34" charset="0"/>
                  </a:rPr>
                  <a:t>5. </a:t>
                </a:r>
                <a:r>
                  <a:rPr lang="en-US" dirty="0" err="1">
                    <a:latin typeface="GE Inspira" panose="020F0603030400020203" pitchFamily="34" charset="0"/>
                  </a:rPr>
                  <a:t>Voxelize</a:t>
                </a:r>
                <a:r>
                  <a:rPr lang="en-US" dirty="0">
                    <a:latin typeface="GE Inspira" panose="020F0603030400020203" pitchFamily="34" charset="0"/>
                  </a:rPr>
                  <a:t> at resolution </a:t>
                </a:r>
                <a14:m>
                  <m:oMath xmlns:m="http://schemas.openxmlformats.org/officeDocument/2006/math">
                    <m:r>
                      <a:rPr lang="en-US" i="1">
                        <a:latin typeface="Cambria Math" panose="02040503050406030204" pitchFamily="18" charset="0"/>
                        <a:ea typeface="Cambria Math" panose="02040503050406030204" pitchFamily="18" charset="0"/>
                      </a:rPr>
                      <m:t>𝜈</m:t>
                    </m:r>
                  </m:oMath>
                </a14:m>
                <a:r>
                  <a:rPr lang="en-US" dirty="0">
                    <a:latin typeface="GE Inspira" panose="020F0603030400020203" pitchFamily="34" charset="0"/>
                  </a:rPr>
                  <a:t>: “turn off” cells with centers inside ellipsoids</a:t>
                </a:r>
              </a:p>
            </p:txBody>
          </p:sp>
        </mc:Choice>
        <mc:Fallback xmlns="">
          <p:sp>
            <p:nvSpPr>
              <p:cNvPr id="88" name="TextBox 87"/>
              <p:cNvSpPr txBox="1">
                <a:spLocks noRot="1" noChangeAspect="1" noMove="1" noResize="1" noEditPoints="1" noAdjustHandles="1" noChangeArrowheads="1" noChangeShapeType="1" noTextEdit="1"/>
              </p:cNvSpPr>
              <p:nvPr/>
            </p:nvSpPr>
            <p:spPr>
              <a:xfrm>
                <a:off x="7647023" y="3740069"/>
                <a:ext cx="2268913" cy="1200329"/>
              </a:xfrm>
              <a:prstGeom prst="rect">
                <a:avLst/>
              </a:prstGeom>
              <a:blipFill>
                <a:blip r:embed="rId3"/>
                <a:stretch>
                  <a:fillRect l="-1877" t="-3061" r="-3485" b="-7653"/>
                </a:stretch>
              </a:blipFill>
            </p:spPr>
            <p:txBody>
              <a:bodyPr/>
              <a:lstStyle/>
              <a:p>
                <a:r>
                  <a:rPr lang="en-US">
                    <a:noFill/>
                  </a:rPr>
                  <a:t> </a:t>
                </a:r>
              </a:p>
            </p:txBody>
          </p:sp>
        </mc:Fallback>
      </mc:AlternateContent>
      <p:grpSp>
        <p:nvGrpSpPr>
          <p:cNvPr id="89" name="Group 88"/>
          <p:cNvGrpSpPr/>
          <p:nvPr/>
        </p:nvGrpSpPr>
        <p:grpSpPr>
          <a:xfrm>
            <a:off x="8252578" y="2720560"/>
            <a:ext cx="1057801" cy="957419"/>
            <a:chOff x="5242373" y="3429000"/>
            <a:chExt cx="1410401" cy="1276558"/>
          </a:xfrm>
        </p:grpSpPr>
        <p:sp>
          <p:nvSpPr>
            <p:cNvPr id="90" name="Cube 89"/>
            <p:cNvSpPr/>
            <p:nvPr/>
          </p:nvSpPr>
          <p:spPr>
            <a:xfrm>
              <a:off x="5242373" y="3429000"/>
              <a:ext cx="1410400" cy="126672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91" name="Picture 5" descr="C:\Users\212329445\Pictures\05_05_2015\4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flipH="1">
              <a:off x="5889505" y="3928272"/>
              <a:ext cx="1238687" cy="287851"/>
            </a:xfrm>
            <a:prstGeom prst="parallelogram">
              <a:avLst>
                <a:gd name="adj" fmla="val 101833"/>
              </a:avLst>
            </a:prstGeom>
            <a:noFill/>
            <a:extLst>
              <a:ext uri="{909E8E84-426E-40DD-AFC4-6F175D3DCCD1}">
                <a14:hiddenFill xmlns:a14="http://schemas.microsoft.com/office/drawing/2010/main">
                  <a:solidFill>
                    <a:srgbClr val="FFFFFF"/>
                  </a:solidFill>
                </a14:hiddenFill>
              </a:ext>
            </a:extLst>
          </p:spPr>
        </p:pic>
        <p:pic>
          <p:nvPicPr>
            <p:cNvPr id="92" name="Picture 16" descr="C:\Users\212329445\Pictures\05_05_2015\view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6187" y="3759133"/>
              <a:ext cx="1052395" cy="9464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 descr="C:\Users\212329445\Pictures\05_05_2015\4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7099" y="3452463"/>
              <a:ext cx="1340946" cy="277046"/>
            </a:xfrm>
            <a:prstGeom prst="parallelogram">
              <a:avLst>
                <a:gd name="adj" fmla="val 99534"/>
              </a:avLst>
            </a:prstGeom>
            <a:noFill/>
            <a:extLst>
              <a:ext uri="{909E8E84-426E-40DD-AFC4-6F175D3DCCD1}">
                <a14:hiddenFill xmlns:a14="http://schemas.microsoft.com/office/drawing/2010/main">
                  <a:solidFill>
                    <a:srgbClr val="FFFFFF"/>
                  </a:solidFill>
                </a14:hiddenFill>
              </a:ext>
            </a:extLst>
          </p:spPr>
        </p:pic>
      </p:grpSp>
      <p:sp>
        <p:nvSpPr>
          <p:cNvPr id="179" name="Right Arrow 257"/>
          <p:cNvSpPr/>
          <p:nvPr/>
        </p:nvSpPr>
        <p:spPr>
          <a:xfrm>
            <a:off x="7528359" y="3500714"/>
            <a:ext cx="421760"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sp>
        <p:nvSpPr>
          <p:cNvPr id="180" name="Right Bracket 179"/>
          <p:cNvSpPr/>
          <p:nvPr/>
        </p:nvSpPr>
        <p:spPr>
          <a:xfrm>
            <a:off x="7433501" y="2734013"/>
            <a:ext cx="80299" cy="1713030"/>
          </a:xfrm>
          <a:prstGeom prst="rightBracket">
            <a:avLst/>
          </a:prstGeom>
          <a:noFill/>
          <a:ln w="5715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solidFill>
                <a:srgbClr val="000000"/>
              </a:solidFill>
            </a:endParaRPr>
          </a:p>
        </p:txBody>
      </p:sp>
      <p:grpSp>
        <p:nvGrpSpPr>
          <p:cNvPr id="18" name="Group 17"/>
          <p:cNvGrpSpPr/>
          <p:nvPr/>
        </p:nvGrpSpPr>
        <p:grpSpPr>
          <a:xfrm>
            <a:off x="3112593" y="1598898"/>
            <a:ext cx="1040343" cy="963727"/>
            <a:chOff x="1143000" y="2773329"/>
            <a:chExt cx="2959061" cy="2887942"/>
          </a:xfrm>
        </p:grpSpPr>
        <p:grpSp>
          <p:nvGrpSpPr>
            <p:cNvPr id="19" name="Group 18"/>
            <p:cNvGrpSpPr/>
            <p:nvPr/>
          </p:nvGrpSpPr>
          <p:grpSpPr>
            <a:xfrm>
              <a:off x="1143000" y="2773329"/>
              <a:ext cx="2959059" cy="2887942"/>
              <a:chOff x="4102100" y="1338590"/>
              <a:chExt cx="1600994" cy="1447800"/>
            </a:xfrm>
          </p:grpSpPr>
          <p:sp>
            <p:nvSpPr>
              <p:cNvPr id="22" name="Cube 21"/>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23" name="Picture 2" descr="C:\Users\212329445\Pictures\05_05_2015\p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4800" y="1709410"/>
                <a:ext cx="1222399"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212329445\Pictures\05_05_2015\p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21" name="Picture 2" descr="C:\Users\212329445\Pictures\05_05_2015\p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200000" flipH="1">
              <a:off x="2391998" y="3914798"/>
              <a:ext cx="2805459" cy="614667"/>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p:cNvSpPr txBox="1"/>
              <p:nvPr/>
            </p:nvSpPr>
            <p:spPr>
              <a:xfrm>
                <a:off x="2438401" y="2621227"/>
                <a:ext cx="2266425" cy="923330"/>
              </a:xfrm>
              <a:prstGeom prst="rect">
                <a:avLst/>
              </a:prstGeom>
              <a:noFill/>
            </p:spPr>
            <p:txBody>
              <a:bodyPr wrap="square" rtlCol="0">
                <a:spAutoFit/>
              </a:bodyPr>
              <a:lstStyle/>
              <a:p>
                <a:pPr algn="ctr"/>
                <a:r>
                  <a:rPr lang="en-US" dirty="0">
                    <a:latin typeface="GE Inspira" panose="020F0603030400020203" pitchFamily="34" charset="0"/>
                  </a:rPr>
                  <a:t>1. Uniform Poisson point process with intensity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fr-FR" i="1">
                            <a:latin typeface="Cambria Math" panose="02040503050406030204" pitchFamily="18" charset="0"/>
                          </a:rPr>
                          <m:t>0</m:t>
                        </m:r>
                      </m:sub>
                    </m:sSub>
                  </m:oMath>
                </a14:m>
                <a:endParaRPr lang="en-US" dirty="0">
                  <a:latin typeface="GE Inspira" panose="020F0603030400020203"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438401" y="2621227"/>
                <a:ext cx="2266425" cy="923330"/>
              </a:xfrm>
              <a:prstGeom prst="rect">
                <a:avLst/>
              </a:prstGeom>
              <a:blipFill>
                <a:blip r:embed="rId10"/>
                <a:stretch>
                  <a:fillRect t="-3974" b="-9934"/>
                </a:stretch>
              </a:blipFill>
            </p:spPr>
            <p:txBody>
              <a:bodyPr/>
              <a:lstStyle/>
              <a:p>
                <a:r>
                  <a:rPr lang="en-US">
                    <a:noFill/>
                  </a:rPr>
                  <a:t> </a:t>
                </a:r>
              </a:p>
            </p:txBody>
          </p:sp>
        </mc:Fallback>
      </mc:AlternateContent>
      <p:grpSp>
        <p:nvGrpSpPr>
          <p:cNvPr id="25" name="Group 24"/>
          <p:cNvGrpSpPr/>
          <p:nvPr/>
        </p:nvGrpSpPr>
        <p:grpSpPr>
          <a:xfrm>
            <a:off x="5662239" y="1510578"/>
            <a:ext cx="1548991" cy="1022123"/>
            <a:chOff x="3369235" y="2402974"/>
            <a:chExt cx="2515419" cy="1575048"/>
          </a:xfrm>
        </p:grpSpPr>
        <p:grpSp>
          <p:nvGrpSpPr>
            <p:cNvPr id="26" name="Group 25"/>
            <p:cNvGrpSpPr/>
            <p:nvPr/>
          </p:nvGrpSpPr>
          <p:grpSpPr>
            <a:xfrm>
              <a:off x="3369235" y="2506010"/>
              <a:ext cx="1688587" cy="1472012"/>
              <a:chOff x="5333997" y="2741277"/>
              <a:chExt cx="2971801" cy="2888386"/>
            </a:xfrm>
          </p:grpSpPr>
          <p:grpSp>
            <p:nvGrpSpPr>
              <p:cNvPr id="37" name="Group 36"/>
              <p:cNvGrpSpPr/>
              <p:nvPr/>
            </p:nvGrpSpPr>
            <p:grpSpPr>
              <a:xfrm>
                <a:off x="5333997" y="2741277"/>
                <a:ext cx="2971801" cy="2888386"/>
                <a:chOff x="5745161" y="1679864"/>
                <a:chExt cx="2085110" cy="2081645"/>
              </a:xfrm>
            </p:grpSpPr>
            <p:sp>
              <p:nvSpPr>
                <p:cNvPr id="40" name="Cube 39"/>
                <p:cNvSpPr/>
                <p:nvPr/>
              </p:nvSpPr>
              <p:spPr>
                <a:xfrm>
                  <a:off x="5745162" y="1679864"/>
                  <a:ext cx="2085109" cy="2081645"/>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47" name="Picture 5" descr="C:\Users\212329445\Pictures\05_05_2015\voro.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745161" y="2209566"/>
                  <a:ext cx="1596998" cy="154848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5" descr="C:\Users\212329445\Pictures\05_05_2015\voro.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410201" y="2760327"/>
                <a:ext cx="2819400" cy="668673"/>
              </a:xfrm>
              <a:prstGeom prst="parallelogram">
                <a:avLst>
                  <a:gd name="adj" fmla="val 101209"/>
                </a:avLst>
              </a:prstGeom>
              <a:noFill/>
              <a:extLst>
                <a:ext uri="{909E8E84-426E-40DD-AFC4-6F175D3DCCD1}">
                  <a14:hiddenFill xmlns:a14="http://schemas.microsoft.com/office/drawing/2010/main">
                    <a:solidFill>
                      <a:srgbClr val="FFFFFF"/>
                    </a:solidFill>
                  </a14:hiddenFill>
                </a:ext>
              </a:extLst>
            </p:spPr>
          </p:pic>
          <p:pic>
            <p:nvPicPr>
              <p:cNvPr id="39" name="Picture 5" descr="C:\Users\212329445\Pictures\05_05_2015\voro.png"/>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6200000" flipH="1">
                <a:off x="6582593" y="3887713"/>
                <a:ext cx="2798004" cy="598124"/>
              </a:xfrm>
              <a:prstGeom prst="parallelogram">
                <a:avLst>
                  <a:gd name="adj" fmla="val 97222"/>
                </a:avLst>
              </a:prstGeom>
              <a:noFill/>
              <a:extLst>
                <a:ext uri="{909E8E84-426E-40DD-AFC4-6F175D3DCCD1}">
                  <a14:hiddenFill xmlns:a14="http://schemas.microsoft.com/office/drawing/2010/main">
                    <a:solidFill>
                      <a:srgbClr val="FFFFFF"/>
                    </a:solidFill>
                  </a14:hiddenFill>
                </a:ext>
              </a:extLst>
            </p:spPr>
          </p:pic>
        </p:grpSp>
        <p:pic>
          <p:nvPicPr>
            <p:cNvPr id="27" name="Picture 5" descr="C:\Users\212329445\Pictures\05_05_2015\voro.png"/>
            <p:cNvPicPr>
              <a:picLocks noChangeAspect="1" noChangeArrowheads="1"/>
            </p:cNvPicPr>
            <p:nvPr/>
          </p:nvPicPr>
          <p:blipFill rotWithShape="1">
            <a:blip r:embed="rId17">
              <a:extLst>
                <a:ext uri="{28A0092B-C50C-407E-A947-70E740481C1C}">
                  <a14:useLocalDpi xmlns:a14="http://schemas.microsoft.com/office/drawing/2010/main" val="0"/>
                </a:ext>
              </a:extLst>
            </a:blip>
            <a:srcRect l="55484" t="31376" r="28475" b="52854"/>
            <a:stretch/>
          </p:blipFill>
          <p:spPr bwMode="auto">
            <a:xfrm>
              <a:off x="4294892" y="2402974"/>
              <a:ext cx="1589762" cy="137659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V="1">
              <a:off x="3728530" y="2448930"/>
              <a:ext cx="551486" cy="664248"/>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2"/>
            </p:cNvCxnSpPr>
            <p:nvPr/>
          </p:nvCxnSpPr>
          <p:spPr>
            <a:xfrm>
              <a:off x="3816039" y="3287934"/>
              <a:ext cx="478853" cy="425352"/>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28529" y="3113178"/>
              <a:ext cx="175019" cy="174756"/>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p:sp>
        <p:nvSpPr>
          <p:cNvPr id="85" name="TextBox 84"/>
          <p:cNvSpPr txBox="1"/>
          <p:nvPr/>
        </p:nvSpPr>
        <p:spPr>
          <a:xfrm>
            <a:off x="5029201" y="2621227"/>
            <a:ext cx="2258025" cy="923330"/>
          </a:xfrm>
          <a:prstGeom prst="rect">
            <a:avLst/>
          </a:prstGeom>
          <a:noFill/>
        </p:spPr>
        <p:txBody>
          <a:bodyPr wrap="square" rtlCol="0">
            <a:spAutoFit/>
          </a:bodyPr>
          <a:lstStyle/>
          <a:p>
            <a:pPr algn="ctr"/>
            <a:r>
              <a:rPr lang="en-US" dirty="0">
                <a:latin typeface="GE Inspira" panose="020F0603030400020203" pitchFamily="34" charset="0"/>
              </a:rPr>
              <a:t>2. </a:t>
            </a:r>
            <a:r>
              <a:rPr lang="en-US" dirty="0" err="1">
                <a:latin typeface="GE Inspira" panose="020F0603030400020203" pitchFamily="34" charset="0"/>
              </a:rPr>
              <a:t>Voronoi</a:t>
            </a:r>
            <a:r>
              <a:rPr lang="en-US" dirty="0">
                <a:latin typeface="GE Inspira" panose="020F0603030400020203" pitchFamily="34" charset="0"/>
              </a:rPr>
              <a:t> diagram using points from step 1.</a:t>
            </a:r>
          </a:p>
        </p:txBody>
      </p:sp>
      <p:sp>
        <p:nvSpPr>
          <p:cNvPr id="95" name="Right Arrow 3"/>
          <p:cNvSpPr/>
          <p:nvPr/>
        </p:nvSpPr>
        <p:spPr>
          <a:xfrm>
            <a:off x="4775315" y="2006912"/>
            <a:ext cx="297418"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sp>
        <p:nvSpPr>
          <p:cNvPr id="182" name="Rectangle 181"/>
          <p:cNvSpPr/>
          <p:nvPr/>
        </p:nvSpPr>
        <p:spPr>
          <a:xfrm>
            <a:off x="4246329" y="1142522"/>
            <a:ext cx="1367682" cy="369332"/>
          </a:xfrm>
          <a:prstGeom prst="rect">
            <a:avLst/>
          </a:prstGeom>
        </p:spPr>
        <p:txBody>
          <a:bodyPr wrap="none">
            <a:spAutoFit/>
          </a:bodyPr>
          <a:lstStyle/>
          <a:p>
            <a:r>
              <a:rPr lang="en-US" b="1" dirty="0">
                <a:latin typeface="GE Inspira" panose="020F0603030400020203" pitchFamily="34" charset="0"/>
              </a:rPr>
              <a:t>Small scale </a:t>
            </a:r>
            <a:endParaRPr lang="fr-FR" dirty="0"/>
          </a:p>
        </p:txBody>
      </p:sp>
      <p:grpSp>
        <p:nvGrpSpPr>
          <p:cNvPr id="48" name="Group 47"/>
          <p:cNvGrpSpPr/>
          <p:nvPr/>
        </p:nvGrpSpPr>
        <p:grpSpPr>
          <a:xfrm>
            <a:off x="3102096" y="4109751"/>
            <a:ext cx="1045096" cy="958806"/>
            <a:chOff x="5486400" y="2324115"/>
            <a:chExt cx="2959059" cy="2845465"/>
          </a:xfrm>
        </p:grpSpPr>
        <p:sp>
          <p:nvSpPr>
            <p:cNvPr id="49" name="Cube 48"/>
            <p:cNvSpPr/>
            <p:nvPr/>
          </p:nvSpPr>
          <p:spPr>
            <a:xfrm>
              <a:off x="5486400" y="2324115"/>
              <a:ext cx="2959059" cy="2845465"/>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50" name="Picture 2" descr="C:\Users\212329445\Pictures\05_05_2015\p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09873" y="2324115"/>
              <a:ext cx="2935585" cy="692598"/>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5701481" y="3328252"/>
              <a:ext cx="1687694" cy="1700948"/>
              <a:chOff x="5715000" y="2286000"/>
              <a:chExt cx="1252529" cy="1345063"/>
            </a:xfrm>
          </p:grpSpPr>
          <p:sp>
            <p:nvSpPr>
              <p:cNvPr id="68" name="Oval 67"/>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9" name="Oval 68"/>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0" name="Oval 69"/>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1" name="Oval 70"/>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2" name="Oval 71"/>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3" name="Oval 72"/>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4" name="Oval 73"/>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5" name="Oval 74"/>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6" name="Oval 75"/>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7" name="Oval 76"/>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8" name="Oval 77"/>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9" name="Oval 78"/>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0" name="Oval 79"/>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1" name="Oval 80"/>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2" name="Oval 81"/>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3" name="Oval 82"/>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4" name="Oval 83"/>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p:sp>
          <p:nvSpPr>
            <p:cNvPr id="52" name="Oval 51"/>
            <p:cNvSpPr/>
            <p:nvPr/>
          </p:nvSpPr>
          <p:spPr>
            <a:xfrm>
              <a:off x="7230442" y="282552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3" name="Oval 52"/>
            <p:cNvSpPr/>
            <p:nvPr/>
          </p:nvSpPr>
          <p:spPr>
            <a:xfrm>
              <a:off x="6826631" y="268061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4" name="Oval 53"/>
            <p:cNvSpPr/>
            <p:nvPr/>
          </p:nvSpPr>
          <p:spPr>
            <a:xfrm>
              <a:off x="7803278" y="408584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5" name="Oval 54"/>
            <p:cNvSpPr/>
            <p:nvPr/>
          </p:nvSpPr>
          <p:spPr>
            <a:xfrm>
              <a:off x="8047676" y="363689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6" name="Oval 55"/>
            <p:cNvSpPr/>
            <p:nvPr/>
          </p:nvSpPr>
          <p:spPr>
            <a:xfrm>
              <a:off x="8047675" y="411760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7" name="Oval 56"/>
            <p:cNvSpPr/>
            <p:nvPr/>
          </p:nvSpPr>
          <p:spPr>
            <a:xfrm>
              <a:off x="7677356" y="274751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8" name="Oval 57"/>
            <p:cNvSpPr/>
            <p:nvPr/>
          </p:nvSpPr>
          <p:spPr>
            <a:xfrm>
              <a:off x="8091161" y="338204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9" name="Oval 58"/>
            <p:cNvSpPr/>
            <p:nvPr/>
          </p:nvSpPr>
          <p:spPr>
            <a:xfrm>
              <a:off x="7864881" y="373025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0" name="Oval 59"/>
            <p:cNvSpPr/>
            <p:nvPr/>
          </p:nvSpPr>
          <p:spPr>
            <a:xfrm>
              <a:off x="8169681" y="434653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1" name="Oval 60"/>
            <p:cNvSpPr/>
            <p:nvPr/>
          </p:nvSpPr>
          <p:spPr>
            <a:xfrm>
              <a:off x="7926484" y="455121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2" name="Oval 61"/>
            <p:cNvSpPr/>
            <p:nvPr/>
          </p:nvSpPr>
          <p:spPr>
            <a:xfrm>
              <a:off x="8244197" y="3215645"/>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3" name="Oval 62"/>
            <p:cNvSpPr/>
            <p:nvPr/>
          </p:nvSpPr>
          <p:spPr>
            <a:xfrm>
              <a:off x="7611867" y="247360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4" name="Oval 63"/>
            <p:cNvSpPr/>
            <p:nvPr/>
          </p:nvSpPr>
          <p:spPr>
            <a:xfrm>
              <a:off x="6324600" y="274661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5" name="Oval 64"/>
            <p:cNvSpPr/>
            <p:nvPr/>
          </p:nvSpPr>
          <p:spPr>
            <a:xfrm>
              <a:off x="8152764" y="395663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6" name="Oval 65"/>
            <p:cNvSpPr/>
            <p:nvPr/>
          </p:nvSpPr>
          <p:spPr>
            <a:xfrm>
              <a:off x="6703318" y="254161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7" name="Oval 66"/>
            <p:cNvSpPr/>
            <p:nvPr/>
          </p:nvSpPr>
          <p:spPr>
            <a:xfrm>
              <a:off x="7818788" y="33600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mc:AlternateContent xmlns:mc="http://schemas.openxmlformats.org/markup-compatibility/2006" xmlns:a14="http://schemas.microsoft.com/office/drawing/2010/main">
        <mc:Choice Requires="a14">
          <p:sp>
            <p:nvSpPr>
              <p:cNvPr id="86" name="TextBox 85"/>
              <p:cNvSpPr txBox="1"/>
              <p:nvPr/>
            </p:nvSpPr>
            <p:spPr>
              <a:xfrm>
                <a:off x="2532733" y="5144870"/>
                <a:ext cx="2255243" cy="646331"/>
              </a:xfrm>
              <a:prstGeom prst="rect">
                <a:avLst/>
              </a:prstGeom>
              <a:noFill/>
            </p:spPr>
            <p:txBody>
              <a:bodyPr wrap="square" rtlCol="0">
                <a:spAutoFit/>
              </a:bodyPr>
              <a:lstStyle/>
              <a:p>
                <a:pPr algn="ctr"/>
                <a:r>
                  <a:rPr lang="en-US" dirty="0">
                    <a:latin typeface="GE Inspira" panose="020F0603030400020203" pitchFamily="34" charset="0"/>
                  </a:rPr>
                  <a:t>3. Seed point process ~ distribution </a:t>
                </a:r>
                <a14:m>
                  <m:oMath xmlns:m="http://schemas.openxmlformats.org/officeDocument/2006/math">
                    <m:sSub>
                      <m:sSubPr>
                        <m:ctrlPr>
                          <a:rPr lang="en-US" i="1">
                            <a:latin typeface="Cambria Math" panose="02040503050406030204" pitchFamily="18" charset="0"/>
                          </a:rPr>
                        </m:ctrlPr>
                      </m:sSubPr>
                      <m:e>
                        <m:r>
                          <a:rPr lang="fr-FR" b="1">
                            <a:latin typeface="Cambria Math" panose="02040503050406030204" pitchFamily="18" charset="0"/>
                          </a:rPr>
                          <m:t>𝐏</m:t>
                        </m:r>
                      </m:e>
                      <m:sub>
                        <m:r>
                          <a:rPr lang="fr-FR" i="1">
                            <a:latin typeface="Cambria Math" panose="02040503050406030204" pitchFamily="18" charset="0"/>
                          </a:rPr>
                          <m:t>𝑠</m:t>
                        </m:r>
                      </m:sub>
                    </m:sSub>
                  </m:oMath>
                </a14:m>
                <a:endParaRPr lang="en-US" dirty="0">
                  <a:latin typeface="GE Inspira" panose="020F0603030400020203" pitchFamily="34" charset="0"/>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532733" y="5144870"/>
                <a:ext cx="2255243" cy="646331"/>
              </a:xfrm>
              <a:prstGeom prst="rect">
                <a:avLst/>
              </a:prstGeom>
              <a:blipFill>
                <a:blip r:embed="rId19"/>
                <a:stretch>
                  <a:fillRect l="-1622" t="-5660" r="-3514"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5029200" y="5144870"/>
                <a:ext cx="2148814" cy="646331"/>
              </a:xfrm>
              <a:prstGeom prst="rect">
                <a:avLst/>
              </a:prstGeom>
              <a:noFill/>
            </p:spPr>
            <p:txBody>
              <a:bodyPr wrap="square" rtlCol="0">
                <a:spAutoFit/>
              </a:bodyPr>
              <a:lstStyle/>
              <a:p>
                <a:pPr algn="ctr"/>
                <a:r>
                  <a:rPr lang="en-US" dirty="0">
                    <a:latin typeface="GE Inspira" panose="020F0603030400020203" pitchFamily="34" charset="0"/>
                  </a:rPr>
                  <a:t>4. Random ellipsoid ~ distribution </a:t>
                </a:r>
                <a14:m>
                  <m:oMath xmlns:m="http://schemas.openxmlformats.org/officeDocument/2006/math">
                    <m:sSub>
                      <m:sSubPr>
                        <m:ctrlPr>
                          <a:rPr lang="en-US" i="1">
                            <a:latin typeface="Cambria Math" panose="02040503050406030204" pitchFamily="18" charset="0"/>
                            <a:ea typeface="Cambria Math"/>
                          </a:rPr>
                        </m:ctrlPr>
                      </m:sSubPr>
                      <m:e>
                        <m:r>
                          <a:rPr lang="fr-FR" b="1">
                            <a:latin typeface="Cambria Math" panose="02040503050406030204" pitchFamily="18" charset="0"/>
                            <a:ea typeface="Cambria Math"/>
                          </a:rPr>
                          <m:t>𝐏</m:t>
                        </m:r>
                      </m:e>
                      <m:sub>
                        <m:r>
                          <a:rPr lang="en-US" b="1" i="1">
                            <a:latin typeface="Cambria Math" panose="02040503050406030204" pitchFamily="18" charset="0"/>
                            <a:ea typeface="Cambria Math" panose="02040503050406030204" pitchFamily="18" charset="0"/>
                          </a:rPr>
                          <m:t>𝜽</m:t>
                        </m:r>
                      </m:sub>
                    </m:sSub>
                  </m:oMath>
                </a14:m>
                <a:endParaRPr lang="en-US" dirty="0">
                  <a:latin typeface="GE Inspira" panose="020F0603030400020203" pitchFamily="34" charset="0"/>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5029200" y="5144870"/>
                <a:ext cx="2148814" cy="646331"/>
              </a:xfrm>
              <a:prstGeom prst="rect">
                <a:avLst/>
              </a:prstGeom>
              <a:blipFill>
                <a:blip r:embed="rId20"/>
                <a:stretch>
                  <a:fillRect l="-284" t="-5660" r="-2273" b="-14151"/>
                </a:stretch>
              </a:blipFill>
            </p:spPr>
            <p:txBody>
              <a:bodyPr/>
              <a:lstStyle/>
              <a:p>
                <a:r>
                  <a:rPr lang="en-US">
                    <a:noFill/>
                  </a:rPr>
                  <a:t> </a:t>
                </a:r>
              </a:p>
            </p:txBody>
          </p:sp>
        </mc:Fallback>
      </mc:AlternateContent>
      <p:sp>
        <p:nvSpPr>
          <p:cNvPr id="96" name="Right Arrow 253"/>
          <p:cNvSpPr/>
          <p:nvPr/>
        </p:nvSpPr>
        <p:spPr>
          <a:xfrm>
            <a:off x="4775315" y="4507830"/>
            <a:ext cx="297418"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grpSp>
        <p:nvGrpSpPr>
          <p:cNvPr id="97" name="Group 96"/>
          <p:cNvGrpSpPr/>
          <p:nvPr/>
        </p:nvGrpSpPr>
        <p:grpSpPr>
          <a:xfrm>
            <a:off x="5614011" y="4103270"/>
            <a:ext cx="1914956" cy="957554"/>
            <a:chOff x="3732420" y="2996176"/>
            <a:chExt cx="2553275" cy="1276738"/>
          </a:xfrm>
        </p:grpSpPr>
        <p:grpSp>
          <p:nvGrpSpPr>
            <p:cNvPr id="98" name="Group 97"/>
            <p:cNvGrpSpPr/>
            <p:nvPr/>
          </p:nvGrpSpPr>
          <p:grpSpPr>
            <a:xfrm>
              <a:off x="3732420" y="2996176"/>
              <a:ext cx="1387122" cy="1276738"/>
              <a:chOff x="1848449" y="2315789"/>
              <a:chExt cx="3054378" cy="2845465"/>
            </a:xfrm>
          </p:grpSpPr>
          <p:grpSp>
            <p:nvGrpSpPr>
              <p:cNvPr id="105" name="Group 104"/>
              <p:cNvGrpSpPr/>
              <p:nvPr/>
            </p:nvGrpSpPr>
            <p:grpSpPr>
              <a:xfrm>
                <a:off x="1905000" y="2315789"/>
                <a:ext cx="2959063" cy="2845465"/>
                <a:chOff x="1143000" y="2773329"/>
                <a:chExt cx="2959063" cy="2887942"/>
              </a:xfrm>
            </p:grpSpPr>
            <p:grpSp>
              <p:nvGrpSpPr>
                <p:cNvPr id="174" name="Group 173"/>
                <p:cNvGrpSpPr/>
                <p:nvPr/>
              </p:nvGrpSpPr>
              <p:grpSpPr>
                <a:xfrm>
                  <a:off x="1143000" y="2773329"/>
                  <a:ext cx="2959059" cy="2887942"/>
                  <a:chOff x="4102100" y="1338590"/>
                  <a:chExt cx="1600994" cy="1447800"/>
                </a:xfrm>
              </p:grpSpPr>
              <p:sp>
                <p:nvSpPr>
                  <p:cNvPr id="177" name="Cube 176"/>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latin typeface="GE Inspira" panose="020F0603030400020203" pitchFamily="34" charset="0"/>
                    </a:endParaRPr>
                  </a:p>
                </p:txBody>
              </p:sp>
              <p:pic>
                <p:nvPicPr>
                  <p:cNvPr id="178" name="Picture 2" descr="C:\Users\212329445\Pictures\05_05_2015\pp.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4800" y="1709410"/>
                    <a:ext cx="1162966"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75" name="Picture 2" descr="C:\Users\212329445\Pictures\05_05_2015\pp.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176" name="Picture 2" descr="C:\Users\212329445\Pictures\05_05_2015\pp.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6200000" flipH="1">
                  <a:off x="2347864" y="3870661"/>
                  <a:ext cx="2805459" cy="702938"/>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2180000" y="3261611"/>
                <a:ext cx="1687694" cy="1700948"/>
                <a:chOff x="5715000" y="2286000"/>
                <a:chExt cx="1252529" cy="1345063"/>
              </a:xfrm>
            </p:grpSpPr>
            <p:sp>
              <p:nvSpPr>
                <p:cNvPr id="157" name="Oval 156"/>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8" name="Oval 157"/>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9" name="Oval 158"/>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0" name="Oval 159"/>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1" name="Oval 160"/>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2" name="Oval 161"/>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3" name="Oval 162"/>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4" name="Oval 163"/>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5" name="Oval 164"/>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6" name="Oval 165"/>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7" name="Oval 166"/>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8" name="Oval 167"/>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9" name="Oval 168"/>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0" name="Oval 169"/>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1" name="Oval 170"/>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2" name="Oval 171"/>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3" name="Oval 172"/>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grpSp>
          <p:sp>
            <p:nvSpPr>
              <p:cNvPr id="107" name="Oval 106"/>
              <p:cNvSpPr/>
              <p:nvPr/>
            </p:nvSpPr>
            <p:spPr>
              <a:xfrm>
                <a:off x="3613842" y="280785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08" name="Oval 107"/>
              <p:cNvSpPr/>
              <p:nvPr/>
            </p:nvSpPr>
            <p:spPr>
              <a:xfrm>
                <a:off x="3210031" y="266293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09" name="Oval 108"/>
              <p:cNvSpPr/>
              <p:nvPr/>
            </p:nvSpPr>
            <p:spPr>
              <a:xfrm>
                <a:off x="4281797" y="401920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0" name="Oval 109"/>
              <p:cNvSpPr/>
              <p:nvPr/>
            </p:nvSpPr>
            <p:spPr>
              <a:xfrm>
                <a:off x="3604570" y="25431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1" name="Oval 110"/>
              <p:cNvSpPr/>
              <p:nvPr/>
            </p:nvSpPr>
            <p:spPr>
              <a:xfrm>
                <a:off x="4526195" y="357025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2" name="Oval 111"/>
              <p:cNvSpPr/>
              <p:nvPr/>
            </p:nvSpPr>
            <p:spPr>
              <a:xfrm>
                <a:off x="4526194" y="405096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3" name="Oval 112"/>
              <p:cNvSpPr/>
              <p:nvPr/>
            </p:nvSpPr>
            <p:spPr>
              <a:xfrm>
                <a:off x="4060756" y="272983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4" name="Oval 113"/>
              <p:cNvSpPr/>
              <p:nvPr/>
            </p:nvSpPr>
            <p:spPr>
              <a:xfrm>
                <a:off x="4569680" y="33154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5" name="Oval 114"/>
              <p:cNvSpPr/>
              <p:nvPr/>
            </p:nvSpPr>
            <p:spPr>
              <a:xfrm>
                <a:off x="4343400" y="366361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6" name="Oval 115"/>
              <p:cNvSpPr/>
              <p:nvPr/>
            </p:nvSpPr>
            <p:spPr>
              <a:xfrm>
                <a:off x="4648200" y="427989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7" name="Oval 116"/>
              <p:cNvSpPr/>
              <p:nvPr/>
            </p:nvSpPr>
            <p:spPr>
              <a:xfrm>
                <a:off x="4405003" y="448457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8" name="Oval 117"/>
              <p:cNvSpPr/>
              <p:nvPr/>
            </p:nvSpPr>
            <p:spPr>
              <a:xfrm>
                <a:off x="4722716" y="314900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9" name="Oval 118"/>
              <p:cNvSpPr/>
              <p:nvPr/>
            </p:nvSpPr>
            <p:spPr>
              <a:xfrm>
                <a:off x="3995267" y="245592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0" name="Oval 119"/>
              <p:cNvSpPr/>
              <p:nvPr/>
            </p:nvSpPr>
            <p:spPr>
              <a:xfrm>
                <a:off x="2708000" y="2728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1" name="Oval 120"/>
              <p:cNvSpPr/>
              <p:nvPr/>
            </p:nvSpPr>
            <p:spPr>
              <a:xfrm>
                <a:off x="4631283" y="388999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2" name="Oval 121"/>
              <p:cNvSpPr/>
              <p:nvPr/>
            </p:nvSpPr>
            <p:spPr>
              <a:xfrm>
                <a:off x="3086718" y="2523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3" name="Oval 122"/>
              <p:cNvSpPr/>
              <p:nvPr/>
            </p:nvSpPr>
            <p:spPr>
              <a:xfrm>
                <a:off x="4297307" y="329336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4" name="Oval 123"/>
              <p:cNvSpPr/>
              <p:nvPr/>
            </p:nvSpPr>
            <p:spPr>
              <a:xfrm>
                <a:off x="3713165" y="2381456"/>
                <a:ext cx="625805" cy="22814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5" name="Oval 124"/>
              <p:cNvSpPr/>
              <p:nvPr/>
            </p:nvSpPr>
            <p:spPr>
              <a:xfrm rot="1082674">
                <a:off x="3795059" y="2583028"/>
                <a:ext cx="625805"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6" name="Oval 125"/>
              <p:cNvSpPr/>
              <p:nvPr/>
            </p:nvSpPr>
            <p:spPr>
              <a:xfrm rot="254541">
                <a:off x="2632824" y="2400015"/>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7" name="Oval 126"/>
              <p:cNvSpPr/>
              <p:nvPr/>
            </p:nvSpPr>
            <p:spPr>
              <a:xfrm rot="20548172">
                <a:off x="2888507" y="2560788"/>
                <a:ext cx="727758" cy="20430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8" name="Oval 127"/>
              <p:cNvSpPr/>
              <p:nvPr/>
            </p:nvSpPr>
            <p:spPr>
              <a:xfrm rot="254541">
                <a:off x="3149498" y="26594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9" name="Oval 128"/>
              <p:cNvSpPr/>
              <p:nvPr/>
            </p:nvSpPr>
            <p:spPr>
              <a:xfrm>
                <a:off x="2209800" y="25971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0" name="Oval 129"/>
              <p:cNvSpPr/>
              <p:nvPr/>
            </p:nvSpPr>
            <p:spPr>
              <a:xfrm rot="254541">
                <a:off x="3534470" y="3199009"/>
                <a:ext cx="617682" cy="2327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1" name="Oval 130"/>
              <p:cNvSpPr/>
              <p:nvPr/>
            </p:nvSpPr>
            <p:spPr>
              <a:xfrm rot="21108821">
                <a:off x="2916331" y="3247241"/>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2" name="Oval 131"/>
              <p:cNvSpPr/>
              <p:nvPr/>
            </p:nvSpPr>
            <p:spPr>
              <a:xfrm rot="1025602">
                <a:off x="3081057" y="3480582"/>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3" name="Oval 132"/>
              <p:cNvSpPr/>
              <p:nvPr/>
            </p:nvSpPr>
            <p:spPr>
              <a:xfrm>
                <a:off x="3015382" y="4082716"/>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4" name="Oval 133"/>
              <p:cNvSpPr/>
              <p:nvPr/>
            </p:nvSpPr>
            <p:spPr>
              <a:xfrm>
                <a:off x="2380694" y="3345274"/>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5" name="Oval 134"/>
              <p:cNvSpPr/>
              <p:nvPr/>
            </p:nvSpPr>
            <p:spPr>
              <a:xfrm rot="1027936">
                <a:off x="2432820" y="3581565"/>
                <a:ext cx="1022646"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6" name="Oval 135"/>
              <p:cNvSpPr/>
              <p:nvPr/>
            </p:nvSpPr>
            <p:spPr>
              <a:xfrm rot="21320471">
                <a:off x="2364529" y="3835955"/>
                <a:ext cx="1411892"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7" name="Oval 136"/>
              <p:cNvSpPr/>
              <p:nvPr/>
            </p:nvSpPr>
            <p:spPr>
              <a:xfrm rot="21320471">
                <a:off x="2605677" y="4273551"/>
                <a:ext cx="953558" cy="29799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8" name="Oval 137"/>
              <p:cNvSpPr/>
              <p:nvPr/>
            </p:nvSpPr>
            <p:spPr>
              <a:xfrm>
                <a:off x="2111344" y="4371202"/>
                <a:ext cx="95355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9" name="Oval 138"/>
              <p:cNvSpPr/>
              <p:nvPr/>
            </p:nvSpPr>
            <p:spPr>
              <a:xfrm rot="20540371">
                <a:off x="2536997" y="4601171"/>
                <a:ext cx="115720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0" name="Oval 139"/>
              <p:cNvSpPr/>
              <p:nvPr/>
            </p:nvSpPr>
            <p:spPr>
              <a:xfrm>
                <a:off x="1955327" y="3567760"/>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1" name="Oval 140"/>
              <p:cNvSpPr/>
              <p:nvPr/>
            </p:nvSpPr>
            <p:spPr>
              <a:xfrm>
                <a:off x="1848449" y="4169767"/>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2" name="Oval 141"/>
              <p:cNvSpPr/>
              <p:nvPr/>
            </p:nvSpPr>
            <p:spPr>
              <a:xfrm rot="1729619">
                <a:off x="1914419" y="3310113"/>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3" name="Oval 142"/>
              <p:cNvSpPr/>
              <p:nvPr/>
            </p:nvSpPr>
            <p:spPr>
              <a:xfrm rot="1056985">
                <a:off x="1977947" y="3984345"/>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4" name="Oval 143"/>
              <p:cNvSpPr/>
              <p:nvPr/>
            </p:nvSpPr>
            <p:spPr>
              <a:xfrm rot="20368222">
                <a:off x="3491276" y="4648545"/>
                <a:ext cx="728638" cy="47667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5" name="Oval 144"/>
              <p:cNvSpPr/>
              <p:nvPr/>
            </p:nvSpPr>
            <p:spPr>
              <a:xfrm rot="21128783">
                <a:off x="3082582" y="4350107"/>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6" name="Oval 145"/>
              <p:cNvSpPr/>
              <p:nvPr/>
            </p:nvSpPr>
            <p:spPr>
              <a:xfrm rot="300414">
                <a:off x="3478098" y="3654620"/>
                <a:ext cx="695648"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7" name="Oval 146"/>
              <p:cNvSpPr/>
              <p:nvPr/>
            </p:nvSpPr>
            <p:spPr>
              <a:xfrm rot="1729619">
                <a:off x="4204095" y="3218962"/>
                <a:ext cx="214062" cy="2170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8" name="Oval 147"/>
              <p:cNvSpPr/>
              <p:nvPr/>
            </p:nvSpPr>
            <p:spPr>
              <a:xfrm rot="1729619">
                <a:off x="4203644" y="3526827"/>
                <a:ext cx="373106" cy="3589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9" name="Oval 148"/>
              <p:cNvSpPr/>
              <p:nvPr/>
            </p:nvSpPr>
            <p:spPr>
              <a:xfrm rot="1729619">
                <a:off x="4383127" y="3447663"/>
                <a:ext cx="373106" cy="26583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0" name="Oval 149"/>
              <p:cNvSpPr/>
              <p:nvPr/>
            </p:nvSpPr>
            <p:spPr>
              <a:xfrm rot="5910699">
                <a:off x="4455295" y="3781322"/>
                <a:ext cx="371053"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1" name="Oval 150"/>
              <p:cNvSpPr/>
              <p:nvPr/>
            </p:nvSpPr>
            <p:spPr>
              <a:xfrm rot="5910699">
                <a:off x="4479596" y="320907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2" name="Oval 151"/>
              <p:cNvSpPr/>
              <p:nvPr/>
            </p:nvSpPr>
            <p:spPr>
              <a:xfrm rot="5910699">
                <a:off x="4609736" y="3038107"/>
                <a:ext cx="273906" cy="31227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3" name="Oval 152"/>
              <p:cNvSpPr/>
              <p:nvPr/>
            </p:nvSpPr>
            <p:spPr>
              <a:xfrm rot="5910699">
                <a:off x="4432530" y="394546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4" name="Oval 153"/>
              <p:cNvSpPr/>
              <p:nvPr/>
            </p:nvSpPr>
            <p:spPr>
              <a:xfrm rot="5910699">
                <a:off x="4227967" y="3920290"/>
                <a:ext cx="164686" cy="26134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5" name="Oval 154"/>
              <p:cNvSpPr/>
              <p:nvPr/>
            </p:nvSpPr>
            <p:spPr>
              <a:xfrm rot="5910699">
                <a:off x="4488572" y="4166529"/>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6" name="Oval 155"/>
              <p:cNvSpPr/>
              <p:nvPr/>
            </p:nvSpPr>
            <p:spPr>
              <a:xfrm rot="5910699">
                <a:off x="4253818" y="4354013"/>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grpSp>
        <p:sp>
          <p:nvSpPr>
            <p:cNvPr id="99" name="Oval 98"/>
            <p:cNvSpPr/>
            <p:nvPr/>
          </p:nvSpPr>
          <p:spPr>
            <a:xfrm>
              <a:off x="5351581" y="3615563"/>
              <a:ext cx="51042" cy="56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100" name="Straight Connector 99"/>
            <p:cNvCxnSpPr>
              <a:endCxn id="99" idx="2"/>
            </p:cNvCxnSpPr>
            <p:nvPr/>
          </p:nvCxnSpPr>
          <p:spPr>
            <a:xfrm>
              <a:off x="4778288" y="3324672"/>
              <a:ext cx="573293" cy="3193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99" idx="2"/>
            </p:cNvCxnSpPr>
            <p:nvPr/>
          </p:nvCxnSpPr>
          <p:spPr>
            <a:xfrm flipV="1">
              <a:off x="4769997" y="3644023"/>
              <a:ext cx="581584" cy="5987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99" idx="2"/>
            </p:cNvCxnSpPr>
            <p:nvPr/>
          </p:nvCxnSpPr>
          <p:spPr>
            <a:xfrm flipV="1">
              <a:off x="5093085" y="3644023"/>
              <a:ext cx="258496" cy="2953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endCxn id="99" idx="2"/>
            </p:cNvCxnSpPr>
            <p:nvPr/>
          </p:nvCxnSpPr>
          <p:spPr>
            <a:xfrm>
              <a:off x="5089537" y="2999554"/>
              <a:ext cx="262044" cy="64446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5216598" y="3644022"/>
              <a:ext cx="1069097" cy="492442"/>
            </a:xfrm>
            <a:prstGeom prst="rect">
              <a:avLst/>
            </a:prstGeom>
            <a:noFill/>
          </p:spPr>
          <p:txBody>
            <a:bodyPr wrap="none" rtlCol="0">
              <a:spAutoFit/>
            </a:bodyPr>
            <a:lstStyle/>
            <a:p>
              <a:r>
                <a:rPr lang="fr-FR" dirty="0" err="1">
                  <a:latin typeface="GE Inspira" panose="020F0603030400020203" pitchFamily="34" charset="0"/>
                </a:rPr>
                <a:t>Nipple</a:t>
              </a:r>
              <a:endParaRPr lang="fr-FR" dirty="0">
                <a:latin typeface="GE Inspira" panose="020F0603030400020203" pitchFamily="34" charset="0"/>
              </a:endParaRPr>
            </a:p>
          </p:txBody>
        </p:sp>
      </p:grpSp>
      <p:sp>
        <p:nvSpPr>
          <p:cNvPr id="183" name="Rectangle 182"/>
          <p:cNvSpPr/>
          <p:nvPr/>
        </p:nvSpPr>
        <p:spPr>
          <a:xfrm>
            <a:off x="4145340" y="3620757"/>
            <a:ext cx="1569660" cy="369332"/>
          </a:xfrm>
          <a:prstGeom prst="rect">
            <a:avLst/>
          </a:prstGeom>
        </p:spPr>
        <p:txBody>
          <a:bodyPr wrap="none">
            <a:spAutoFit/>
          </a:bodyPr>
          <a:lstStyle/>
          <a:p>
            <a:r>
              <a:rPr lang="en-US" b="1" dirty="0">
                <a:latin typeface="GE Inspira" panose="020F0603030400020203" pitchFamily="34" charset="0"/>
              </a:rPr>
              <a:t>Medium scale</a:t>
            </a:r>
            <a:endParaRPr lang="fr-FR" dirty="0"/>
          </a:p>
        </p:txBody>
      </p:sp>
      <p:sp>
        <p:nvSpPr>
          <p:cNvPr id="184"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3D breast texture sampling algorithm</a:t>
            </a:r>
          </a:p>
        </p:txBody>
      </p:sp>
    </p:spTree>
    <p:extLst>
      <p:ext uri="{BB962C8B-B14F-4D97-AF65-F5344CB8AC3E}">
        <p14:creationId xmlns:p14="http://schemas.microsoft.com/office/powerpoint/2010/main" val="20604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79" grpId="0" animBg="1"/>
      <p:bldP spid="180" grpId="0" animBg="1"/>
      <p:bldP spid="24" grpId="0"/>
      <p:bldP spid="85" grpId="0"/>
      <p:bldP spid="95" grpId="0" animBg="1"/>
      <p:bldP spid="182" grpId="0"/>
      <p:bldP spid="86" grpId="0"/>
      <p:bldP spid="87" grpId="0"/>
      <p:bldP spid="96" grpId="0" animBg="1"/>
      <p:bldP spid="1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itle 1"/>
          <p:cNvSpPr txBox="1">
            <a:spLocks/>
          </p:cNvSpPr>
          <p:nvPr/>
        </p:nvSpPr>
        <p:spPr bwMode="auto">
          <a:xfrm>
            <a:off x="3467103" y="1051324"/>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endParaRPr lang="en-US" sz="2100" b="1" dirty="0">
              <a:solidFill>
                <a:schemeClr val="tx1"/>
              </a:solidFill>
              <a:latin typeface="GE Inspira" panose="020F0603030400020203"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sp>
        <p:nvSpPr>
          <p:cNvPr id="19" name="TextBox 18"/>
          <p:cNvSpPr txBox="1"/>
          <p:nvPr/>
        </p:nvSpPr>
        <p:spPr>
          <a:xfrm>
            <a:off x="2116428" y="4357873"/>
            <a:ext cx="3023515" cy="923330"/>
          </a:xfrm>
          <a:prstGeom prst="rect">
            <a:avLst/>
          </a:prstGeom>
          <a:noFill/>
        </p:spPr>
        <p:txBody>
          <a:bodyPr wrap="square" rtlCol="0">
            <a:spAutoFit/>
          </a:bodyPr>
          <a:lstStyle/>
          <a:p>
            <a:pPr algn="ctr"/>
            <a:r>
              <a:rPr lang="en-US" b="1" dirty="0">
                <a:latin typeface="GE Inspira" panose="020F0603030400020203" pitchFamily="34" charset="0"/>
              </a:rPr>
              <a:t>Clinical segmented </a:t>
            </a:r>
            <a:r>
              <a:rPr lang="en-US" b="1" dirty="0" err="1">
                <a:latin typeface="GE Inspira" panose="020F0603030400020203" pitchFamily="34" charset="0"/>
              </a:rPr>
              <a:t>bCT</a:t>
            </a:r>
            <a:r>
              <a:rPr lang="en-US" b="1" dirty="0">
                <a:latin typeface="GE Inspira" panose="020F0603030400020203" pitchFamily="34" charset="0"/>
              </a:rPr>
              <a:t> volumes of interests (VOIs) w/ diff. density</a:t>
            </a:r>
          </a:p>
        </p:txBody>
      </p:sp>
      <p:sp>
        <p:nvSpPr>
          <p:cNvPr id="7" name="Arrow: Striped Right 6"/>
          <p:cNvSpPr/>
          <p:nvPr/>
        </p:nvSpPr>
        <p:spPr>
          <a:xfrm>
            <a:off x="5437320" y="3708930"/>
            <a:ext cx="1058640" cy="296397"/>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096886" y="803577"/>
            <a:ext cx="8069641" cy="1195199"/>
          </a:xfrm>
          <a:prstGeom prst="rect">
            <a:avLst/>
          </a:prstGeom>
        </p:spPr>
        <p:txBody>
          <a:bodyPr wrap="square">
            <a:spAutoFit/>
          </a:bodyPr>
          <a:lstStyle/>
          <a:p>
            <a:pPr algn="ctr">
              <a:spcBef>
                <a:spcPts val="450"/>
              </a:spcBef>
              <a:spcAft>
                <a:spcPts val="1200"/>
              </a:spcAft>
            </a:pPr>
            <a:r>
              <a:rPr lang="en-US" sz="2000" b="1" dirty="0">
                <a:latin typeface="GE Inspira" panose="020F0603030400020203" pitchFamily="34" charset="0"/>
              </a:rPr>
              <a:t>GOAL</a:t>
            </a:r>
          </a:p>
          <a:p>
            <a:pPr algn="ctr">
              <a:spcBef>
                <a:spcPts val="225"/>
              </a:spcBef>
              <a:spcAft>
                <a:spcPts val="450"/>
              </a:spcAft>
            </a:pPr>
            <a:r>
              <a:rPr lang="en-US" sz="2000" b="1" dirty="0">
                <a:latin typeface="GE Inspira" panose="020F0603030400020203" pitchFamily="34" charset="0"/>
              </a:rPr>
              <a:t>Objectively infer medium scale model parameters from segmented clinical </a:t>
            </a:r>
            <a:r>
              <a:rPr lang="en-US" sz="2000" b="1" dirty="0" err="1">
                <a:latin typeface="GE Inspira" panose="020F0603030400020203" pitchFamily="34" charset="0"/>
              </a:rPr>
              <a:t>bCT</a:t>
            </a:r>
            <a:r>
              <a:rPr lang="en-US" sz="2000" b="1" dirty="0">
                <a:latin typeface="GE Inspira" panose="020F0603030400020203" pitchFamily="34" charset="0"/>
              </a:rPr>
              <a:t> volumes of interest</a:t>
            </a:r>
          </a:p>
        </p:txBody>
      </p:sp>
      <p:sp>
        <p:nvSpPr>
          <p:cNvPr id="133" name="TextBox 132"/>
          <p:cNvSpPr txBox="1"/>
          <p:nvPr/>
        </p:nvSpPr>
        <p:spPr>
          <a:xfrm>
            <a:off x="5083666" y="3073856"/>
            <a:ext cx="1779116" cy="646331"/>
          </a:xfrm>
          <a:prstGeom prst="rect">
            <a:avLst/>
          </a:prstGeom>
          <a:noFill/>
        </p:spPr>
        <p:txBody>
          <a:bodyPr wrap="square" rtlCol="0">
            <a:spAutoFit/>
          </a:bodyPr>
          <a:lstStyle/>
          <a:p>
            <a:pPr algn="ctr"/>
            <a:r>
              <a:rPr lang="fr-FR" b="1" dirty="0" err="1">
                <a:latin typeface="GE Inspira" panose="020F0603030400020203" pitchFamily="34" charset="0"/>
              </a:rPr>
              <a:t>Statistical</a:t>
            </a:r>
            <a:r>
              <a:rPr lang="fr-FR" b="1" dirty="0">
                <a:latin typeface="GE Inspira" panose="020F0603030400020203" pitchFamily="34" charset="0"/>
              </a:rPr>
              <a:t> </a:t>
            </a:r>
            <a:r>
              <a:rPr lang="fr-FR" b="1" dirty="0" err="1">
                <a:latin typeface="GE Inspira" panose="020F0603030400020203" pitchFamily="34" charset="0"/>
              </a:rPr>
              <a:t>inference</a:t>
            </a:r>
            <a:endParaRPr lang="fr-FR" b="1" dirty="0">
              <a:latin typeface="GE Inspira" panose="020F0603030400020203" pitchFamily="34" charset="0"/>
            </a:endParaRPr>
          </a:p>
        </p:txBody>
      </p:sp>
      <p:grpSp>
        <p:nvGrpSpPr>
          <p:cNvPr id="2" name="Group 1"/>
          <p:cNvGrpSpPr/>
          <p:nvPr/>
        </p:nvGrpSpPr>
        <p:grpSpPr>
          <a:xfrm>
            <a:off x="2561966" y="2560893"/>
            <a:ext cx="2119359" cy="1727957"/>
            <a:chOff x="1946067" y="3295023"/>
            <a:chExt cx="2119359" cy="1727957"/>
          </a:xfrm>
        </p:grpSpPr>
        <p:pic>
          <p:nvPicPr>
            <p:cNvPr id="122" name="Picture 12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455607" y="3295023"/>
              <a:ext cx="794431" cy="766645"/>
            </a:xfrm>
            <a:prstGeom prst="rect">
              <a:avLst/>
            </a:prstGeom>
          </p:spPr>
        </p:pic>
        <p:pic>
          <p:nvPicPr>
            <p:cNvPr id="123" name="Picture 122"/>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935074" y="3405055"/>
              <a:ext cx="794431" cy="766645"/>
            </a:xfrm>
            <a:prstGeom prst="rect">
              <a:avLst/>
            </a:prstGeom>
          </p:spPr>
        </p:pic>
        <p:pic>
          <p:nvPicPr>
            <p:cNvPr id="124" name="Picture 123"/>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3270995" y="3894990"/>
              <a:ext cx="794431" cy="766645"/>
            </a:xfrm>
            <a:prstGeom prst="rect">
              <a:avLst/>
            </a:prstGeom>
          </p:spPr>
        </p:pic>
        <p:pic>
          <p:nvPicPr>
            <p:cNvPr id="125" name="Picture 124"/>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1946067" y="3673142"/>
              <a:ext cx="794431" cy="766645"/>
            </a:xfrm>
            <a:prstGeom prst="rect">
              <a:avLst/>
            </a:prstGeom>
          </p:spPr>
        </p:pic>
        <p:pic>
          <p:nvPicPr>
            <p:cNvPr id="126" name="Picture 125"/>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804618" y="4256335"/>
              <a:ext cx="794431" cy="766645"/>
            </a:xfrm>
            <a:prstGeom prst="rect">
              <a:avLst/>
            </a:prstGeom>
          </p:spPr>
        </p:pic>
        <p:pic>
          <p:nvPicPr>
            <p:cNvPr id="127" name="Picture 126"/>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295327" y="4124160"/>
              <a:ext cx="794431" cy="766645"/>
            </a:xfrm>
            <a:prstGeom prst="rect">
              <a:avLst/>
            </a:prstGeom>
          </p:spPr>
        </p:pic>
      </p:grpSp>
      <p:grpSp>
        <p:nvGrpSpPr>
          <p:cNvPr id="10" name="Group 9"/>
          <p:cNvGrpSpPr/>
          <p:nvPr/>
        </p:nvGrpSpPr>
        <p:grpSpPr>
          <a:xfrm>
            <a:off x="7179101" y="2154384"/>
            <a:ext cx="3061153" cy="3119895"/>
            <a:chOff x="5742080" y="3024819"/>
            <a:chExt cx="3061153" cy="3119895"/>
          </a:xfrm>
        </p:grpSpPr>
        <p:pic>
          <p:nvPicPr>
            <p:cNvPr id="6" name="Picture 5"/>
            <p:cNvPicPr>
              <a:picLocks noChangeAspect="1"/>
            </p:cNvPicPr>
            <p:nvPr/>
          </p:nvPicPr>
          <p:blipFill>
            <a:blip r:embed="rId6"/>
            <a:stretch>
              <a:fillRect/>
            </a:stretch>
          </p:blipFill>
          <p:spPr>
            <a:xfrm>
              <a:off x="6594863" y="4971320"/>
              <a:ext cx="1387040" cy="1173394"/>
            </a:xfrm>
            <a:prstGeom prst="rect">
              <a:avLst/>
            </a:prstGeom>
          </p:spPr>
        </p:pic>
        <p:sp>
          <p:nvSpPr>
            <p:cNvPr id="128" name="TextBox 127"/>
            <p:cNvSpPr txBox="1"/>
            <p:nvPr/>
          </p:nvSpPr>
          <p:spPr>
            <a:xfrm>
              <a:off x="5742080" y="3024819"/>
              <a:ext cx="3061153" cy="2031325"/>
            </a:xfrm>
            <a:prstGeom prst="rect">
              <a:avLst/>
            </a:prstGeom>
            <a:noFill/>
          </p:spPr>
          <p:txBody>
            <a:bodyPr wrap="square" rtlCol="0">
              <a:spAutoFit/>
            </a:bodyPr>
            <a:lstStyle/>
            <a:p>
              <a:r>
                <a:rPr lang="en-US" b="1" dirty="0">
                  <a:latin typeface="GE Inspira" panose="020F0603030400020203" pitchFamily="34" charset="0"/>
                </a:rPr>
                <a:t>Medium scale parameters</a:t>
              </a:r>
            </a:p>
            <a:p>
              <a:pPr marL="285750" indent="-285750">
                <a:buFont typeface="Arial" panose="020B0604020202020204" pitchFamily="34" charset="0"/>
                <a:buChar char="•"/>
              </a:pPr>
              <a:r>
                <a:rPr lang="en-US" b="1" dirty="0">
                  <a:latin typeface="GE Inspira" panose="020F0603030400020203" pitchFamily="34" charset="0"/>
                </a:rPr>
                <a:t>Seed point process</a:t>
              </a: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r>
                <a:rPr lang="en-US" b="1" dirty="0">
                  <a:latin typeface="GE Inspira" panose="020F0603030400020203" pitchFamily="34" charset="0"/>
                </a:rPr>
                <a:t>Ellipsoid parameters</a:t>
              </a:r>
            </a:p>
          </p:txBody>
        </p:sp>
        <p:grpSp>
          <p:nvGrpSpPr>
            <p:cNvPr id="49" name="Group 48"/>
            <p:cNvGrpSpPr/>
            <p:nvPr/>
          </p:nvGrpSpPr>
          <p:grpSpPr>
            <a:xfrm>
              <a:off x="6827793" y="3720630"/>
              <a:ext cx="888193" cy="895594"/>
              <a:chOff x="707752" y="2677640"/>
              <a:chExt cx="1703507" cy="1462304"/>
            </a:xfrm>
          </p:grpSpPr>
          <p:sp>
            <p:nvSpPr>
              <p:cNvPr id="79" name="Cube 78"/>
              <p:cNvSpPr/>
              <p:nvPr/>
            </p:nvSpPr>
            <p:spPr>
              <a:xfrm>
                <a:off x="707752" y="2677640"/>
                <a:ext cx="1703507" cy="1462304"/>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n>
                    <a:solidFill>
                      <a:schemeClr val="bg1"/>
                    </a:solidFill>
                  </a:ln>
                </a:endParaRPr>
              </a:p>
            </p:txBody>
          </p:sp>
          <p:grpSp>
            <p:nvGrpSpPr>
              <p:cNvPr id="80" name="Group 79"/>
              <p:cNvGrpSpPr/>
              <p:nvPr/>
            </p:nvGrpSpPr>
            <p:grpSpPr>
              <a:xfrm>
                <a:off x="892124" y="2723357"/>
                <a:ext cx="1426538" cy="1311602"/>
                <a:chOff x="4583349" y="1728175"/>
                <a:chExt cx="1863261" cy="2035155"/>
              </a:xfrm>
            </p:grpSpPr>
            <p:sp>
              <p:nvSpPr>
                <p:cNvPr id="81" name="Oval 80"/>
                <p:cNvSpPr/>
                <p:nvPr/>
              </p:nvSpPr>
              <p:spPr>
                <a:xfrm>
                  <a:off x="5618713" y="271255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2" name="Oval 81"/>
                <p:cNvSpPr/>
                <p:nvPr/>
              </p:nvSpPr>
              <p:spPr>
                <a:xfrm>
                  <a:off x="5771114" y="28649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3" name="Oval 82"/>
                <p:cNvSpPr/>
                <p:nvPr/>
              </p:nvSpPr>
              <p:spPr>
                <a:xfrm>
                  <a:off x="4811949" y="31126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4" name="Oval 83"/>
                <p:cNvSpPr/>
                <p:nvPr/>
              </p:nvSpPr>
              <p:spPr>
                <a:xfrm>
                  <a:off x="5040548" y="25706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5" name="Oval 84"/>
                <p:cNvSpPr/>
                <p:nvPr/>
              </p:nvSpPr>
              <p:spPr>
                <a:xfrm>
                  <a:off x="5215967" y="30424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6" name="Oval 85"/>
                <p:cNvSpPr/>
                <p:nvPr/>
              </p:nvSpPr>
              <p:spPr>
                <a:xfrm>
                  <a:off x="5618713" y="340886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7" name="Oval 86"/>
                <p:cNvSpPr/>
                <p:nvPr/>
              </p:nvSpPr>
              <p:spPr>
                <a:xfrm>
                  <a:off x="5207391" y="333266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Oval 87"/>
                <p:cNvSpPr/>
                <p:nvPr/>
              </p:nvSpPr>
              <p:spPr>
                <a:xfrm>
                  <a:off x="5116749" y="281742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9" name="Oval 88"/>
                <p:cNvSpPr/>
                <p:nvPr/>
              </p:nvSpPr>
              <p:spPr>
                <a:xfrm>
                  <a:off x="4863378" y="34665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0" name="Oval 89"/>
                <p:cNvSpPr/>
                <p:nvPr/>
              </p:nvSpPr>
              <p:spPr>
                <a:xfrm>
                  <a:off x="5269780" y="36374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1" name="Oval 90"/>
                <p:cNvSpPr/>
                <p:nvPr/>
              </p:nvSpPr>
              <p:spPr>
                <a:xfrm>
                  <a:off x="4732295" y="366257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 name="Oval 91"/>
                <p:cNvSpPr/>
                <p:nvPr/>
              </p:nvSpPr>
              <p:spPr>
                <a:xfrm>
                  <a:off x="4659548" y="276277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 name="Oval 92"/>
                <p:cNvSpPr/>
                <p:nvPr/>
              </p:nvSpPr>
              <p:spPr>
                <a:xfrm>
                  <a:off x="5790159" y="371310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4" name="Oval 93"/>
                <p:cNvSpPr/>
                <p:nvPr/>
              </p:nvSpPr>
              <p:spPr>
                <a:xfrm>
                  <a:off x="5573944" y="316313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5" name="Oval 94"/>
                <p:cNvSpPr/>
                <p:nvPr/>
              </p:nvSpPr>
              <p:spPr>
                <a:xfrm>
                  <a:off x="5473503" y="254555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6" name="Oval 95"/>
                <p:cNvSpPr/>
                <p:nvPr/>
              </p:nvSpPr>
              <p:spPr>
                <a:xfrm>
                  <a:off x="4583349" y="321335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7" name="Oval 96"/>
                <p:cNvSpPr/>
                <p:nvPr/>
              </p:nvSpPr>
              <p:spPr>
                <a:xfrm>
                  <a:off x="5772062" y="24182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8" name="Oval 97"/>
                <p:cNvSpPr/>
                <p:nvPr/>
              </p:nvSpPr>
              <p:spPr>
                <a:xfrm>
                  <a:off x="4732295" y="259608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Oval 98"/>
                <p:cNvSpPr/>
                <p:nvPr/>
              </p:nvSpPr>
              <p:spPr>
                <a:xfrm>
                  <a:off x="6152121" y="27776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0" name="Oval 99"/>
                <p:cNvSpPr/>
                <p:nvPr/>
              </p:nvSpPr>
              <p:spPr>
                <a:xfrm>
                  <a:off x="6355172" y="257097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1" name="Oval 100"/>
                <p:cNvSpPr/>
                <p:nvPr/>
              </p:nvSpPr>
              <p:spPr>
                <a:xfrm>
                  <a:off x="6400891" y="30424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2" name="Oval 101"/>
                <p:cNvSpPr/>
                <p:nvPr/>
              </p:nvSpPr>
              <p:spPr>
                <a:xfrm>
                  <a:off x="6194506" y="318824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3" name="Oval 102"/>
                <p:cNvSpPr/>
                <p:nvPr/>
              </p:nvSpPr>
              <p:spPr>
                <a:xfrm>
                  <a:off x="6287487" y="294258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4" name="Oval 103"/>
                <p:cNvSpPr/>
                <p:nvPr/>
              </p:nvSpPr>
              <p:spPr>
                <a:xfrm>
                  <a:off x="6129262" y="251376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5" name="Oval 104"/>
                <p:cNvSpPr/>
                <p:nvPr/>
              </p:nvSpPr>
              <p:spPr>
                <a:xfrm>
                  <a:off x="6361113" y="217198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6" name="Oval 105"/>
                <p:cNvSpPr/>
                <p:nvPr/>
              </p:nvSpPr>
              <p:spPr>
                <a:xfrm>
                  <a:off x="6364531" y="223998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Oval 106"/>
                <p:cNvSpPr/>
                <p:nvPr/>
              </p:nvSpPr>
              <p:spPr>
                <a:xfrm>
                  <a:off x="5644492" y="20239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8" name="Oval 107"/>
                <p:cNvSpPr/>
                <p:nvPr/>
              </p:nvSpPr>
              <p:spPr>
                <a:xfrm>
                  <a:off x="5952927" y="195894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9" name="Oval 108"/>
                <p:cNvSpPr/>
                <p:nvPr/>
              </p:nvSpPr>
              <p:spPr>
                <a:xfrm>
                  <a:off x="5236307" y="181091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0" name="Oval 109"/>
                <p:cNvSpPr/>
                <p:nvPr/>
              </p:nvSpPr>
              <p:spPr>
                <a:xfrm>
                  <a:off x="5930068" y="20994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1" name="Oval 110"/>
                <p:cNvSpPr/>
                <p:nvPr/>
              </p:nvSpPr>
              <p:spPr>
                <a:xfrm>
                  <a:off x="5315499" y="20994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2" name="Oval 111"/>
                <p:cNvSpPr/>
                <p:nvPr/>
              </p:nvSpPr>
              <p:spPr>
                <a:xfrm>
                  <a:off x="5574502" y="18902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3" name="Oval 112"/>
                <p:cNvSpPr/>
                <p:nvPr/>
              </p:nvSpPr>
              <p:spPr>
                <a:xfrm>
                  <a:off x="4863378" y="172817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4" name="Oval 113"/>
                <p:cNvSpPr/>
                <p:nvPr/>
              </p:nvSpPr>
              <p:spPr>
                <a:xfrm>
                  <a:off x="4994829" y="198405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5" name="Oval 114"/>
                <p:cNvSpPr/>
                <p:nvPr/>
              </p:nvSpPr>
              <p:spPr>
                <a:xfrm>
                  <a:off x="4816929" y="21217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grpSp>
      <p:pic>
        <p:nvPicPr>
          <p:cNvPr id="8" name="Picture 7"/>
          <p:cNvPicPr>
            <a:picLocks noChangeAspect="1"/>
          </p:cNvPicPr>
          <p:nvPr/>
        </p:nvPicPr>
        <p:blipFill rotWithShape="1">
          <a:blip r:embed="rId7"/>
          <a:srcRect r="61296"/>
          <a:stretch/>
        </p:blipFill>
        <p:spPr>
          <a:xfrm>
            <a:off x="6830089" y="2321862"/>
            <a:ext cx="772694" cy="2952416"/>
          </a:xfrm>
          <a:prstGeom prst="rect">
            <a:avLst/>
          </a:prstGeom>
        </p:spPr>
      </p:pic>
      <p:sp>
        <p:nvSpPr>
          <p:cNvPr id="5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Statistical inference of model parameters</a:t>
            </a:r>
          </a:p>
        </p:txBody>
      </p:sp>
    </p:spTree>
    <p:extLst>
      <p:ext uri="{BB962C8B-B14F-4D97-AF65-F5344CB8AC3E}">
        <p14:creationId xmlns:p14="http://schemas.microsoft.com/office/powerpoint/2010/main" val="318054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TextBox 64"/>
              <p:cNvSpPr txBox="1"/>
              <p:nvPr/>
            </p:nvSpPr>
            <p:spPr>
              <a:xfrm>
                <a:off x="5136983" y="1024687"/>
                <a:ext cx="4739557" cy="1477328"/>
              </a:xfrm>
              <a:prstGeom prst="rect">
                <a:avLst/>
              </a:prstGeom>
              <a:noFill/>
            </p:spPr>
            <p:txBody>
              <a:bodyPr wrap="square" rtlCol="0">
                <a:spAutoFit/>
              </a:bodyPr>
              <a:lstStyle/>
              <a:p>
                <a:r>
                  <a:rPr lang="en-US" b="1" dirty="0">
                    <a:latin typeface="GE Inspira" panose="020F0603030400020203" pitchFamily="34" charset="0"/>
                  </a:rPr>
                  <a:t>Medium scale model as a  marked point process (MPP) </a:t>
                </a:r>
                <a:endParaRPr lang="fr-FR" b="1" i="1" dirty="0">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r>
                        <a:rPr lang="fr-FR" b="1" i="1">
                          <a:latin typeface="Cambria Math" panose="02040503050406030204" pitchFamily="18" charset="0"/>
                          <a:ea typeface="Cambria Math"/>
                        </a:rPr>
                        <m:t>𝒀</m:t>
                      </m:r>
                      <m:r>
                        <a:rPr lang="en-US" b="1" i="1">
                          <a:latin typeface="Cambria Math"/>
                          <a:ea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ea typeface="Cambria Math"/>
                                </a:rPr>
                                <m:t>𝚽</m:t>
                              </m:r>
                            </m:e>
                            <m:sub>
                              <m:r>
                                <a:rPr lang="fr-FR" b="1" i="1">
                                  <a:latin typeface="Cambria Math" panose="02040503050406030204" pitchFamily="18" charset="0"/>
                                </a:rPr>
                                <m:t>𝒔</m:t>
                              </m:r>
                            </m:sub>
                          </m:sSub>
                          <m:r>
                            <a:rPr lang="en-US" b="1" i="1">
                              <a:latin typeface="Cambria Math"/>
                            </a:rPr>
                            <m:t>,</m:t>
                          </m:r>
                          <m:r>
                            <a:rPr lang="en-US" b="1" i="1">
                              <a:latin typeface="Cambria Math" panose="02040503050406030204" pitchFamily="18" charset="0"/>
                              <a:ea typeface="Cambria Math" panose="02040503050406030204" pitchFamily="18" charset="0"/>
                            </a:rPr>
                            <m:t>𝜽</m:t>
                          </m:r>
                        </m:e>
                      </m:d>
                    </m:oMath>
                  </m:oMathPara>
                </a14:m>
                <a:endParaRPr lang="en-US" dirty="0">
                  <a:latin typeface="GE Inspira" panose="020F0603030400020203" pitchFamily="34" charset="0"/>
                </a:endParaRPr>
              </a:p>
              <a:p>
                <a:pPr marL="129779" indent="-129779">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rPr>
                        </m:ctrlPr>
                      </m:sSubPr>
                      <m:e>
                        <m:r>
                          <a:rPr lang="en-US" b="1" i="1">
                            <a:latin typeface="Cambria Math"/>
                            <a:ea typeface="Cambria Math"/>
                          </a:rPr>
                          <m:t>𝚽</m:t>
                        </m:r>
                      </m:e>
                      <m:sub>
                        <m:r>
                          <a:rPr lang="fr-FR" b="1" i="1">
                            <a:latin typeface="Cambria Math" panose="02040503050406030204" pitchFamily="18" charset="0"/>
                          </a:rPr>
                          <m:t>𝒔</m:t>
                        </m:r>
                      </m:sub>
                    </m:sSub>
                  </m:oMath>
                </a14:m>
                <a:r>
                  <a:rPr lang="en-US" dirty="0">
                    <a:latin typeface="GE Inspira" panose="020F0603030400020203" pitchFamily="34" charset="0"/>
                  </a:rPr>
                  <a:t>: ellipsoid centers point process</a:t>
                </a:r>
                <a:r>
                  <a:rPr lang="en-US" dirty="0">
                    <a:ea typeface="Cambria Math"/>
                  </a:rPr>
                  <a:t> </a:t>
                </a:r>
                <a14:m>
                  <m:oMath xmlns:m="http://schemas.openxmlformats.org/officeDocument/2006/math">
                    <m:r>
                      <a:rPr lang="en-US">
                        <a:latin typeface="Cambria Math"/>
                        <a:ea typeface="Cambria Math"/>
                      </a:rPr>
                      <m:t>~</m:t>
                    </m:r>
                    <m:r>
                      <a:rPr lang="en-US" i="1">
                        <a:latin typeface="Cambria Math"/>
                        <a:ea typeface="Cambria Math"/>
                      </a:rPr>
                      <m:t> </m:t>
                    </m:r>
                    <m:sSub>
                      <m:sSubPr>
                        <m:ctrlPr>
                          <a:rPr lang="en-US" b="1" i="1">
                            <a:latin typeface="Cambria Math" panose="02040503050406030204" pitchFamily="18" charset="0"/>
                          </a:rPr>
                        </m:ctrlPr>
                      </m:sSubPr>
                      <m:e>
                        <m:r>
                          <a:rPr lang="fr-FR" b="1">
                            <a:latin typeface="Cambria Math" panose="02040503050406030204" pitchFamily="18" charset="0"/>
                            <a:ea typeface="Cambria Math"/>
                          </a:rPr>
                          <m:t>𝐏</m:t>
                        </m:r>
                      </m:e>
                      <m:sub>
                        <m:r>
                          <a:rPr lang="fr-FR" b="1" i="1">
                            <a:latin typeface="Cambria Math" panose="02040503050406030204" pitchFamily="18" charset="0"/>
                          </a:rPr>
                          <m:t>𝒔</m:t>
                        </m:r>
                      </m:sub>
                    </m:sSub>
                  </m:oMath>
                </a14:m>
                <a:r>
                  <a:rPr lang="en-US" dirty="0">
                    <a:latin typeface="GE Inspira" panose="020F0603030400020203" pitchFamily="34" charset="0"/>
                  </a:rPr>
                  <a:t>.</a:t>
                </a:r>
              </a:p>
              <a:p>
                <a:pPr marL="129779" indent="-129779">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rPr>
                      <m:t>𝜽</m:t>
                    </m:r>
                    <m:r>
                      <a:rPr lang="en-US" b="1" i="1">
                        <a:latin typeface="Cambria Math"/>
                        <a:ea typeface="Cambria Math"/>
                      </a:rPr>
                      <m:t> </m:t>
                    </m:r>
                  </m:oMath>
                </a14:m>
                <a:r>
                  <a:rPr lang="en-US" dirty="0">
                    <a:latin typeface="GE Inspira" panose="020F0603030400020203" pitchFamily="34" charset="0"/>
                  </a:rPr>
                  <a:t>: ellipsoid parameters (marks) </a:t>
                </a:r>
                <a14:m>
                  <m:oMath xmlns:m="http://schemas.openxmlformats.org/officeDocument/2006/math">
                    <m:r>
                      <a:rPr lang="en-US">
                        <a:latin typeface="Cambria Math"/>
                        <a:ea typeface="Cambria Math"/>
                      </a:rPr>
                      <m:t>~ </m:t>
                    </m:r>
                    <m:sSub>
                      <m:sSubPr>
                        <m:ctrlPr>
                          <a:rPr lang="en-US" i="1">
                            <a:latin typeface="Cambria Math" panose="02040503050406030204" pitchFamily="18" charset="0"/>
                            <a:ea typeface="Cambria Math"/>
                          </a:rPr>
                        </m:ctrlPr>
                      </m:sSubPr>
                      <m:e>
                        <m:r>
                          <a:rPr lang="fr-FR" b="1">
                            <a:latin typeface="Cambria Math" panose="02040503050406030204" pitchFamily="18" charset="0"/>
                            <a:ea typeface="Cambria Math"/>
                          </a:rPr>
                          <m:t>𝐏</m:t>
                        </m:r>
                      </m:e>
                      <m:sub>
                        <m:r>
                          <a:rPr lang="en-US" b="1" i="1">
                            <a:latin typeface="Cambria Math" panose="02040503050406030204" pitchFamily="18" charset="0"/>
                            <a:ea typeface="Cambria Math" panose="02040503050406030204" pitchFamily="18" charset="0"/>
                          </a:rPr>
                          <m:t>𝜽</m:t>
                        </m:r>
                      </m:sub>
                    </m:sSub>
                  </m:oMath>
                </a14:m>
                <a:r>
                  <a:rPr lang="en-US" dirty="0">
                    <a:latin typeface="GE Inspira" panose="020F0603030400020203" pitchFamily="34" charset="0"/>
                  </a:rPr>
                  <a:t>.</a:t>
                </a:r>
              </a:p>
            </p:txBody>
          </p:sp>
        </mc:Choice>
        <mc:Fallback xmlns="">
          <p:sp>
            <p:nvSpPr>
              <p:cNvPr id="65" name="TextBox 64"/>
              <p:cNvSpPr txBox="1">
                <a:spLocks noRot="1" noChangeAspect="1" noMove="1" noResize="1" noEditPoints="1" noAdjustHandles="1" noChangeArrowheads="1" noChangeShapeType="1" noTextEdit="1"/>
              </p:cNvSpPr>
              <p:nvPr/>
            </p:nvSpPr>
            <p:spPr>
              <a:xfrm>
                <a:off x="5136983" y="1024687"/>
                <a:ext cx="4739557" cy="1477328"/>
              </a:xfrm>
              <a:prstGeom prst="rect">
                <a:avLst/>
              </a:prstGeom>
              <a:blipFill>
                <a:blip r:embed="rId3"/>
                <a:stretch>
                  <a:fillRect l="-1158" t="-2066" b="-57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grpSp>
        <p:nvGrpSpPr>
          <p:cNvPr id="50" name="Group 49"/>
          <p:cNvGrpSpPr/>
          <p:nvPr/>
        </p:nvGrpSpPr>
        <p:grpSpPr>
          <a:xfrm>
            <a:off x="2730728" y="1030663"/>
            <a:ext cx="2347058" cy="1488510"/>
            <a:chOff x="3732420" y="2996176"/>
            <a:chExt cx="1994329" cy="1276738"/>
          </a:xfrm>
        </p:grpSpPr>
        <p:grpSp>
          <p:nvGrpSpPr>
            <p:cNvPr id="51" name="Group 50"/>
            <p:cNvGrpSpPr/>
            <p:nvPr/>
          </p:nvGrpSpPr>
          <p:grpSpPr>
            <a:xfrm>
              <a:off x="3732420" y="2996176"/>
              <a:ext cx="1387122" cy="1276738"/>
              <a:chOff x="1848449" y="2315789"/>
              <a:chExt cx="3054378" cy="2845465"/>
            </a:xfrm>
          </p:grpSpPr>
          <p:grpSp>
            <p:nvGrpSpPr>
              <p:cNvPr id="58" name="Group 57"/>
              <p:cNvGrpSpPr/>
              <p:nvPr/>
            </p:nvGrpSpPr>
            <p:grpSpPr>
              <a:xfrm>
                <a:off x="1905000" y="2315789"/>
                <a:ext cx="2959063" cy="2845465"/>
                <a:chOff x="1143000" y="2773329"/>
                <a:chExt cx="2959063" cy="2887942"/>
              </a:xfrm>
            </p:grpSpPr>
            <p:grpSp>
              <p:nvGrpSpPr>
                <p:cNvPr id="128" name="Group 127"/>
                <p:cNvGrpSpPr/>
                <p:nvPr/>
              </p:nvGrpSpPr>
              <p:grpSpPr>
                <a:xfrm>
                  <a:off x="1143000" y="2773329"/>
                  <a:ext cx="2959059" cy="2887942"/>
                  <a:chOff x="4102100" y="1338590"/>
                  <a:chExt cx="1600994" cy="1447800"/>
                </a:xfrm>
              </p:grpSpPr>
              <p:sp>
                <p:nvSpPr>
                  <p:cNvPr id="131" name="Cube 130"/>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solidFill>
                      </a:ln>
                      <a:solidFill>
                        <a:srgbClr val="000000"/>
                      </a:solidFill>
                      <a:latin typeface="GE Inspira" panose="020F0603030400020203" pitchFamily="34" charset="0"/>
                    </a:endParaRPr>
                  </a:p>
                </p:txBody>
              </p:sp>
              <p:pic>
                <p:nvPicPr>
                  <p:cNvPr id="132" name="Picture 2" descr="C:\Users\212329445\Pictures\05_05_2015\p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709410"/>
                    <a:ext cx="1162966"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2" descr="C:\Users\212329445\Pictures\05_05_2015\p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130" name="Picture 2" descr="C:\Users\212329445\Pictures\05_05_2015\p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flipH="1">
                  <a:off x="2347864" y="3870661"/>
                  <a:ext cx="2805459" cy="702938"/>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2180000" y="3261611"/>
                <a:ext cx="1687694" cy="1700948"/>
                <a:chOff x="5715000" y="2286000"/>
                <a:chExt cx="1252529" cy="1345063"/>
              </a:xfrm>
            </p:grpSpPr>
            <p:sp>
              <p:nvSpPr>
                <p:cNvPr id="111" name="Oval 110"/>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2" name="Oval 111"/>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3" name="Oval 112"/>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4" name="Oval 113"/>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5" name="Oval 114"/>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6" name="Oval 115"/>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7" name="Oval 116"/>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8" name="Oval 117"/>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9" name="Oval 118"/>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0" name="Oval 119"/>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1" name="Oval 120"/>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2" name="Oval 121"/>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3" name="Oval 122"/>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4" name="Oval 123"/>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5" name="Oval 124"/>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6" name="Oval 125"/>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7" name="Oval 126"/>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grpSp>
          <p:sp>
            <p:nvSpPr>
              <p:cNvPr id="60" name="Oval 59"/>
              <p:cNvSpPr/>
              <p:nvPr/>
            </p:nvSpPr>
            <p:spPr>
              <a:xfrm>
                <a:off x="3613842" y="280785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1" name="Oval 60"/>
              <p:cNvSpPr/>
              <p:nvPr/>
            </p:nvSpPr>
            <p:spPr>
              <a:xfrm>
                <a:off x="3210031" y="266293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2" name="Oval 61"/>
              <p:cNvSpPr/>
              <p:nvPr/>
            </p:nvSpPr>
            <p:spPr>
              <a:xfrm>
                <a:off x="4281797" y="401920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3" name="Oval 62"/>
              <p:cNvSpPr/>
              <p:nvPr/>
            </p:nvSpPr>
            <p:spPr>
              <a:xfrm>
                <a:off x="3604570" y="25431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4" name="Oval 63"/>
              <p:cNvSpPr/>
              <p:nvPr/>
            </p:nvSpPr>
            <p:spPr>
              <a:xfrm>
                <a:off x="4526195" y="357025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6" name="Oval 65"/>
              <p:cNvSpPr/>
              <p:nvPr/>
            </p:nvSpPr>
            <p:spPr>
              <a:xfrm>
                <a:off x="4526194" y="405096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7" name="Oval 66"/>
              <p:cNvSpPr/>
              <p:nvPr/>
            </p:nvSpPr>
            <p:spPr>
              <a:xfrm>
                <a:off x="4060756" y="272983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8" name="Oval 67"/>
              <p:cNvSpPr/>
              <p:nvPr/>
            </p:nvSpPr>
            <p:spPr>
              <a:xfrm>
                <a:off x="4569680" y="33154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9" name="Oval 68"/>
              <p:cNvSpPr/>
              <p:nvPr/>
            </p:nvSpPr>
            <p:spPr>
              <a:xfrm>
                <a:off x="4343400" y="366361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0" name="Oval 69"/>
              <p:cNvSpPr/>
              <p:nvPr/>
            </p:nvSpPr>
            <p:spPr>
              <a:xfrm>
                <a:off x="4648200" y="427989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1" name="Oval 70"/>
              <p:cNvSpPr/>
              <p:nvPr/>
            </p:nvSpPr>
            <p:spPr>
              <a:xfrm>
                <a:off x="4405003" y="448457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2" name="Oval 71"/>
              <p:cNvSpPr/>
              <p:nvPr/>
            </p:nvSpPr>
            <p:spPr>
              <a:xfrm>
                <a:off x="4722716" y="314900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3" name="Oval 72"/>
              <p:cNvSpPr/>
              <p:nvPr/>
            </p:nvSpPr>
            <p:spPr>
              <a:xfrm>
                <a:off x="3995267" y="245592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4" name="Oval 73"/>
              <p:cNvSpPr/>
              <p:nvPr/>
            </p:nvSpPr>
            <p:spPr>
              <a:xfrm>
                <a:off x="2708000" y="2728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5" name="Oval 74"/>
              <p:cNvSpPr/>
              <p:nvPr/>
            </p:nvSpPr>
            <p:spPr>
              <a:xfrm>
                <a:off x="4631283" y="388999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6" name="Oval 75"/>
              <p:cNvSpPr/>
              <p:nvPr/>
            </p:nvSpPr>
            <p:spPr>
              <a:xfrm>
                <a:off x="3086718" y="2523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7" name="Oval 76"/>
              <p:cNvSpPr/>
              <p:nvPr/>
            </p:nvSpPr>
            <p:spPr>
              <a:xfrm>
                <a:off x="4297307" y="329336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8" name="Oval 77"/>
              <p:cNvSpPr/>
              <p:nvPr/>
            </p:nvSpPr>
            <p:spPr>
              <a:xfrm>
                <a:off x="3713165" y="2381456"/>
                <a:ext cx="625805" cy="22814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9" name="Oval 78"/>
              <p:cNvSpPr/>
              <p:nvPr/>
            </p:nvSpPr>
            <p:spPr>
              <a:xfrm rot="1082674">
                <a:off x="3795059" y="2583028"/>
                <a:ext cx="625805"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0" name="Oval 79"/>
              <p:cNvSpPr/>
              <p:nvPr/>
            </p:nvSpPr>
            <p:spPr>
              <a:xfrm rot="254541">
                <a:off x="2632824" y="2400015"/>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1" name="Oval 80"/>
              <p:cNvSpPr/>
              <p:nvPr/>
            </p:nvSpPr>
            <p:spPr>
              <a:xfrm rot="20548172">
                <a:off x="2888507" y="2560788"/>
                <a:ext cx="727758" cy="20430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2" name="Oval 81"/>
              <p:cNvSpPr/>
              <p:nvPr/>
            </p:nvSpPr>
            <p:spPr>
              <a:xfrm rot="254541">
                <a:off x="3149498" y="26594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3" name="Oval 82"/>
              <p:cNvSpPr/>
              <p:nvPr/>
            </p:nvSpPr>
            <p:spPr>
              <a:xfrm>
                <a:off x="2209800" y="25971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4" name="Oval 83"/>
              <p:cNvSpPr/>
              <p:nvPr/>
            </p:nvSpPr>
            <p:spPr>
              <a:xfrm rot="254541">
                <a:off x="3534470" y="3199009"/>
                <a:ext cx="617682" cy="2327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5" name="Oval 84"/>
              <p:cNvSpPr/>
              <p:nvPr/>
            </p:nvSpPr>
            <p:spPr>
              <a:xfrm rot="21108821">
                <a:off x="2916331" y="3247241"/>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6" name="Oval 85"/>
              <p:cNvSpPr/>
              <p:nvPr/>
            </p:nvSpPr>
            <p:spPr>
              <a:xfrm rot="1025602">
                <a:off x="3081057" y="3480582"/>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7" name="Oval 86"/>
              <p:cNvSpPr/>
              <p:nvPr/>
            </p:nvSpPr>
            <p:spPr>
              <a:xfrm>
                <a:off x="3015382" y="4082716"/>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8" name="Oval 87"/>
              <p:cNvSpPr/>
              <p:nvPr/>
            </p:nvSpPr>
            <p:spPr>
              <a:xfrm>
                <a:off x="2380694" y="3345274"/>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9" name="Oval 88"/>
              <p:cNvSpPr/>
              <p:nvPr/>
            </p:nvSpPr>
            <p:spPr>
              <a:xfrm rot="1027936">
                <a:off x="2432820" y="3581565"/>
                <a:ext cx="1022646"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0" name="Oval 89"/>
              <p:cNvSpPr/>
              <p:nvPr/>
            </p:nvSpPr>
            <p:spPr>
              <a:xfrm rot="21320471">
                <a:off x="2364529" y="3835955"/>
                <a:ext cx="1411892"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1" name="Oval 90"/>
              <p:cNvSpPr/>
              <p:nvPr/>
            </p:nvSpPr>
            <p:spPr>
              <a:xfrm rot="21320471">
                <a:off x="2605677" y="4273551"/>
                <a:ext cx="953558" cy="29799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2" name="Oval 91"/>
              <p:cNvSpPr/>
              <p:nvPr/>
            </p:nvSpPr>
            <p:spPr>
              <a:xfrm>
                <a:off x="2111344" y="4371202"/>
                <a:ext cx="95355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3" name="Oval 92"/>
              <p:cNvSpPr/>
              <p:nvPr/>
            </p:nvSpPr>
            <p:spPr>
              <a:xfrm rot="20540371">
                <a:off x="2536997" y="4601171"/>
                <a:ext cx="115720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4" name="Oval 93"/>
              <p:cNvSpPr/>
              <p:nvPr/>
            </p:nvSpPr>
            <p:spPr>
              <a:xfrm>
                <a:off x="1955327" y="3567760"/>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5" name="Oval 94"/>
              <p:cNvSpPr/>
              <p:nvPr/>
            </p:nvSpPr>
            <p:spPr>
              <a:xfrm>
                <a:off x="1848449" y="4169767"/>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6" name="Oval 95"/>
              <p:cNvSpPr/>
              <p:nvPr/>
            </p:nvSpPr>
            <p:spPr>
              <a:xfrm rot="1729619">
                <a:off x="1914419" y="3310113"/>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7" name="Oval 96"/>
              <p:cNvSpPr/>
              <p:nvPr/>
            </p:nvSpPr>
            <p:spPr>
              <a:xfrm rot="1056985">
                <a:off x="1977947" y="3984345"/>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8" name="Oval 97"/>
              <p:cNvSpPr/>
              <p:nvPr/>
            </p:nvSpPr>
            <p:spPr>
              <a:xfrm rot="20368222">
                <a:off x="3491276" y="4648545"/>
                <a:ext cx="728638" cy="47667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9" name="Oval 98"/>
              <p:cNvSpPr/>
              <p:nvPr/>
            </p:nvSpPr>
            <p:spPr>
              <a:xfrm rot="21128783">
                <a:off x="3082582" y="4350107"/>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0" name="Oval 99"/>
              <p:cNvSpPr/>
              <p:nvPr/>
            </p:nvSpPr>
            <p:spPr>
              <a:xfrm rot="300414">
                <a:off x="3478098" y="3654620"/>
                <a:ext cx="695648"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1" name="Oval 100"/>
              <p:cNvSpPr/>
              <p:nvPr/>
            </p:nvSpPr>
            <p:spPr>
              <a:xfrm rot="1729619">
                <a:off x="4204095" y="3218962"/>
                <a:ext cx="214062" cy="2170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2" name="Oval 101"/>
              <p:cNvSpPr/>
              <p:nvPr/>
            </p:nvSpPr>
            <p:spPr>
              <a:xfrm rot="1729619">
                <a:off x="4203644" y="3526827"/>
                <a:ext cx="373106" cy="3589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3" name="Oval 102"/>
              <p:cNvSpPr/>
              <p:nvPr/>
            </p:nvSpPr>
            <p:spPr>
              <a:xfrm rot="1729619">
                <a:off x="4383127" y="3447663"/>
                <a:ext cx="373106" cy="26583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4" name="Oval 103"/>
              <p:cNvSpPr/>
              <p:nvPr/>
            </p:nvSpPr>
            <p:spPr>
              <a:xfrm rot="5910699">
                <a:off x="4455295" y="3781322"/>
                <a:ext cx="371053"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5" name="Oval 104"/>
              <p:cNvSpPr/>
              <p:nvPr/>
            </p:nvSpPr>
            <p:spPr>
              <a:xfrm rot="5910699">
                <a:off x="4479596" y="320907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6" name="Oval 105"/>
              <p:cNvSpPr/>
              <p:nvPr/>
            </p:nvSpPr>
            <p:spPr>
              <a:xfrm rot="5910699">
                <a:off x="4609736" y="3038107"/>
                <a:ext cx="273906" cy="31227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7" name="Oval 106"/>
              <p:cNvSpPr/>
              <p:nvPr/>
            </p:nvSpPr>
            <p:spPr>
              <a:xfrm rot="5910699">
                <a:off x="4432530" y="394546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8" name="Oval 107"/>
              <p:cNvSpPr/>
              <p:nvPr/>
            </p:nvSpPr>
            <p:spPr>
              <a:xfrm rot="5910699">
                <a:off x="4227967" y="3920290"/>
                <a:ext cx="164686" cy="26134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9" name="Oval 108"/>
              <p:cNvSpPr/>
              <p:nvPr/>
            </p:nvSpPr>
            <p:spPr>
              <a:xfrm rot="5910699">
                <a:off x="4488572" y="4166529"/>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0" name="Oval 109"/>
              <p:cNvSpPr/>
              <p:nvPr/>
            </p:nvSpPr>
            <p:spPr>
              <a:xfrm rot="5910699">
                <a:off x="4253818" y="4354013"/>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grpSp>
        <p:sp>
          <p:nvSpPr>
            <p:cNvPr id="52" name="Oval 51"/>
            <p:cNvSpPr/>
            <p:nvPr/>
          </p:nvSpPr>
          <p:spPr>
            <a:xfrm>
              <a:off x="5351581" y="3615563"/>
              <a:ext cx="51042" cy="569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rgbClr val="000000"/>
                </a:solidFill>
              </a:endParaRPr>
            </a:p>
          </p:txBody>
        </p:sp>
        <p:cxnSp>
          <p:nvCxnSpPr>
            <p:cNvPr id="53" name="Straight Connector 52"/>
            <p:cNvCxnSpPr>
              <a:endCxn id="52" idx="2"/>
            </p:cNvCxnSpPr>
            <p:nvPr/>
          </p:nvCxnSpPr>
          <p:spPr>
            <a:xfrm>
              <a:off x="4778288" y="3324672"/>
              <a:ext cx="573293" cy="3193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2"/>
            </p:cNvCxnSpPr>
            <p:nvPr/>
          </p:nvCxnSpPr>
          <p:spPr>
            <a:xfrm flipV="1">
              <a:off x="4769997" y="3644023"/>
              <a:ext cx="581584" cy="5987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52" idx="2"/>
            </p:cNvCxnSpPr>
            <p:nvPr/>
          </p:nvCxnSpPr>
          <p:spPr>
            <a:xfrm flipV="1">
              <a:off x="5093085" y="3644023"/>
              <a:ext cx="258496" cy="2953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2" idx="2"/>
            </p:cNvCxnSpPr>
            <p:nvPr/>
          </p:nvCxnSpPr>
          <p:spPr>
            <a:xfrm>
              <a:off x="5089537" y="2999554"/>
              <a:ext cx="262044" cy="64446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94692" y="3644022"/>
              <a:ext cx="432057" cy="197991"/>
            </a:xfrm>
            <a:prstGeom prst="rect">
              <a:avLst/>
            </a:prstGeom>
            <a:noFill/>
          </p:spPr>
          <p:txBody>
            <a:bodyPr wrap="none" rtlCol="0">
              <a:spAutoFit/>
            </a:bodyPr>
            <a:lstStyle/>
            <a:p>
              <a:r>
                <a:rPr lang="fr-FR" sz="900" b="1" dirty="0" err="1">
                  <a:latin typeface="GE Inspira" panose="020F0603030400020203" pitchFamily="34" charset="0"/>
                </a:rPr>
                <a:t>Nipple</a:t>
              </a:r>
              <a:endParaRPr lang="fr-FR" sz="900" b="1" dirty="0">
                <a:latin typeface="GE Inspira" panose="020F0603030400020203" pitchFamily="34" charset="0"/>
              </a:endParaRPr>
            </a:p>
          </p:txBody>
        </p:sp>
      </p:grpSp>
      <p:grpSp>
        <p:nvGrpSpPr>
          <p:cNvPr id="5" name="Group 4"/>
          <p:cNvGrpSpPr/>
          <p:nvPr/>
        </p:nvGrpSpPr>
        <p:grpSpPr>
          <a:xfrm>
            <a:off x="2798398" y="2770736"/>
            <a:ext cx="1590444" cy="1389252"/>
            <a:chOff x="2975912" y="3236921"/>
            <a:chExt cx="1507767" cy="1510983"/>
          </a:xfrm>
        </p:grpSpPr>
        <p:grpSp>
          <p:nvGrpSpPr>
            <p:cNvPr id="142" name="Group 141"/>
            <p:cNvGrpSpPr/>
            <p:nvPr/>
          </p:nvGrpSpPr>
          <p:grpSpPr>
            <a:xfrm>
              <a:off x="2975912" y="3236921"/>
              <a:ext cx="1507767" cy="1505160"/>
              <a:chOff x="5160303" y="1509537"/>
              <a:chExt cx="1817541" cy="1965559"/>
            </a:xfrm>
          </p:grpSpPr>
          <p:pic>
            <p:nvPicPr>
              <p:cNvPr id="144" name="Picture 3" descr="C:\Users\212329445\Pictures\05_05_2015\bctb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flipV="1">
                <a:off x="5798798" y="2296050"/>
                <a:ext cx="1904691" cy="453401"/>
              </a:xfrm>
              <a:prstGeom prst="parallelogram">
                <a:avLst>
                  <a:gd name="adj" fmla="val 94169"/>
                </a:avLst>
              </a:prstGeom>
              <a:ln w="19050">
                <a:solidFill>
                  <a:schemeClr val="bg1"/>
                </a:solidFill>
              </a:ln>
              <a:extLst>
                <a:ext uri="{909E8E84-426E-40DD-AFC4-6F175D3DCCD1}">
                  <a14:hiddenFill xmlns:a14="http://schemas.microsoft.com/office/drawing/2010/main">
                    <a:solidFill>
                      <a:srgbClr val="FFFFFF"/>
                    </a:solidFill>
                  </a14:hiddenFill>
                </a:ext>
              </a:extLst>
            </p:spPr>
          </p:pic>
          <p:pic>
            <p:nvPicPr>
              <p:cNvPr id="145" name="Picture 4" descr="C:\Users\212329445\Pictures\05_05_2015\bctb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flipV="1">
                <a:off x="5160303" y="1509537"/>
                <a:ext cx="1804369" cy="517025"/>
              </a:xfrm>
              <a:prstGeom prst="parallelogram">
                <a:avLst>
                  <a:gd name="adj" fmla="val 104794"/>
                </a:avLst>
              </a:prstGeom>
              <a:ln w="19050">
                <a:solidFill>
                  <a:schemeClr val="bg1"/>
                </a:solidFill>
              </a:ln>
              <a:extLst>
                <a:ext uri="{909E8E84-426E-40DD-AFC4-6F175D3DCCD1}">
                  <a14:hiddenFill xmlns:a14="http://schemas.microsoft.com/office/drawing/2010/main">
                    <a:solidFill>
                      <a:srgbClr val="FFFFFF"/>
                    </a:solidFill>
                  </a14:hiddenFill>
                </a:ext>
              </a:extLst>
            </p:spPr>
          </p:pic>
        </p:grpSp>
        <p:pic>
          <p:nvPicPr>
            <p:cNvPr id="143" name="Picture 142"/>
            <p:cNvPicPr>
              <a:picLocks noChangeAspect="1"/>
            </p:cNvPicPr>
            <p:nvPr/>
          </p:nvPicPr>
          <p:blipFill rotWithShape="1">
            <a:blip r:embed="rId9" cstate="print">
              <a:extLst>
                <a:ext uri="{28A0092B-C50C-407E-A947-70E740481C1C}">
                  <a14:useLocalDpi xmlns:a14="http://schemas.microsoft.com/office/drawing/2010/main" val="0"/>
                </a:ext>
              </a:extLst>
            </a:blip>
            <a:srcRect l="6701" b="7190"/>
            <a:stretch/>
          </p:blipFill>
          <p:spPr>
            <a:xfrm>
              <a:off x="2979298" y="3652436"/>
              <a:ext cx="1103752" cy="1095468"/>
            </a:xfrm>
            <a:prstGeom prst="rect">
              <a:avLst/>
            </a:prstGeom>
          </p:spPr>
        </p:pic>
      </p:grpSp>
      <mc:AlternateContent xmlns:mc="http://schemas.openxmlformats.org/markup-compatibility/2006" xmlns:a14="http://schemas.microsoft.com/office/drawing/2010/main">
        <mc:Choice Requires="a14">
          <p:sp>
            <p:nvSpPr>
              <p:cNvPr id="8" name="TextBox 7"/>
              <p:cNvSpPr txBox="1"/>
              <p:nvPr/>
            </p:nvSpPr>
            <p:spPr>
              <a:xfrm>
                <a:off x="5136983" y="2741216"/>
                <a:ext cx="4549343" cy="1379608"/>
              </a:xfrm>
              <a:prstGeom prst="rect">
                <a:avLst/>
              </a:prstGeom>
              <a:noFill/>
            </p:spPr>
            <p:txBody>
              <a:bodyPr wrap="square" rtlCol="0">
                <a:spAutoFit/>
              </a:bodyPr>
              <a:lstStyle/>
              <a:p>
                <a:r>
                  <a:rPr lang="en-US" b="1" dirty="0">
                    <a:latin typeface="GE Inspira" panose="020F0603030400020203" pitchFamily="34" charset="0"/>
                  </a:rPr>
                  <a:t>Input </a:t>
                </a:r>
                <a:r>
                  <a:rPr lang="en-US" b="1" dirty="0" err="1">
                    <a:latin typeface="GE Inspira" panose="020F0603030400020203" pitchFamily="34" charset="0"/>
                  </a:rPr>
                  <a:t>bCT</a:t>
                </a:r>
                <a:r>
                  <a:rPr lang="en-US" b="1" dirty="0">
                    <a:latin typeface="GE Inspira" panose="020F0603030400020203" pitchFamily="34" charset="0"/>
                  </a:rPr>
                  <a:t> VOIs: b</a:t>
                </a:r>
                <a:r>
                  <a:rPr lang="fr-FR" b="1" dirty="0" err="1">
                    <a:latin typeface="GE Inspira" panose="020F0603030400020203" pitchFamily="34" charset="0"/>
                  </a:rPr>
                  <a:t>inary</a:t>
                </a:r>
                <a:r>
                  <a:rPr lang="fr-FR" b="1" dirty="0">
                    <a:latin typeface="GE Inspira" panose="020F0603030400020203" pitchFamily="34" charset="0"/>
                  </a:rPr>
                  <a:t> volume </a:t>
                </a:r>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𝐷</m:t>
                      </m:r>
                      <m:d>
                        <m:dPr>
                          <m:ctrlPr>
                            <a:rPr lang="fr-FR" i="1">
                              <a:latin typeface="Cambria Math" panose="02040503050406030204" pitchFamily="18" charset="0"/>
                            </a:rPr>
                          </m:ctrlPr>
                        </m:dPr>
                        <m:e>
                          <m:r>
                            <a:rPr lang="fr-FR" i="1">
                              <a:latin typeface="Cambria Math" panose="02040503050406030204" pitchFamily="18" charset="0"/>
                            </a:rPr>
                            <m:t>𝑥</m:t>
                          </m:r>
                        </m:e>
                      </m:d>
                      <m:r>
                        <a:rPr lang="fr-FR" i="1">
                          <a:latin typeface="Cambria Math" panose="02040503050406030204" pitchFamily="18" charset="0"/>
                        </a:rPr>
                        <m:t>=</m:t>
                      </m:r>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1, </m:t>
                              </m:r>
                              <m:r>
                                <m:rPr>
                                  <m:sty m:val="p"/>
                                </m:rPr>
                                <a:rPr lang="fr-FR">
                                  <a:latin typeface="Cambria Math" panose="02040503050406030204" pitchFamily="18" charset="0"/>
                                </a:rPr>
                                <m:t>if</m:t>
                              </m:r>
                              <m:r>
                                <a:rPr lang="fr-FR">
                                  <a:latin typeface="Cambria Math" panose="02040503050406030204" pitchFamily="18" charset="0"/>
                                </a:rPr>
                                <m:t> </m:t>
                              </m:r>
                              <m:r>
                                <m:rPr>
                                  <m:sty m:val="p"/>
                                </m:rPr>
                                <a:rPr lang="fr-FR">
                                  <a:latin typeface="Cambria Math" panose="02040503050406030204" pitchFamily="18" charset="0"/>
                                </a:rPr>
                                <m:t>x</m:t>
                              </m:r>
                              <m:r>
                                <a:rPr lang="fr-FR">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fibroglandular</m:t>
                              </m:r>
                            </m:e>
                            <m:e>
                              <m:r>
                                <a:rPr lang="fr-FR" i="1">
                                  <a:latin typeface="Cambria Math" panose="02040503050406030204" pitchFamily="18" charset="0"/>
                                </a:rPr>
                                <m:t>0,</m:t>
                              </m:r>
                              <m:r>
                                <a:rPr lang="fr-FR">
                                  <a:latin typeface="Cambria Math" panose="02040503050406030204" pitchFamily="18" charset="0"/>
                                </a:rPr>
                                <m:t>      </m:t>
                              </m:r>
                              <m:r>
                                <m:rPr>
                                  <m:sty m:val="p"/>
                                </m:rPr>
                                <a:rPr lang="fr-FR">
                                  <a:latin typeface="Cambria Math" panose="02040503050406030204" pitchFamily="18" charset="0"/>
                                </a:rPr>
                                <m:t>if</m:t>
                              </m:r>
                              <m:r>
                                <a:rPr lang="fr-FR">
                                  <a:latin typeface="Cambria Math" panose="02040503050406030204" pitchFamily="18" charset="0"/>
                                </a:rPr>
                                <m:t> </m:t>
                              </m:r>
                              <m:r>
                                <m:rPr>
                                  <m:sty m:val="p"/>
                                </m:rPr>
                                <a:rPr lang="fr-FR">
                                  <a:latin typeface="Cambria Math" panose="02040503050406030204" pitchFamily="18" charset="0"/>
                                </a:rPr>
                                <m:t>x</m:t>
                              </m:r>
                              <m:r>
                                <a:rPr lang="fr-FR">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adipose</m:t>
                              </m:r>
                            </m:e>
                          </m:eqArr>
                        </m:e>
                      </m:d>
                    </m:oMath>
                  </m:oMathPara>
                </a14:m>
                <a:endParaRPr lang="fr-FR" dirty="0">
                  <a:latin typeface="GE Inspira" panose="020F0603030400020203" pitchFamily="34" charset="0"/>
                </a:endParaRPr>
              </a:p>
              <a:p>
                <a:pPr marL="130969" indent="-130969">
                  <a:spcBef>
                    <a:spcPts val="900"/>
                  </a:spcBef>
                  <a:buFont typeface="Wingdings" panose="05000000000000000000" pitchFamily="2" charset="2"/>
                  <a:buChar char="ü"/>
                </a:pPr>
                <a:r>
                  <a:rPr lang="fr-FR" b="1" dirty="0">
                    <a:latin typeface="GE Inspira" panose="020F0603030400020203" pitchFamily="34" charset="0"/>
                  </a:rPr>
                  <a:t>Focus on medium </a:t>
                </a:r>
                <a:r>
                  <a:rPr lang="fr-FR" b="1" dirty="0" err="1">
                    <a:latin typeface="GE Inspira" panose="020F0603030400020203" pitchFamily="34" charset="0"/>
                  </a:rPr>
                  <a:t>scale</a:t>
                </a:r>
                <a:r>
                  <a:rPr lang="fr-FR" b="1" dirty="0">
                    <a:latin typeface="GE Inspira" panose="020F0603030400020203" pitchFamily="34" charset="0"/>
                  </a:rPr>
                  <a:t>: 3.5 x 3.5 x 3.5 cm</a:t>
                </a:r>
                <a:r>
                  <a:rPr lang="fr-FR" b="1" baseline="30000" dirty="0">
                    <a:latin typeface="GE Inspira" panose="020F0603030400020203" pitchFamily="34" charset="0"/>
                  </a:rPr>
                  <a:t>3</a:t>
                </a:r>
                <a:r>
                  <a:rPr lang="fr-FR" b="1" dirty="0">
                    <a:latin typeface="GE Inspira" panose="020F0603030400020203" pitchFamily="34"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5136983" y="2741216"/>
                <a:ext cx="4549343" cy="1379608"/>
              </a:xfrm>
              <a:prstGeom prst="rect">
                <a:avLst/>
              </a:prstGeom>
              <a:blipFill>
                <a:blip r:embed="rId10"/>
                <a:stretch>
                  <a:fillRect l="-1206" t="-2655" b="-6195"/>
                </a:stretch>
              </a:blipFill>
            </p:spPr>
            <p:txBody>
              <a:bodyPr/>
              <a:lstStyle/>
              <a:p>
                <a:r>
                  <a:rPr lang="en-US">
                    <a:noFill/>
                  </a:rPr>
                  <a:t> </a:t>
                </a:r>
              </a:p>
            </p:txBody>
          </p:sp>
        </mc:Fallback>
      </mc:AlternateContent>
      <p:sp>
        <p:nvSpPr>
          <p:cNvPr id="3" name="Rectangle 2"/>
          <p:cNvSpPr/>
          <p:nvPr/>
        </p:nvSpPr>
        <p:spPr>
          <a:xfrm>
            <a:off x="2514600" y="4815548"/>
            <a:ext cx="2622382" cy="987450"/>
          </a:xfrm>
          <a:prstGeom prst="rect">
            <a:avLst/>
          </a:prstGeom>
        </p:spPr>
        <p:txBody>
          <a:bodyPr wrap="square">
            <a:spAutoFit/>
          </a:bodyPr>
          <a:lstStyle/>
          <a:p>
            <a:pPr algn="ctr">
              <a:spcAft>
                <a:spcPts val="450"/>
              </a:spcAft>
            </a:pPr>
            <a:r>
              <a:rPr lang="fr-FR" b="1" dirty="0" err="1">
                <a:latin typeface="GE Inspira" panose="020F0603030400020203" pitchFamily="34" charset="0"/>
                <a:sym typeface="Wingdings" panose="05000000000000000000" pitchFamily="2" charset="2"/>
              </a:rPr>
              <a:t>Inference</a:t>
            </a: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is</a:t>
            </a: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ill-posed</a:t>
            </a:r>
            <a:endParaRPr lang="fr-FR" b="1" dirty="0">
              <a:latin typeface="GE Inspira" panose="020F0603030400020203" pitchFamily="34" charset="0"/>
              <a:sym typeface="Wingdings" panose="05000000000000000000" pitchFamily="2" charset="2"/>
            </a:endParaRPr>
          </a:p>
          <a:p>
            <a:pPr algn="ct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E</a:t>
            </a:r>
            <a:r>
              <a:rPr lang="fr-FR" b="1" dirty="0" err="1">
                <a:latin typeface="GE Inspira" panose="020F0603030400020203" pitchFamily="34" charset="0"/>
              </a:rPr>
              <a:t>llipsoid</a:t>
            </a:r>
            <a:r>
              <a:rPr lang="fr-FR" b="1" dirty="0">
                <a:latin typeface="GE Inspira" panose="020F0603030400020203" pitchFamily="34" charset="0"/>
              </a:rPr>
              <a:t> </a:t>
            </a:r>
            <a:r>
              <a:rPr lang="fr-FR" b="1" dirty="0" err="1">
                <a:latin typeface="GE Inspira" panose="020F0603030400020203" pitchFamily="34" charset="0"/>
              </a:rPr>
              <a:t>centers</a:t>
            </a:r>
            <a:r>
              <a:rPr lang="fr-FR" b="1" dirty="0">
                <a:latin typeface="GE Inspira" panose="020F0603030400020203" pitchFamily="34" charset="0"/>
              </a:rPr>
              <a:t> NOT observable</a:t>
            </a:r>
            <a:endParaRPr lang="fr-FR" dirty="0"/>
          </a:p>
        </p:txBody>
      </p:sp>
      <p:sp>
        <p:nvSpPr>
          <p:cNvPr id="13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Problem statement</a:t>
            </a:r>
          </a:p>
        </p:txBody>
      </p:sp>
      <p:sp>
        <p:nvSpPr>
          <p:cNvPr id="137" name="TextBox 136">
            <a:extLst>
              <a:ext uri="{FF2B5EF4-FFF2-40B4-BE49-F238E27FC236}">
                <a16:creationId xmlns:a16="http://schemas.microsoft.com/office/drawing/2014/main" id="{CB9E6804-0035-479D-9AC0-A255D4B627EE}"/>
              </a:ext>
            </a:extLst>
          </p:cNvPr>
          <p:cNvSpPr txBox="1"/>
          <p:nvPr/>
        </p:nvSpPr>
        <p:spPr>
          <a:xfrm>
            <a:off x="6906608" y="5059727"/>
            <a:ext cx="619080" cy="507831"/>
          </a:xfrm>
          <a:prstGeom prst="rect">
            <a:avLst/>
          </a:prstGeom>
          <a:noFill/>
        </p:spPr>
        <p:txBody>
          <a:bodyPr wrap="none" rtlCol="0">
            <a:spAutoFit/>
          </a:bodyPr>
          <a:lstStyle/>
          <a:p>
            <a:r>
              <a:rPr lang="fr-FR" sz="2700" dirty="0"/>
              <a:t>OR</a:t>
            </a:r>
          </a:p>
        </p:txBody>
      </p:sp>
      <p:sp>
        <p:nvSpPr>
          <p:cNvPr id="138" name="TextBox 137">
            <a:extLst>
              <a:ext uri="{FF2B5EF4-FFF2-40B4-BE49-F238E27FC236}">
                <a16:creationId xmlns:a16="http://schemas.microsoft.com/office/drawing/2014/main" id="{9134BBCA-7347-4D79-B9B6-19B7C3301320}"/>
              </a:ext>
            </a:extLst>
          </p:cNvPr>
          <p:cNvSpPr txBox="1"/>
          <p:nvPr/>
        </p:nvSpPr>
        <p:spPr>
          <a:xfrm>
            <a:off x="9307185" y="5008352"/>
            <a:ext cx="336952" cy="507831"/>
          </a:xfrm>
          <a:prstGeom prst="rect">
            <a:avLst/>
          </a:prstGeom>
          <a:noFill/>
        </p:spPr>
        <p:txBody>
          <a:bodyPr wrap="none" rtlCol="0">
            <a:spAutoFit/>
          </a:bodyPr>
          <a:lstStyle/>
          <a:p>
            <a:r>
              <a:rPr lang="fr-FR" sz="2700" dirty="0"/>
              <a:t>?</a:t>
            </a:r>
          </a:p>
        </p:txBody>
      </p:sp>
      <p:grpSp>
        <p:nvGrpSpPr>
          <p:cNvPr id="148" name="Group 147">
            <a:extLst>
              <a:ext uri="{FF2B5EF4-FFF2-40B4-BE49-F238E27FC236}">
                <a16:creationId xmlns:a16="http://schemas.microsoft.com/office/drawing/2014/main" id="{4ABED527-B5AF-45BA-B1EF-DFCA59A5AF98}"/>
              </a:ext>
            </a:extLst>
          </p:cNvPr>
          <p:cNvGrpSpPr/>
          <p:nvPr/>
        </p:nvGrpSpPr>
        <p:grpSpPr>
          <a:xfrm>
            <a:off x="5366590" y="4539561"/>
            <a:ext cx="1406682" cy="1424586"/>
            <a:chOff x="4603296" y="4505435"/>
            <a:chExt cx="1406682" cy="1424586"/>
          </a:xfrm>
        </p:grpSpPr>
        <p:pic>
          <p:nvPicPr>
            <p:cNvPr id="149" name="Picture 148">
              <a:extLst>
                <a:ext uri="{FF2B5EF4-FFF2-40B4-BE49-F238E27FC236}">
                  <a16:creationId xmlns:a16="http://schemas.microsoft.com/office/drawing/2014/main" id="{EAAE889C-3393-4C1A-BFD8-4B758ED4D8E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701" t="9667" r="46799" b="43086"/>
            <a:stretch/>
          </p:blipFill>
          <p:spPr>
            <a:xfrm>
              <a:off x="4603296" y="4535758"/>
              <a:ext cx="1375411" cy="1394263"/>
            </a:xfrm>
            <a:prstGeom prst="rect">
              <a:avLst/>
            </a:prstGeom>
            <a:ln>
              <a:solidFill>
                <a:srgbClr val="000000"/>
              </a:solidFill>
            </a:ln>
          </p:spPr>
        </p:pic>
        <p:sp>
          <p:nvSpPr>
            <p:cNvPr id="151" name="Oval 150">
              <a:extLst>
                <a:ext uri="{FF2B5EF4-FFF2-40B4-BE49-F238E27FC236}">
                  <a16:creationId xmlns:a16="http://schemas.microsoft.com/office/drawing/2014/main" id="{8F15D6EF-ABFD-4FE0-96A6-EAFE1DED13C2}"/>
                </a:ext>
              </a:extLst>
            </p:cNvPr>
            <p:cNvSpPr/>
            <p:nvPr/>
          </p:nvSpPr>
          <p:spPr>
            <a:xfrm rot="441804">
              <a:off x="4679588" y="5075430"/>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Oval 153">
              <a:extLst>
                <a:ext uri="{FF2B5EF4-FFF2-40B4-BE49-F238E27FC236}">
                  <a16:creationId xmlns:a16="http://schemas.microsoft.com/office/drawing/2014/main" id="{4B1C0B96-CFE1-43DF-9359-73370E00AEEE}"/>
                </a:ext>
              </a:extLst>
            </p:cNvPr>
            <p:cNvSpPr/>
            <p:nvPr/>
          </p:nvSpPr>
          <p:spPr>
            <a:xfrm rot="441804">
              <a:off x="5134205" y="5668271"/>
              <a:ext cx="875773"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Oval 154">
              <a:extLst>
                <a:ext uri="{FF2B5EF4-FFF2-40B4-BE49-F238E27FC236}">
                  <a16:creationId xmlns:a16="http://schemas.microsoft.com/office/drawing/2014/main" id="{14B22318-5620-4D56-8F85-EE302BA1D0E2}"/>
                </a:ext>
              </a:extLst>
            </p:cNvPr>
            <p:cNvSpPr/>
            <p:nvPr/>
          </p:nvSpPr>
          <p:spPr>
            <a:xfrm rot="19442703">
              <a:off x="4739397" y="4736742"/>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Oval 155">
              <a:extLst>
                <a:ext uri="{FF2B5EF4-FFF2-40B4-BE49-F238E27FC236}">
                  <a16:creationId xmlns:a16="http://schemas.microsoft.com/office/drawing/2014/main" id="{6A7264F3-2627-4783-B7F4-22E1C5021639}"/>
                </a:ext>
              </a:extLst>
            </p:cNvPr>
            <p:cNvSpPr/>
            <p:nvPr/>
          </p:nvSpPr>
          <p:spPr>
            <a:xfrm rot="450610">
              <a:off x="4679141" y="4987592"/>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Oval 156">
              <a:extLst>
                <a:ext uri="{FF2B5EF4-FFF2-40B4-BE49-F238E27FC236}">
                  <a16:creationId xmlns:a16="http://schemas.microsoft.com/office/drawing/2014/main" id="{99406E48-0EDF-49F1-9B7C-29496F35D4C0}"/>
                </a:ext>
              </a:extLst>
            </p:cNvPr>
            <p:cNvSpPr/>
            <p:nvPr/>
          </p:nvSpPr>
          <p:spPr>
            <a:xfrm rot="441804">
              <a:off x="5032020" y="4757795"/>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Oval 157">
              <a:extLst>
                <a:ext uri="{FF2B5EF4-FFF2-40B4-BE49-F238E27FC236}">
                  <a16:creationId xmlns:a16="http://schemas.microsoft.com/office/drawing/2014/main" id="{0C015741-BCDA-4B1E-8707-CB0AD9EC9542}"/>
                </a:ext>
              </a:extLst>
            </p:cNvPr>
            <p:cNvSpPr/>
            <p:nvPr/>
          </p:nvSpPr>
          <p:spPr>
            <a:xfrm rot="20927526">
              <a:off x="5307510" y="4936327"/>
              <a:ext cx="584147" cy="387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Oval 158">
              <a:extLst>
                <a:ext uri="{FF2B5EF4-FFF2-40B4-BE49-F238E27FC236}">
                  <a16:creationId xmlns:a16="http://schemas.microsoft.com/office/drawing/2014/main" id="{D9CA0B4A-D383-478F-8F19-4B0F21BF57A3}"/>
                </a:ext>
              </a:extLst>
            </p:cNvPr>
            <p:cNvSpPr/>
            <p:nvPr/>
          </p:nvSpPr>
          <p:spPr>
            <a:xfrm rot="152612">
              <a:off x="4721022" y="5405310"/>
              <a:ext cx="584147" cy="13948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 name="Oval 159">
              <a:extLst>
                <a:ext uri="{FF2B5EF4-FFF2-40B4-BE49-F238E27FC236}">
                  <a16:creationId xmlns:a16="http://schemas.microsoft.com/office/drawing/2014/main" id="{D0550C57-226B-41BB-A05E-0893468AACDA}"/>
                </a:ext>
              </a:extLst>
            </p:cNvPr>
            <p:cNvSpPr/>
            <p:nvPr/>
          </p:nvSpPr>
          <p:spPr>
            <a:xfrm rot="20524954">
              <a:off x="5110373" y="5387663"/>
              <a:ext cx="428237" cy="114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Oval 161">
              <a:extLst>
                <a:ext uri="{FF2B5EF4-FFF2-40B4-BE49-F238E27FC236}">
                  <a16:creationId xmlns:a16="http://schemas.microsoft.com/office/drawing/2014/main" id="{1094785E-2174-48DB-B498-48A221B090E6}"/>
                </a:ext>
              </a:extLst>
            </p:cNvPr>
            <p:cNvSpPr/>
            <p:nvPr/>
          </p:nvSpPr>
          <p:spPr>
            <a:xfrm rot="283476">
              <a:off x="5698403" y="5511978"/>
              <a:ext cx="303717" cy="27722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Oval 162">
              <a:extLst>
                <a:ext uri="{FF2B5EF4-FFF2-40B4-BE49-F238E27FC236}">
                  <a16:creationId xmlns:a16="http://schemas.microsoft.com/office/drawing/2014/main" id="{6AAF14FC-89A3-45ED-8CF5-544CE54E70B0}"/>
                </a:ext>
              </a:extLst>
            </p:cNvPr>
            <p:cNvSpPr/>
            <p:nvPr/>
          </p:nvSpPr>
          <p:spPr>
            <a:xfrm rot="1555011">
              <a:off x="5666965" y="4531868"/>
              <a:ext cx="322696" cy="1475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4" name="Oval 163">
              <a:extLst>
                <a:ext uri="{FF2B5EF4-FFF2-40B4-BE49-F238E27FC236}">
                  <a16:creationId xmlns:a16="http://schemas.microsoft.com/office/drawing/2014/main" id="{12BB8D3F-D953-40A9-A8F6-D688DBDE1AC1}"/>
                </a:ext>
              </a:extLst>
            </p:cNvPr>
            <p:cNvSpPr/>
            <p:nvPr/>
          </p:nvSpPr>
          <p:spPr>
            <a:xfrm rot="4931475">
              <a:off x="5770497" y="4593026"/>
              <a:ext cx="322696" cy="1475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5" name="Group 164">
            <a:extLst>
              <a:ext uri="{FF2B5EF4-FFF2-40B4-BE49-F238E27FC236}">
                <a16:creationId xmlns:a16="http://schemas.microsoft.com/office/drawing/2014/main" id="{14519A77-03B7-4DF4-BFF1-09D43A7BE392}"/>
              </a:ext>
            </a:extLst>
          </p:cNvPr>
          <p:cNvGrpSpPr/>
          <p:nvPr/>
        </p:nvGrpSpPr>
        <p:grpSpPr>
          <a:xfrm>
            <a:off x="7717830" y="4534287"/>
            <a:ext cx="1455072" cy="1448902"/>
            <a:chOff x="6954536" y="4500161"/>
            <a:chExt cx="1455072" cy="1448902"/>
          </a:xfrm>
        </p:grpSpPr>
        <p:pic>
          <p:nvPicPr>
            <p:cNvPr id="166" name="Picture 165">
              <a:extLst>
                <a:ext uri="{FF2B5EF4-FFF2-40B4-BE49-F238E27FC236}">
                  <a16:creationId xmlns:a16="http://schemas.microsoft.com/office/drawing/2014/main" id="{DC43E386-C766-4795-9CC1-21DBE248CC8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701" t="9667" r="46799" b="43086"/>
            <a:stretch/>
          </p:blipFill>
          <p:spPr>
            <a:xfrm>
              <a:off x="6954536" y="4535758"/>
              <a:ext cx="1375412" cy="1394263"/>
            </a:xfrm>
            <a:prstGeom prst="rect">
              <a:avLst/>
            </a:prstGeom>
            <a:ln>
              <a:solidFill>
                <a:srgbClr val="000000"/>
              </a:solidFill>
            </a:ln>
          </p:spPr>
        </p:pic>
        <p:sp>
          <p:nvSpPr>
            <p:cNvPr id="167" name="Oval 166">
              <a:extLst>
                <a:ext uri="{FF2B5EF4-FFF2-40B4-BE49-F238E27FC236}">
                  <a16:creationId xmlns:a16="http://schemas.microsoft.com/office/drawing/2014/main" id="{62D085A1-CD94-4496-BCD4-152F65D9E054}"/>
                </a:ext>
              </a:extLst>
            </p:cNvPr>
            <p:cNvSpPr/>
            <p:nvPr/>
          </p:nvSpPr>
          <p:spPr>
            <a:xfrm rot="21212459">
              <a:off x="7210226" y="5063994"/>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Oval 167">
              <a:extLst>
                <a:ext uri="{FF2B5EF4-FFF2-40B4-BE49-F238E27FC236}">
                  <a16:creationId xmlns:a16="http://schemas.microsoft.com/office/drawing/2014/main" id="{6A5FE659-6FED-4735-8FEC-433EA4693D47}"/>
                </a:ext>
              </a:extLst>
            </p:cNvPr>
            <p:cNvSpPr/>
            <p:nvPr/>
          </p:nvSpPr>
          <p:spPr>
            <a:xfrm rot="441804">
              <a:off x="7540051" y="5656975"/>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Oval 168">
              <a:extLst>
                <a:ext uri="{FF2B5EF4-FFF2-40B4-BE49-F238E27FC236}">
                  <a16:creationId xmlns:a16="http://schemas.microsoft.com/office/drawing/2014/main" id="{5939A1B4-F2F7-487A-9E9C-D18E4F2FE6B9}"/>
                </a:ext>
              </a:extLst>
            </p:cNvPr>
            <p:cNvSpPr/>
            <p:nvPr/>
          </p:nvSpPr>
          <p:spPr>
            <a:xfrm rot="19442703">
              <a:off x="7037949" y="4773949"/>
              <a:ext cx="762074" cy="4342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Oval 169">
              <a:extLst>
                <a:ext uri="{FF2B5EF4-FFF2-40B4-BE49-F238E27FC236}">
                  <a16:creationId xmlns:a16="http://schemas.microsoft.com/office/drawing/2014/main" id="{CDC77844-E52B-401C-B97D-298E5F975B3E}"/>
                </a:ext>
              </a:extLst>
            </p:cNvPr>
            <p:cNvSpPr/>
            <p:nvPr/>
          </p:nvSpPr>
          <p:spPr>
            <a:xfrm rot="2451777">
              <a:off x="7490676" y="4753407"/>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Oval 170">
              <a:extLst>
                <a:ext uri="{FF2B5EF4-FFF2-40B4-BE49-F238E27FC236}">
                  <a16:creationId xmlns:a16="http://schemas.microsoft.com/office/drawing/2014/main" id="{6C4FB14F-6803-4CD6-A78E-9E8444278DAC}"/>
                </a:ext>
              </a:extLst>
            </p:cNvPr>
            <p:cNvSpPr/>
            <p:nvPr/>
          </p:nvSpPr>
          <p:spPr>
            <a:xfrm rot="20927526">
              <a:off x="7660547" y="4925553"/>
              <a:ext cx="584147" cy="387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Oval 171">
              <a:extLst>
                <a:ext uri="{FF2B5EF4-FFF2-40B4-BE49-F238E27FC236}">
                  <a16:creationId xmlns:a16="http://schemas.microsoft.com/office/drawing/2014/main" id="{7716C841-6871-4621-9DBB-BF6B08CFD218}"/>
                </a:ext>
              </a:extLst>
            </p:cNvPr>
            <p:cNvSpPr/>
            <p:nvPr/>
          </p:nvSpPr>
          <p:spPr>
            <a:xfrm rot="152612">
              <a:off x="7911324" y="5060191"/>
              <a:ext cx="466246" cy="20777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Oval 172">
              <a:extLst>
                <a:ext uri="{FF2B5EF4-FFF2-40B4-BE49-F238E27FC236}">
                  <a16:creationId xmlns:a16="http://schemas.microsoft.com/office/drawing/2014/main" id="{F5BDB2A4-4282-4304-883C-76B052CF8A2E}"/>
                </a:ext>
              </a:extLst>
            </p:cNvPr>
            <p:cNvSpPr/>
            <p:nvPr/>
          </p:nvSpPr>
          <p:spPr>
            <a:xfrm rot="152612">
              <a:off x="7074060" y="5394537"/>
              <a:ext cx="584147" cy="13948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 name="Oval 173">
              <a:extLst>
                <a:ext uri="{FF2B5EF4-FFF2-40B4-BE49-F238E27FC236}">
                  <a16:creationId xmlns:a16="http://schemas.microsoft.com/office/drawing/2014/main" id="{3A376B22-AE51-4D17-95CF-6BBCFE6FEA05}"/>
                </a:ext>
              </a:extLst>
            </p:cNvPr>
            <p:cNvSpPr/>
            <p:nvPr/>
          </p:nvSpPr>
          <p:spPr>
            <a:xfrm rot="20957971">
              <a:off x="7322469" y="5390089"/>
              <a:ext cx="570413" cy="114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Oval 175">
              <a:extLst>
                <a:ext uri="{FF2B5EF4-FFF2-40B4-BE49-F238E27FC236}">
                  <a16:creationId xmlns:a16="http://schemas.microsoft.com/office/drawing/2014/main" id="{677A28B5-CD4A-4B7E-86F6-A33CF04A01A7}"/>
                </a:ext>
              </a:extLst>
            </p:cNvPr>
            <p:cNvSpPr/>
            <p:nvPr/>
          </p:nvSpPr>
          <p:spPr>
            <a:xfrm rot="1590011">
              <a:off x="8068725" y="5505000"/>
              <a:ext cx="326062" cy="29915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7" name="Oval 176">
              <a:extLst>
                <a:ext uri="{FF2B5EF4-FFF2-40B4-BE49-F238E27FC236}">
                  <a16:creationId xmlns:a16="http://schemas.microsoft.com/office/drawing/2014/main" id="{92EB3B43-1413-413F-95E5-6A552ACE7AE8}"/>
                </a:ext>
              </a:extLst>
            </p:cNvPr>
            <p:cNvSpPr/>
            <p:nvPr/>
          </p:nvSpPr>
          <p:spPr>
            <a:xfrm rot="4179800">
              <a:off x="8124145" y="4579332"/>
              <a:ext cx="313831" cy="1554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8" name="Oval 177">
              <a:extLst>
                <a:ext uri="{FF2B5EF4-FFF2-40B4-BE49-F238E27FC236}">
                  <a16:creationId xmlns:a16="http://schemas.microsoft.com/office/drawing/2014/main" id="{9CC7D2E2-FB05-4A2A-8B5A-EAB423DF87D1}"/>
                </a:ext>
              </a:extLst>
            </p:cNvPr>
            <p:cNvSpPr/>
            <p:nvPr/>
          </p:nvSpPr>
          <p:spPr>
            <a:xfrm rot="1157304">
              <a:off x="7969648" y="4532823"/>
              <a:ext cx="420981" cy="12320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Oval 178">
              <a:extLst>
                <a:ext uri="{FF2B5EF4-FFF2-40B4-BE49-F238E27FC236}">
                  <a16:creationId xmlns:a16="http://schemas.microsoft.com/office/drawing/2014/main" id="{4807A4EB-477C-485A-A6F6-B0F69E13A02F}"/>
                </a:ext>
              </a:extLst>
            </p:cNvPr>
            <p:cNvSpPr/>
            <p:nvPr/>
          </p:nvSpPr>
          <p:spPr>
            <a:xfrm>
              <a:off x="7813752" y="5663233"/>
              <a:ext cx="595856" cy="2858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923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8" grpId="0"/>
      <p:bldP spid="3" grpId="0"/>
      <p:bldP spid="137" grpId="0"/>
      <p:bldP spid="1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extBox 5"/>
          <p:cNvSpPr txBox="1"/>
          <p:nvPr/>
        </p:nvSpPr>
        <p:spPr>
          <a:xfrm>
            <a:off x="2438400" y="950007"/>
            <a:ext cx="3087320" cy="369332"/>
          </a:xfrm>
          <a:prstGeom prst="rect">
            <a:avLst/>
          </a:prstGeom>
          <a:noFill/>
        </p:spPr>
        <p:txBody>
          <a:bodyPr wrap="none" rtlCol="0">
            <a:spAutoFit/>
          </a:bodyPr>
          <a:lstStyle/>
          <a:p>
            <a:r>
              <a:rPr lang="fr-FR" b="1" dirty="0">
                <a:latin typeface="GE Inspira" panose="020F0603030400020203" pitchFamily="34" charset="0"/>
              </a:rPr>
              <a:t>Minimum </a:t>
            </a:r>
            <a:r>
              <a:rPr lang="fr-FR" b="1" dirty="0" err="1">
                <a:latin typeface="GE Inspira" panose="020F0603030400020203" pitchFamily="34" charset="0"/>
              </a:rPr>
              <a:t>contrast</a:t>
            </a:r>
            <a:r>
              <a:rPr lang="fr-FR" b="1" dirty="0">
                <a:latin typeface="GE Inspira" panose="020F0603030400020203" pitchFamily="34" charset="0"/>
              </a:rPr>
              <a:t> </a:t>
            </a:r>
            <a:r>
              <a:rPr lang="fr-FR" b="1" dirty="0" err="1">
                <a:latin typeface="GE Inspira" panose="020F0603030400020203" pitchFamily="34" charset="0"/>
              </a:rPr>
              <a:t>estimator</a:t>
            </a:r>
            <a:endParaRPr lang="fr-FR" b="1" dirty="0">
              <a:latin typeface="GE Inspira" panose="020F0603030400020203"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438401" y="1863853"/>
                <a:ext cx="3359189" cy="646331"/>
              </a:xfrm>
              <a:prstGeom prst="rect">
                <a:avLst/>
              </a:prstGeom>
              <a:noFill/>
            </p:spPr>
            <p:txBody>
              <a:bodyPr wrap="none" rtlCol="0">
                <a:spAutoFit/>
              </a:bodyPr>
              <a:lstStyle/>
              <a:p>
                <a14:m>
                  <m:oMath xmlns:m="http://schemas.openxmlformats.org/officeDocument/2006/math">
                    <m:r>
                      <a:rPr lang="el-GR" b="1">
                        <a:latin typeface="Cambria Math" panose="02040503050406030204" pitchFamily="18" charset="0"/>
                        <a:ea typeface="Cambria Math" panose="02040503050406030204" pitchFamily="18" charset="0"/>
                      </a:rPr>
                      <m:t>𝚯</m:t>
                    </m:r>
                  </m:oMath>
                </a14:m>
                <a:r>
                  <a:rPr lang="fr-FR" dirty="0"/>
                  <a:t>: </a:t>
                </a:r>
                <a:r>
                  <a:rPr lang="fr-FR" dirty="0">
                    <a:latin typeface="GE Inspira" panose="020F0603030400020203" pitchFamily="34" charset="0"/>
                  </a:rPr>
                  <a:t>joint model </a:t>
                </a:r>
                <a:r>
                  <a:rPr lang="fr-FR" dirty="0" err="1">
                    <a:latin typeface="GE Inspira" panose="020F0603030400020203" pitchFamily="34" charset="0"/>
                  </a:rPr>
                  <a:t>parameter</a:t>
                </a:r>
                <a:r>
                  <a:rPr lang="fr-FR" dirty="0">
                    <a:latin typeface="GE Inspira" panose="020F0603030400020203" pitchFamily="34" charset="0"/>
                  </a:rPr>
                  <a:t> </a:t>
                </a:r>
                <a:r>
                  <a:rPr lang="fr-FR" dirty="0" err="1">
                    <a:latin typeface="GE Inspira" panose="020F0603030400020203" pitchFamily="34" charset="0"/>
                  </a:rPr>
                  <a:t>vector</a:t>
                </a:r>
                <a:endParaRPr lang="fr-FR" dirty="0">
                  <a:latin typeface="GE Inspira" panose="020F0603030400020203" pitchFamily="34" charset="0"/>
                </a:endParaRPr>
              </a:p>
              <a:p>
                <a14:m>
                  <m:oMath xmlns:m="http://schemas.openxmlformats.org/officeDocument/2006/math">
                    <m:r>
                      <a:rPr lang="fr-FR" i="1">
                        <a:latin typeface="Cambria Math" panose="02040503050406030204" pitchFamily="18" charset="0"/>
                      </a:rPr>
                      <m:t>𝐶</m:t>
                    </m:r>
                  </m:oMath>
                </a14:m>
                <a:r>
                  <a:rPr lang="fr-FR" b="1" dirty="0">
                    <a:latin typeface="GE Inspira" panose="020F0603030400020203" pitchFamily="34" charset="0"/>
                  </a:rPr>
                  <a:t>: </a:t>
                </a:r>
                <a:r>
                  <a:rPr lang="fr-FR" dirty="0" err="1">
                    <a:latin typeface="GE Inspira" panose="020F0603030400020203" pitchFamily="34" charset="0"/>
                  </a:rPr>
                  <a:t>contrast</a:t>
                </a:r>
                <a:r>
                  <a:rPr lang="fr-FR" dirty="0">
                    <a:latin typeface="GE Inspira" panose="020F0603030400020203" pitchFamily="34" charset="0"/>
                  </a:rPr>
                  <a:t> </a:t>
                </a:r>
                <a:r>
                  <a:rPr lang="fr-FR" dirty="0" err="1">
                    <a:latin typeface="GE Inspira" panose="020F0603030400020203" pitchFamily="34" charset="0"/>
                  </a:rPr>
                  <a:t>function</a:t>
                </a:r>
                <a:endParaRPr lang="fr-FR" b="1" dirty="0">
                  <a:latin typeface="GE Inspira" panose="020F0603030400020203"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38401" y="1863853"/>
                <a:ext cx="3359189" cy="646331"/>
              </a:xfrm>
              <a:prstGeom prst="rect">
                <a:avLst/>
              </a:prstGeom>
              <a:blipFill>
                <a:blip r:embed="rId3"/>
                <a:stretch>
                  <a:fillRect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Rounded Corners 23"/>
              <p:cNvSpPr/>
              <p:nvPr/>
            </p:nvSpPr>
            <p:spPr>
              <a:xfrm>
                <a:off x="3184708" y="4806106"/>
                <a:ext cx="5943601" cy="121369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fr-FR" b="1" dirty="0">
                    <a:solidFill>
                      <a:schemeClr val="tx1"/>
                    </a:solidFill>
                    <a:latin typeface="GE Inspira" panose="020F0603030400020203" pitchFamily="34" charset="0"/>
                  </a:rPr>
                  <a:t>Challenges</a:t>
                </a:r>
              </a:p>
              <a:p>
                <a:pPr marL="130969" indent="-130969">
                  <a:buFont typeface="Arial" panose="020B0604020202020204" pitchFamily="34" charset="0"/>
                  <a:buChar char="•"/>
                </a:pPr>
                <a14:m>
                  <m:oMath xmlns:m="http://schemas.openxmlformats.org/officeDocument/2006/math">
                    <m:r>
                      <a:rPr lang="fr-FR" i="1" dirty="0">
                        <a:solidFill>
                          <a:schemeClr val="tx1"/>
                        </a:solidFill>
                        <a:latin typeface="Cambria Math" panose="02040503050406030204" pitchFamily="18" charset="0"/>
                      </a:rPr>
                      <m:t>𝑆</m:t>
                    </m:r>
                  </m:oMath>
                </a14:m>
                <a:r>
                  <a:rPr lang="fr-FR" dirty="0">
                    <a:solidFill>
                      <a:schemeClr val="tx1"/>
                    </a:solidFill>
                    <a:latin typeface="GE Inspira" panose="020F0603030400020203" pitchFamily="34" charset="0"/>
                  </a:rPr>
                  <a:t> necessitates a priori model</a:t>
                </a:r>
              </a:p>
              <a:p>
                <a:pPr marL="130969" indent="-130969">
                  <a:buFont typeface="Arial" panose="020B0604020202020204" pitchFamily="34" charset="0"/>
                  <a:buChar char="•"/>
                </a:pPr>
                <a:r>
                  <a:rPr lang="fr-FR" dirty="0" err="1">
                    <a:solidFill>
                      <a:schemeClr val="tx1"/>
                    </a:solidFill>
                    <a:latin typeface="GE Inspira" panose="020F0603030400020203" pitchFamily="34" charset="0"/>
                  </a:rPr>
                  <a:t>Analytical</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derivation</a:t>
                </a:r>
                <a:r>
                  <a:rPr lang="fr-FR" dirty="0">
                    <a:solidFill>
                      <a:schemeClr val="tx1"/>
                    </a:solidFill>
                    <a:latin typeface="GE Inspira" panose="020F0603030400020203" pitchFamily="34" charset="0"/>
                  </a:rPr>
                  <a:t> of </a:t>
                </a:r>
                <a14:m>
                  <m:oMath xmlns:m="http://schemas.openxmlformats.org/officeDocument/2006/math">
                    <m:r>
                      <a:rPr lang="fr-FR" i="1">
                        <a:solidFill>
                          <a:schemeClr val="tx1"/>
                        </a:solidFill>
                        <a:latin typeface="Cambria Math" panose="02040503050406030204" pitchFamily="18" charset="0"/>
                      </a:rPr>
                      <m:t>𝑆</m:t>
                    </m:r>
                  </m:oMath>
                </a14:m>
                <a:r>
                  <a:rPr lang="fr-FR" dirty="0">
                    <a:solidFill>
                      <a:schemeClr val="tx1"/>
                    </a:solidFill>
                    <a:latin typeface="GE Inspira" panose="020F0603030400020203" pitchFamily="34" charset="0"/>
                  </a:rPr>
                  <a:t>: difficult </a:t>
                </a:r>
                <a:r>
                  <a:rPr lang="fr-FR" dirty="0" err="1">
                    <a:solidFill>
                      <a:schemeClr val="tx1"/>
                    </a:solidFill>
                    <a:latin typeface="GE Inspira" panose="020F0603030400020203" pitchFamily="34" charset="0"/>
                  </a:rPr>
                  <a:t>when</a:t>
                </a:r>
                <a:r>
                  <a:rPr lang="fr-FR" dirty="0">
                    <a:solidFill>
                      <a:schemeClr val="tx1"/>
                    </a:solidFill>
                    <a:latin typeface="GE Inspira" panose="020F0603030400020203" pitchFamily="34" charset="0"/>
                  </a:rPr>
                  <a:t> MPP </a:t>
                </a:r>
                <a:r>
                  <a:rPr lang="fr-FR" dirty="0" err="1">
                    <a:solidFill>
                      <a:schemeClr val="tx1"/>
                    </a:solidFill>
                    <a:latin typeface="GE Inspira" panose="020F0603030400020203" pitchFamily="34" charset="0"/>
                  </a:rPr>
                  <a:t>is</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complex</a:t>
                </a:r>
                <a:endParaRPr lang="fr-FR" dirty="0">
                  <a:solidFill>
                    <a:schemeClr val="tx1"/>
                  </a:solidFill>
                  <a:latin typeface="GE Inspira" panose="020F0603030400020203" pitchFamily="34" charset="0"/>
                </a:endParaRPr>
              </a:p>
            </p:txBody>
          </p:sp>
        </mc:Choice>
        <mc:Fallback xmlns="">
          <p:sp>
            <p:nvSpPr>
              <p:cNvPr id="24" name="Rectangle: Rounded Corners 23"/>
              <p:cNvSpPr>
                <a:spLocks noRot="1" noChangeAspect="1" noMove="1" noResize="1" noEditPoints="1" noAdjustHandles="1" noChangeArrowheads="1" noChangeShapeType="1" noTextEdit="1"/>
              </p:cNvSpPr>
              <p:nvPr/>
            </p:nvSpPr>
            <p:spPr>
              <a:xfrm>
                <a:off x="3184708" y="4806106"/>
                <a:ext cx="5943601" cy="1213695"/>
              </a:xfrm>
              <a:prstGeom prst="roundRect">
                <a:avLst/>
              </a:prstGeom>
              <a:blipFill>
                <a:blip r:embed="rId4"/>
                <a:stretch>
                  <a:fillRect/>
                </a:stretch>
              </a:blipFill>
              <a:ln w="28575">
                <a:solidFill>
                  <a:schemeClr val="tx1"/>
                </a:solidFill>
              </a:ln>
            </p:spPr>
            <p:txBody>
              <a:bodyPr/>
              <a:lstStyle/>
              <a:p>
                <a:r>
                  <a:rPr lang="en-US">
                    <a:noFill/>
                  </a:rPr>
                  <a:t> </a:t>
                </a:r>
              </a:p>
            </p:txBody>
          </p:sp>
        </mc:Fallback>
      </mc:AlternateContent>
      <p:sp>
        <p:nvSpPr>
          <p:cNvPr id="3" name="Rectangle 2"/>
          <p:cNvSpPr/>
          <p:nvPr/>
        </p:nvSpPr>
        <p:spPr>
          <a:xfrm>
            <a:off x="2800960" y="3880384"/>
            <a:ext cx="3733800" cy="646331"/>
          </a:xfrm>
          <a:prstGeom prst="rect">
            <a:avLst/>
          </a:prstGeom>
        </p:spPr>
        <p:txBody>
          <a:bodyPr wrap="square">
            <a:spAutoFit/>
          </a:bodyPr>
          <a:lstStyle/>
          <a:p>
            <a:pPr marL="130969" indent="-130969">
              <a:buFont typeface="Arial" panose="020B0604020202020204" pitchFamily="34" charset="0"/>
              <a:buChar char="•"/>
            </a:pPr>
            <a:r>
              <a:rPr lang="fr-FR" b="1" dirty="0" err="1">
                <a:solidFill>
                  <a:srgbClr val="000000"/>
                </a:solidFill>
                <a:latin typeface="GE Inspira" panose="020F0603030400020203" pitchFamily="34" charset="0"/>
              </a:rPr>
              <a:t>Analytical</a:t>
            </a:r>
            <a:r>
              <a:rPr lang="fr-FR" b="1" dirty="0">
                <a:solidFill>
                  <a:srgbClr val="000000"/>
                </a:solidFill>
                <a:latin typeface="GE Inspira" panose="020F0603030400020203" pitchFamily="34" charset="0"/>
              </a:rPr>
              <a:t> 2</a:t>
            </a:r>
            <a:r>
              <a:rPr lang="fr-FR" b="1" baseline="30000" dirty="0">
                <a:solidFill>
                  <a:srgbClr val="000000"/>
                </a:solidFill>
                <a:latin typeface="GE Inspira" panose="020F0603030400020203" pitchFamily="34" charset="0"/>
              </a:rPr>
              <a:t>nd</a:t>
            </a:r>
            <a:r>
              <a:rPr lang="fr-FR" b="1" dirty="0">
                <a:solidFill>
                  <a:srgbClr val="000000"/>
                </a:solidFill>
                <a:latin typeface="GE Inspira" panose="020F0603030400020203" pitchFamily="34" charset="0"/>
              </a:rPr>
              <a:t> </a:t>
            </a:r>
            <a:r>
              <a:rPr lang="fr-FR" b="1" dirty="0" err="1">
                <a:solidFill>
                  <a:srgbClr val="000000"/>
                </a:solidFill>
                <a:latin typeface="GE Inspira" panose="020F0603030400020203" pitchFamily="34" charset="0"/>
              </a:rPr>
              <a:t>order</a:t>
            </a:r>
            <a:r>
              <a:rPr lang="fr-FR" b="1" dirty="0">
                <a:solidFill>
                  <a:srgbClr val="000000"/>
                </a:solidFill>
                <a:latin typeface="GE Inspira" panose="020F0603030400020203" pitchFamily="34" charset="0"/>
              </a:rPr>
              <a:t> </a:t>
            </a:r>
            <a:r>
              <a:rPr lang="fr-FR" b="1" dirty="0" err="1">
                <a:solidFill>
                  <a:srgbClr val="000000"/>
                </a:solidFill>
                <a:latin typeface="GE Inspira" panose="020F0603030400020203" pitchFamily="34" charset="0"/>
              </a:rPr>
              <a:t>statistics</a:t>
            </a:r>
            <a:r>
              <a:rPr lang="fr-FR" b="1" dirty="0">
                <a:solidFill>
                  <a:srgbClr val="000000"/>
                </a:solidFill>
                <a:latin typeface="GE Inspira" panose="020F0603030400020203" pitchFamily="34" charset="0"/>
              </a:rPr>
              <a:t> </a:t>
            </a:r>
          </a:p>
          <a:p>
            <a:pPr marL="130969" lvl="1"/>
            <a:r>
              <a:rPr lang="fr-FR" dirty="0">
                <a:solidFill>
                  <a:srgbClr val="000000"/>
                </a:solidFill>
                <a:latin typeface="GE Inspira" panose="020F0603030400020203" pitchFamily="34" charset="0"/>
              </a:rPr>
              <a:t>(</a:t>
            </a:r>
            <a:r>
              <a:rPr lang="fr-FR" dirty="0" err="1">
                <a:solidFill>
                  <a:srgbClr val="000000"/>
                </a:solidFill>
                <a:latin typeface="GE Inspira" panose="020F0603030400020203" pitchFamily="34" charset="0"/>
              </a:rPr>
              <a:t>f.e</a:t>
            </a:r>
            <a:r>
              <a:rPr lang="fr-FR" dirty="0">
                <a:solidFill>
                  <a:srgbClr val="000000"/>
                </a:solidFill>
                <a:latin typeface="GE Inspira" panose="020F0603030400020203" pitchFamily="34" charset="0"/>
              </a:rPr>
              <a:t>. pair-</a:t>
            </a:r>
            <a:r>
              <a:rPr lang="fr-FR" dirty="0" err="1">
                <a:solidFill>
                  <a:srgbClr val="000000"/>
                </a:solidFill>
                <a:latin typeface="GE Inspira" panose="020F0603030400020203" pitchFamily="34" charset="0"/>
              </a:rPr>
              <a:t>correlation</a:t>
            </a:r>
            <a:r>
              <a:rPr lang="fr-FR" dirty="0">
                <a:solidFill>
                  <a:srgbClr val="000000"/>
                </a:solidFill>
                <a:latin typeface="GE Inspira" panose="020F0603030400020203" pitchFamily="34" charset="0"/>
              </a:rPr>
              <a:t> </a:t>
            </a:r>
            <a:r>
              <a:rPr lang="fr-FR" dirty="0" err="1">
                <a:solidFill>
                  <a:srgbClr val="000000"/>
                </a:solidFill>
                <a:latin typeface="GE Inspira" panose="020F0603030400020203" pitchFamily="34" charset="0"/>
              </a:rPr>
              <a:t>function</a:t>
            </a:r>
            <a:r>
              <a:rPr lang="fr-FR" dirty="0">
                <a:solidFill>
                  <a:srgbClr val="000000"/>
                </a:solidFill>
                <a:latin typeface="GE Inspira" panose="020F0603030400020203" pitchFamily="34" charset="0"/>
              </a:rPr>
              <a:t>)</a:t>
            </a:r>
          </a:p>
        </p:txBody>
      </p:sp>
      <p:cxnSp>
        <p:nvCxnSpPr>
          <p:cNvPr id="12" name="Straight Connector 11"/>
          <p:cNvCxnSpPr/>
          <p:nvPr/>
        </p:nvCxnSpPr>
        <p:spPr>
          <a:xfrm>
            <a:off x="2800960" y="3825651"/>
            <a:ext cx="332422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6687160" y="3880384"/>
                <a:ext cx="3048000" cy="646331"/>
              </a:xfrm>
              <a:prstGeom prst="rect">
                <a:avLst/>
              </a:prstGeom>
            </p:spPr>
            <p:txBody>
              <a:bodyPr wrap="square">
                <a:spAutoFit/>
              </a:bodyPr>
              <a:lstStyle/>
              <a:p>
                <a:pPr marL="130969" indent="-130969">
                  <a:buFont typeface="Arial" panose="020B0604020202020204" pitchFamily="34" charset="0"/>
                  <a:buChar char="•"/>
                </a:pPr>
                <a:r>
                  <a:rPr lang="fr-FR" b="1" dirty="0">
                    <a:solidFill>
                      <a:schemeClr val="tx2"/>
                    </a:solidFill>
                    <a:latin typeface="GE Inspira" panose="020F0603030400020203" pitchFamily="34" charset="0"/>
                  </a:rPr>
                  <a:t>Empirically </a:t>
                </a:r>
                <a:r>
                  <a:rPr lang="fr-FR" b="1" dirty="0" err="1">
                    <a:solidFill>
                      <a:schemeClr val="tx2"/>
                    </a:solidFill>
                    <a:latin typeface="GE Inspira" panose="020F0603030400020203" pitchFamily="34" charset="0"/>
                  </a:rPr>
                  <a:t>measured</a:t>
                </a:r>
                <a:r>
                  <a:rPr lang="fr-FR" b="1" dirty="0">
                    <a:solidFill>
                      <a:schemeClr val="tx2"/>
                    </a:solidFill>
                    <a:latin typeface="GE Inspira" panose="020F0603030400020203" pitchFamily="34" charset="0"/>
                  </a:rPr>
                  <a:t> conter-part of </a:t>
                </a:r>
                <a14:m>
                  <m:oMath xmlns:m="http://schemas.openxmlformats.org/officeDocument/2006/math">
                    <m:r>
                      <a:rPr lang="fr-FR" b="1" i="1">
                        <a:solidFill>
                          <a:schemeClr val="tx2"/>
                        </a:solidFill>
                        <a:latin typeface="Cambria Math" panose="02040503050406030204" pitchFamily="18" charset="0"/>
                      </a:rPr>
                      <m:t>𝑺</m:t>
                    </m:r>
                  </m:oMath>
                </a14:m>
                <a:endParaRPr lang="fr-FR" b="1" dirty="0">
                  <a:solidFill>
                    <a:schemeClr val="tx2"/>
                  </a:solidFill>
                  <a:latin typeface="GE Inspira" panose="020F0603030400020203" pitchFamily="34"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6687160" y="3880384"/>
                <a:ext cx="3048000" cy="646331"/>
              </a:xfrm>
              <a:prstGeom prst="rect">
                <a:avLst/>
              </a:prstGeom>
              <a:blipFill>
                <a:blip r:embed="rId5"/>
                <a:stretch>
                  <a:fillRect l="-1400" t="-5660" b="-14151"/>
                </a:stretch>
              </a:blipFill>
            </p:spPr>
            <p:txBody>
              <a:bodyPr/>
              <a:lstStyle/>
              <a:p>
                <a:r>
                  <a:rPr lang="en-US">
                    <a:noFill/>
                  </a:rPr>
                  <a:t> </a:t>
                </a:r>
              </a:p>
            </p:txBody>
          </p:sp>
        </mc:Fallback>
      </mc:AlternateContent>
      <p:cxnSp>
        <p:nvCxnSpPr>
          <p:cNvPr id="20" name="Straight Connector 19"/>
          <p:cNvCxnSpPr/>
          <p:nvPr/>
        </p:nvCxnSpPr>
        <p:spPr>
          <a:xfrm>
            <a:off x="6687161" y="3825651"/>
            <a:ext cx="285054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2464" y="1416043"/>
            <a:ext cx="2405439" cy="35110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315" y="3028332"/>
            <a:ext cx="5991736" cy="614029"/>
          </a:xfrm>
          <a:prstGeom prst="rect">
            <a:avLst/>
          </a:prstGeom>
        </p:spPr>
      </p:pic>
      <p:cxnSp>
        <p:nvCxnSpPr>
          <p:cNvPr id="25" name="Straight Arrow Connector 24"/>
          <p:cNvCxnSpPr/>
          <p:nvPr/>
        </p:nvCxnSpPr>
        <p:spPr>
          <a:xfrm>
            <a:off x="5391760" y="3463161"/>
            <a:ext cx="0" cy="326268"/>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950533" y="3463161"/>
            <a:ext cx="0" cy="32626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38400" y="2636629"/>
            <a:ext cx="751744" cy="369332"/>
          </a:xfrm>
          <a:prstGeom prst="rect">
            <a:avLst/>
          </a:prstGeom>
        </p:spPr>
        <p:txBody>
          <a:bodyPr wrap="none">
            <a:spAutoFit/>
          </a:bodyPr>
          <a:lstStyle/>
          <a:p>
            <a:r>
              <a:rPr lang="fr-FR" b="1" dirty="0" err="1">
                <a:latin typeface="GE Inspira" panose="020F0603030400020203" pitchFamily="34" charset="0"/>
              </a:rPr>
              <a:t>Often</a:t>
            </a:r>
            <a:endParaRPr lang="fr-FR" dirty="0"/>
          </a:p>
        </p:txBody>
      </p:sp>
      <p:sp>
        <p:nvSpPr>
          <p:cNvPr id="17"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Classical MPP parameter inference approach</a:t>
            </a:r>
          </a:p>
        </p:txBody>
      </p:sp>
    </p:spTree>
    <p:extLst>
      <p:ext uri="{BB962C8B-B14F-4D97-AF65-F5344CB8AC3E}">
        <p14:creationId xmlns:p14="http://schemas.microsoft.com/office/powerpoint/2010/main" val="36422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1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6477177" y="3419305"/>
            <a:ext cx="2806924" cy="646331"/>
          </a:xfrm>
          <a:prstGeom prst="rect">
            <a:avLst/>
          </a:prstGeom>
        </p:spPr>
        <p:txBody>
          <a:bodyPr wrap="square">
            <a:spAutoFit/>
          </a:bodyPr>
          <a:lstStyle/>
          <a:p>
            <a:pPr marL="130969" indent="-130969" algn="ctr">
              <a:spcAft>
                <a:spcPts val="450"/>
              </a:spcAft>
              <a:buFont typeface="+mj-lt"/>
              <a:buAutoNum type="arabicPeriod" startAt="2"/>
            </a:pPr>
            <a:r>
              <a:rPr lang="en-US" b="1" dirty="0">
                <a:latin typeface="GE Inspira" panose="020F0603030400020203" pitchFamily="34" charset="0"/>
              </a:rPr>
              <a:t>Inference step: using reconstructed ellipsoids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dirty="0"/>
          </a:p>
        </p:txBody>
      </p:sp>
      <p:sp>
        <p:nvSpPr>
          <p:cNvPr id="92" name="TextBox 91"/>
          <p:cNvSpPr txBox="1"/>
          <p:nvPr/>
        </p:nvSpPr>
        <p:spPr>
          <a:xfrm>
            <a:off x="2667001" y="991580"/>
            <a:ext cx="2143151" cy="369332"/>
          </a:xfrm>
          <a:prstGeom prst="rect">
            <a:avLst/>
          </a:prstGeom>
          <a:noFill/>
        </p:spPr>
        <p:txBody>
          <a:bodyPr wrap="none" rtlCol="0">
            <a:spAutoFit/>
          </a:bodyPr>
          <a:lstStyle/>
          <a:p>
            <a:r>
              <a:rPr lang="fr-FR" b="1" dirty="0">
                <a:latin typeface="GE Inspira" panose="020F0603030400020203" pitchFamily="34" charset="0"/>
              </a:rPr>
              <a:t>Two-step </a:t>
            </a:r>
            <a:r>
              <a:rPr lang="fr-FR" b="1" dirty="0" err="1">
                <a:latin typeface="GE Inspira" panose="020F0603030400020203" pitchFamily="34" charset="0"/>
              </a:rPr>
              <a:t>approach</a:t>
            </a:r>
            <a:endParaRPr lang="fr-FR" b="1" dirty="0">
              <a:latin typeface="GE Inspira" panose="020F0603030400020203" pitchFamily="34" charset="0"/>
            </a:endParaRPr>
          </a:p>
        </p:txBody>
      </p:sp>
      <p:sp>
        <p:nvSpPr>
          <p:cNvPr id="8" name="Arrow: Striped Right 7"/>
          <p:cNvSpPr/>
          <p:nvPr/>
        </p:nvSpPr>
        <p:spPr>
          <a:xfrm flipV="1">
            <a:off x="6114962" y="2276160"/>
            <a:ext cx="553154" cy="355400"/>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8" name="Rectangle 97"/>
          <p:cNvSpPr/>
          <p:nvPr/>
        </p:nvSpPr>
        <p:spPr>
          <a:xfrm>
            <a:off x="2875959" y="3404243"/>
            <a:ext cx="3349712" cy="646331"/>
          </a:xfrm>
          <a:prstGeom prst="rect">
            <a:avLst/>
          </a:prstGeom>
        </p:spPr>
        <p:txBody>
          <a:bodyPr wrap="square">
            <a:spAutoFit/>
          </a:bodyPr>
          <a:lstStyle/>
          <a:p>
            <a:pPr marL="130969" indent="-130969" algn="ctr">
              <a:spcAft>
                <a:spcPts val="450"/>
              </a:spcAft>
              <a:buFont typeface="+mj-lt"/>
              <a:buAutoNum type="arabicPeriod"/>
              <a:defRPr/>
            </a:pPr>
            <a:r>
              <a:rPr lang="en-US" b="1" dirty="0">
                <a:latin typeface="GE Inspira" panose="020F0603030400020203" pitchFamily="34" charset="0"/>
              </a:rPr>
              <a:t>Reconstruction step: simulate ellipsoidal approximation</a:t>
            </a:r>
            <a:endParaRPr lang="en-US" dirty="0">
              <a:latin typeface="GE Inspira" panose="020F0603030400020203" pitchFamily="34" charset="0"/>
            </a:endParaRPr>
          </a:p>
        </p:txBody>
      </p:sp>
      <p:grpSp>
        <p:nvGrpSpPr>
          <p:cNvPr id="2" name="Group 1"/>
          <p:cNvGrpSpPr/>
          <p:nvPr/>
        </p:nvGrpSpPr>
        <p:grpSpPr>
          <a:xfrm>
            <a:off x="3428497" y="1424982"/>
            <a:ext cx="2218859" cy="1994322"/>
            <a:chOff x="2955936" y="1942127"/>
            <a:chExt cx="1474547" cy="1406126"/>
          </a:xfrm>
        </p:grpSpPr>
        <p:pic>
          <p:nvPicPr>
            <p:cNvPr id="10" name="Picture 2" descr="C:\Users\212329445\Pictures\CIFRE_2015\sample_sl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127" y="1942127"/>
              <a:ext cx="1422393" cy="135497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2955936" y="1986852"/>
              <a:ext cx="1474547" cy="1361401"/>
            </a:xfrm>
            <a:prstGeom prst="rect">
              <a:avLst/>
            </a:prstGeom>
          </p:spPr>
        </p:pic>
      </p:grpSp>
      <p:pic>
        <p:nvPicPr>
          <p:cNvPr id="35" name="Picture 34"/>
          <p:cNvPicPr>
            <a:picLocks noChangeAspect="1"/>
          </p:cNvPicPr>
          <p:nvPr/>
        </p:nvPicPr>
        <p:blipFill>
          <a:blip r:embed="rId5"/>
          <a:stretch>
            <a:fillRect/>
          </a:stretch>
        </p:blipFill>
        <p:spPr>
          <a:xfrm>
            <a:off x="6856727" y="1356249"/>
            <a:ext cx="2047827" cy="1902295"/>
          </a:xfrm>
          <a:prstGeom prst="rect">
            <a:avLst/>
          </a:prstGeom>
        </p:spPr>
      </p:pic>
      <p:sp>
        <p:nvSpPr>
          <p:cNvPr id="36" name="Rectangle: Rounded Corners 35"/>
          <p:cNvSpPr/>
          <p:nvPr/>
        </p:nvSpPr>
        <p:spPr>
          <a:xfrm>
            <a:off x="2806412" y="4405138"/>
            <a:ext cx="6617101" cy="15384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fr-FR" b="1" dirty="0" err="1">
                <a:solidFill>
                  <a:schemeClr val="tx1"/>
                </a:solidFill>
                <a:latin typeface="GE Inspira" panose="020F0603030400020203" pitchFamily="34" charset="0"/>
              </a:rPr>
              <a:t>Advantages</a:t>
            </a:r>
            <a:endParaRPr lang="fr-FR" b="1" dirty="0">
              <a:solidFill>
                <a:schemeClr val="tx1"/>
              </a:solidFill>
              <a:latin typeface="GE Inspira" panose="020F0603030400020203" pitchFamily="34" charset="0"/>
            </a:endParaRPr>
          </a:p>
          <a:p>
            <a:pPr marL="214313" indent="-214313">
              <a:buFont typeface="Arial" panose="020B0604020202020204" pitchFamily="34" charset="0"/>
              <a:buChar char="•"/>
            </a:pPr>
            <a:r>
              <a:rPr lang="fr-FR" dirty="0" err="1">
                <a:solidFill>
                  <a:schemeClr val="tx1"/>
                </a:solidFill>
                <a:latin typeface="GE Inspira" panose="020F0603030400020203" pitchFamily="34" charset="0"/>
              </a:rPr>
              <a:t>Ellipsoid</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centers</a:t>
            </a:r>
            <a:r>
              <a:rPr lang="fr-FR" dirty="0">
                <a:solidFill>
                  <a:schemeClr val="tx1"/>
                </a:solidFill>
                <a:latin typeface="GE Inspira" panose="020F0603030400020203" pitchFamily="34" charset="0"/>
              </a:rPr>
              <a:t> observable </a:t>
            </a:r>
            <a:r>
              <a:rPr lang="fr-FR" dirty="0" err="1">
                <a:solidFill>
                  <a:schemeClr val="tx1"/>
                </a:solidFill>
                <a:latin typeface="GE Inspira" panose="020F0603030400020203" pitchFamily="34" charset="0"/>
              </a:rPr>
              <a:t>after</a:t>
            </a:r>
            <a:r>
              <a:rPr lang="fr-FR" dirty="0">
                <a:solidFill>
                  <a:schemeClr val="tx1"/>
                </a:solidFill>
                <a:latin typeface="GE Inspira" panose="020F0603030400020203" pitchFamily="34" charset="0"/>
              </a:rPr>
              <a:t> reconstruction </a:t>
            </a:r>
            <a:r>
              <a:rPr lang="fr-FR" dirty="0">
                <a:solidFill>
                  <a:schemeClr val="tx1"/>
                </a:solidFill>
                <a:latin typeface="GE Inspira" panose="020F0603030400020203" pitchFamily="34" charset="0"/>
                <a:sym typeface="Wingdings" panose="05000000000000000000" pitchFamily="2" charset="2"/>
              </a:rPr>
              <a:t> </a:t>
            </a:r>
            <a:r>
              <a:rPr lang="fr-FR" dirty="0" err="1">
                <a:solidFill>
                  <a:schemeClr val="tx1"/>
                </a:solidFill>
                <a:latin typeface="GE Inspira" panose="020F0603030400020203" pitchFamily="34" charset="0"/>
                <a:sym typeface="Wingdings" panose="05000000000000000000" pitchFamily="2" charset="2"/>
              </a:rPr>
              <a:t>facilitate</a:t>
            </a:r>
            <a:r>
              <a:rPr lang="fr-FR" dirty="0">
                <a:solidFill>
                  <a:schemeClr val="tx1"/>
                </a:solidFill>
                <a:latin typeface="GE Inspira" panose="020F0603030400020203" pitchFamily="34" charset="0"/>
                <a:sym typeface="Wingdings" panose="05000000000000000000" pitchFamily="2" charset="2"/>
              </a:rPr>
              <a:t> </a:t>
            </a:r>
            <a:r>
              <a:rPr lang="fr-FR" dirty="0" err="1">
                <a:solidFill>
                  <a:schemeClr val="tx1"/>
                </a:solidFill>
                <a:latin typeface="GE Inspira" panose="020F0603030400020203" pitchFamily="34" charset="0"/>
                <a:sym typeface="Wingdings" panose="05000000000000000000" pitchFamily="2" charset="2"/>
              </a:rPr>
              <a:t>inference</a:t>
            </a:r>
            <a:endParaRPr lang="fr-FR" dirty="0">
              <a:solidFill>
                <a:schemeClr val="tx1"/>
              </a:solidFill>
              <a:latin typeface="GE Inspira" panose="020F0603030400020203" pitchFamily="34" charset="0"/>
              <a:sym typeface="Wingdings" panose="05000000000000000000" pitchFamily="2" charset="2"/>
            </a:endParaRPr>
          </a:p>
          <a:p>
            <a:pPr marL="214313" indent="-214313">
              <a:buFont typeface="Arial" panose="020B0604020202020204" pitchFamily="34" charset="0"/>
              <a:buChar char="•"/>
            </a:pPr>
            <a:r>
              <a:rPr lang="fr-FR" dirty="0" err="1">
                <a:solidFill>
                  <a:schemeClr val="tx1"/>
                </a:solidFill>
                <a:latin typeface="GE Inspira" panose="020F0603030400020203" pitchFamily="34" charset="0"/>
              </a:rPr>
              <a:t>Reconstruted</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ellipsoid</a:t>
            </a:r>
            <a:r>
              <a:rPr lang="fr-FR" dirty="0">
                <a:solidFill>
                  <a:schemeClr val="tx1"/>
                </a:solidFill>
                <a:latin typeface="GE Inspira" panose="020F0603030400020203" pitchFamily="34" charset="0"/>
              </a:rPr>
              <a:t> </a:t>
            </a:r>
            <a:r>
              <a:rPr lang="fr-FR" dirty="0">
                <a:solidFill>
                  <a:schemeClr val="tx1"/>
                </a:solidFill>
                <a:latin typeface="GE Inspira" panose="020F0603030400020203" pitchFamily="34" charset="0"/>
                <a:sym typeface="Wingdings" panose="05000000000000000000" pitchFamily="2" charset="2"/>
              </a:rPr>
              <a:t> </a:t>
            </a:r>
            <a:r>
              <a:rPr lang="fr-FR" dirty="0">
                <a:solidFill>
                  <a:schemeClr val="tx1"/>
                </a:solidFill>
                <a:latin typeface="GE Inspira" panose="020F0603030400020203" pitchFamily="34" charset="0"/>
              </a:rPr>
              <a:t>intuitions to </a:t>
            </a:r>
            <a:r>
              <a:rPr lang="fr-FR" dirty="0" err="1">
                <a:solidFill>
                  <a:schemeClr val="tx1"/>
                </a:solidFill>
                <a:latin typeface="GE Inspira" panose="020F0603030400020203" pitchFamily="34" charset="0"/>
              </a:rPr>
              <a:t>determine</a:t>
            </a:r>
            <a:r>
              <a:rPr lang="fr-FR" dirty="0">
                <a:solidFill>
                  <a:schemeClr val="tx1"/>
                </a:solidFill>
                <a:latin typeface="GE Inspira" panose="020F0603030400020203" pitchFamily="34" charset="0"/>
              </a:rPr>
              <a:t> model type</a:t>
            </a:r>
          </a:p>
        </p:txBody>
      </p:sp>
      <p:sp>
        <p:nvSpPr>
          <p:cNvPr id="15"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Inference from reconstruction</a:t>
            </a:r>
          </a:p>
        </p:txBody>
      </p:sp>
    </p:spTree>
    <p:extLst>
      <p:ext uri="{BB962C8B-B14F-4D97-AF65-F5344CB8AC3E}">
        <p14:creationId xmlns:p14="http://schemas.microsoft.com/office/powerpoint/2010/main" val="21253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2" grpId="0"/>
      <p:bldP spid="8" grpId="0" animBg="1"/>
      <p:bldP spid="98" grpId="0"/>
      <p:bldP spid="36" grpId="0" animBg="1"/>
    </p:bldLst>
  </p:timing>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 Theme">
  <a:themeElements>
    <a:clrScheme name="GE Colour Palette">
      <a:dk1>
        <a:srgbClr val="1E4191"/>
      </a:dk1>
      <a:lt1>
        <a:srgbClr val="FFFFFF"/>
      </a:lt1>
      <a:dk2>
        <a:srgbClr val="FF6600"/>
      </a:dk2>
      <a:lt2>
        <a:srgbClr val="EE3324"/>
      </a:lt2>
      <a:accent1>
        <a:srgbClr val="711371"/>
      </a:accent1>
      <a:accent2>
        <a:srgbClr val="28B9F5"/>
      </a:accent2>
      <a:accent3>
        <a:srgbClr val="00AA50"/>
      </a:accent3>
      <a:accent4>
        <a:srgbClr val="CD0078"/>
      </a:accent4>
      <a:accent5>
        <a:srgbClr val="76B900"/>
      </a:accent5>
      <a:accent6>
        <a:srgbClr val="EBD70A"/>
      </a:accent6>
      <a:hlink>
        <a:srgbClr val="EE3324"/>
      </a:hlink>
      <a:folHlink>
        <a:srgbClr val="EE3324"/>
      </a:folHlink>
    </a:clrScheme>
    <a:fontScheme name="GE Fonts">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13167</TotalTime>
  <Words>4899</Words>
  <Application>Microsoft Office PowerPoint</Application>
  <PresentationFormat>Widescreen</PresentationFormat>
  <Paragraphs>753</Paragraphs>
  <Slides>30</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Arial</vt:lpstr>
      <vt:lpstr>Calibri</vt:lpstr>
      <vt:lpstr>Cambria Math</vt:lpstr>
      <vt:lpstr>GE Inspira</vt:lpstr>
      <vt:lpstr>GE Inspira Pitch</vt:lpstr>
      <vt:lpstr>GE Inspira Sans</vt:lpstr>
      <vt:lpstr>Segoe UI Symbol</vt:lpstr>
      <vt:lpstr>Wingdings</vt:lpstr>
      <vt:lpstr>GE</vt:lpstr>
      <vt:lpstr>GE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mammography datasets</vt:lpstr>
      <vt:lpstr>Film vs digital mammogram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Imaging Deep Learning project proposition</dc:title>
  <dc:creator>Li, Jonathan (GE Healthcare)</dc:creator>
  <dc:description>Version 1.08
Job 1437
August 25, 2016</dc:description>
  <cp:lastModifiedBy>Li, Jonathan (GE Healthcare)</cp:lastModifiedBy>
  <cp:revision>1003</cp:revision>
  <dcterms:created xsi:type="dcterms:W3CDTF">2017-12-18T15:09:35Z</dcterms:created>
  <dcterms:modified xsi:type="dcterms:W3CDTF">2018-12-19T22:49:47Z</dcterms:modified>
</cp:coreProperties>
</file>